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311" r:id="rId6"/>
    <p:sldId id="312" r:id="rId7"/>
    <p:sldId id="313" r:id="rId8"/>
    <p:sldId id="314" r:id="rId9"/>
    <p:sldId id="315" r:id="rId10"/>
    <p:sldId id="316" r:id="rId11"/>
    <p:sldId id="317" r:id="rId12"/>
    <p:sldId id="318" r:id="rId13"/>
    <p:sldId id="319" r:id="rId14"/>
    <p:sldId id="320" r:id="rId15"/>
    <p:sldId id="260" r:id="rId16"/>
    <p:sldId id="321" r:id="rId17"/>
    <p:sldId id="261" r:id="rId18"/>
    <p:sldId id="262" r:id="rId19"/>
    <p:sldId id="274" r:id="rId20"/>
    <p:sldId id="276" r:id="rId21"/>
    <p:sldId id="277" r:id="rId22"/>
    <p:sldId id="272" r:id="rId23"/>
    <p:sldId id="278" r:id="rId24"/>
    <p:sldId id="279" r:id="rId25"/>
    <p:sldId id="275" r:id="rId26"/>
    <p:sldId id="287" r:id="rId27"/>
    <p:sldId id="264" r:id="rId28"/>
    <p:sldId id="283" r:id="rId29"/>
    <p:sldId id="284" r:id="rId30"/>
    <p:sldId id="263" r:id="rId31"/>
    <p:sldId id="282" r:id="rId32"/>
    <p:sldId id="280" r:id="rId33"/>
    <p:sldId id="281" r:id="rId34"/>
    <p:sldId id="267" r:id="rId35"/>
    <p:sldId id="286" r:id="rId36"/>
    <p:sldId id="288" r:id="rId37"/>
    <p:sldId id="268" r:id="rId38"/>
    <p:sldId id="285" r:id="rId39"/>
    <p:sldId id="265" r:id="rId40"/>
    <p:sldId id="269" r:id="rId41"/>
    <p:sldId id="270" r:id="rId42"/>
    <p:sldId id="271" r:id="rId43"/>
  </p:sldIdLst>
  <p:sldSz cx="12192000" cy="6858000"/>
  <p:notesSz cx="9296400" cy="7010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itoye Delano" initials="AD" lastIdx="1" clrIdx="0">
    <p:extLst>
      <p:ext uri="{19B8F6BF-5375-455C-9EA6-DF929625EA0E}">
        <p15:presenceInfo xmlns:p15="http://schemas.microsoft.com/office/powerpoint/2012/main" userId="S::akitoye.delano@manifoldcomputers.com::66c45e65-fb4b-426a-88c0-17da2d4aba8c" providerId="AD"/>
      </p:ext>
    </p:extLst>
  </p:cmAuthor>
  <p:cmAuthor id="2" name="Helpdesk" initials="H" lastIdx="1" clrIdx="1">
    <p:extLst>
      <p:ext uri="{19B8F6BF-5375-455C-9EA6-DF929625EA0E}">
        <p15:presenceInfo xmlns:p15="http://schemas.microsoft.com/office/powerpoint/2012/main" userId="Helpdes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74853" autoAdjust="0"/>
  </p:normalViewPr>
  <p:slideViewPr>
    <p:cSldViewPr>
      <p:cViewPr varScale="1">
        <p:scale>
          <a:sx n="82" d="100"/>
          <a:sy n="82" d="100"/>
        </p:scale>
        <p:origin x="509"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51B49-D7A8-4982-99CB-12BCE090EAD3}"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NG"/>
        </a:p>
      </dgm:t>
    </dgm:pt>
    <dgm:pt modelId="{C5BFE46F-EDDC-423F-A0DA-71ED7C9D1BA8}">
      <dgm:prSet phldrT="[Text]" custT="1"/>
      <dgm:spPr/>
      <dgm:t>
        <a:bodyPr/>
        <a:lstStyle/>
        <a:p>
          <a:r>
            <a:rPr lang="en-US" sz="1400" dirty="0"/>
            <a:t>Oil &amp; Gas</a:t>
          </a:r>
          <a:endParaRPr lang="en-NG" sz="1400" dirty="0"/>
        </a:p>
      </dgm:t>
    </dgm:pt>
    <dgm:pt modelId="{8EE38B5C-3EDA-4B78-B400-7858955B83D0}" type="parTrans" cxnId="{FF32DC56-1124-4429-8BEF-A1079454340B}">
      <dgm:prSet/>
      <dgm:spPr/>
      <dgm:t>
        <a:bodyPr/>
        <a:lstStyle/>
        <a:p>
          <a:endParaRPr lang="en-NG"/>
        </a:p>
      </dgm:t>
    </dgm:pt>
    <dgm:pt modelId="{6867641A-BD44-44E0-A555-35211346618D}" type="sibTrans" cxnId="{FF32DC56-1124-4429-8BEF-A1079454340B}">
      <dgm:prSet/>
      <dgm:spPr/>
      <dgm:t>
        <a:bodyPr/>
        <a:lstStyle/>
        <a:p>
          <a:endParaRPr lang="en-NG"/>
        </a:p>
      </dgm:t>
    </dgm:pt>
    <dgm:pt modelId="{AF47D1BC-9DA9-4A78-B463-8ECD5B928074}">
      <dgm:prSet phldrT="[Text]" custT="1"/>
      <dgm:spPr/>
      <dgm:t>
        <a:bodyPr/>
        <a:lstStyle/>
        <a:p>
          <a:r>
            <a:rPr lang="en-US" sz="1400" dirty="0"/>
            <a:t>Olumide Aki</a:t>
          </a:r>
          <a:endParaRPr lang="en-NG" sz="1400" dirty="0"/>
        </a:p>
      </dgm:t>
    </dgm:pt>
    <dgm:pt modelId="{17C571DD-7B2A-46D6-8C10-B84087AB74BB}" type="parTrans" cxnId="{69F77FBC-CE3D-4AF0-A0B1-F9AF5377A07F}">
      <dgm:prSet/>
      <dgm:spPr/>
      <dgm:t>
        <a:bodyPr/>
        <a:lstStyle/>
        <a:p>
          <a:endParaRPr lang="en-NG"/>
        </a:p>
      </dgm:t>
    </dgm:pt>
    <dgm:pt modelId="{CE73FA9B-0BFF-4404-97DA-E382CC689333}" type="sibTrans" cxnId="{69F77FBC-CE3D-4AF0-A0B1-F9AF5377A07F}">
      <dgm:prSet/>
      <dgm:spPr/>
      <dgm:t>
        <a:bodyPr/>
        <a:lstStyle/>
        <a:p>
          <a:endParaRPr lang="en-NG"/>
        </a:p>
      </dgm:t>
    </dgm:pt>
    <dgm:pt modelId="{32E33FDF-CD18-4E29-B1CD-FFC4BD4022C6}">
      <dgm:prSet phldrT="[Text]" custT="1"/>
      <dgm:spPr/>
      <dgm:t>
        <a:bodyPr/>
        <a:lstStyle/>
        <a:p>
          <a:r>
            <a:rPr lang="en-US" sz="1400" dirty="0"/>
            <a:t>Adewale Anifowose</a:t>
          </a:r>
          <a:endParaRPr lang="en-NG" sz="1400" dirty="0"/>
        </a:p>
      </dgm:t>
    </dgm:pt>
    <dgm:pt modelId="{0945A1D0-A5C4-43E2-A1C3-4706D4BDAC1D}" type="parTrans" cxnId="{88C86BF8-B0A7-497F-8FB3-4AC9E495873E}">
      <dgm:prSet/>
      <dgm:spPr/>
      <dgm:t>
        <a:bodyPr/>
        <a:lstStyle/>
        <a:p>
          <a:endParaRPr lang="en-NG"/>
        </a:p>
      </dgm:t>
    </dgm:pt>
    <dgm:pt modelId="{01EBF016-4F83-455E-B1CA-765A14BBBBE4}" type="sibTrans" cxnId="{88C86BF8-B0A7-497F-8FB3-4AC9E495873E}">
      <dgm:prSet/>
      <dgm:spPr/>
      <dgm:t>
        <a:bodyPr/>
        <a:lstStyle/>
        <a:p>
          <a:endParaRPr lang="en-NG"/>
        </a:p>
      </dgm:t>
    </dgm:pt>
    <dgm:pt modelId="{FD18BFDA-1BEA-407F-BED5-2677A0064965}">
      <dgm:prSet phldrT="[Text]" custT="1"/>
      <dgm:spPr/>
      <dgm:t>
        <a:bodyPr/>
        <a:lstStyle/>
        <a:p>
          <a:r>
            <a:rPr lang="en-US" sz="1400" dirty="0"/>
            <a:t>Alfred </a:t>
          </a:r>
          <a:r>
            <a:rPr lang="en-US" sz="1400" dirty="0" err="1"/>
            <a:t>Anso</a:t>
          </a:r>
          <a:endParaRPr lang="en-NG" sz="1400" dirty="0"/>
        </a:p>
      </dgm:t>
    </dgm:pt>
    <dgm:pt modelId="{0F471BC8-2A05-449A-BB0D-63AFBAEC013A}" type="parTrans" cxnId="{2A7BE3A6-6774-4B02-8F60-E1F10DDC3BD4}">
      <dgm:prSet/>
      <dgm:spPr/>
      <dgm:t>
        <a:bodyPr/>
        <a:lstStyle/>
        <a:p>
          <a:endParaRPr lang="en-NG"/>
        </a:p>
      </dgm:t>
    </dgm:pt>
    <dgm:pt modelId="{35B86548-66DD-4C5F-89CD-2856200CB78A}" type="sibTrans" cxnId="{2A7BE3A6-6774-4B02-8F60-E1F10DDC3BD4}">
      <dgm:prSet/>
      <dgm:spPr/>
      <dgm:t>
        <a:bodyPr/>
        <a:lstStyle/>
        <a:p>
          <a:endParaRPr lang="en-NG"/>
        </a:p>
      </dgm:t>
    </dgm:pt>
    <dgm:pt modelId="{5726DFA8-24A3-4F48-9AD5-9BA602102E6C}">
      <dgm:prSet phldrT="[Text]" custT="1"/>
      <dgm:spPr/>
      <dgm:t>
        <a:bodyPr/>
        <a:lstStyle/>
        <a:p>
          <a:r>
            <a:rPr lang="en-US" sz="1400" dirty="0"/>
            <a:t>BFSI</a:t>
          </a:r>
          <a:endParaRPr lang="en-NG" sz="1400" dirty="0"/>
        </a:p>
      </dgm:t>
    </dgm:pt>
    <dgm:pt modelId="{C4F37FA8-3663-44BE-BA42-CB4426C8BA11}" type="parTrans" cxnId="{6AD451BF-1A40-49B9-96A8-56E1DFBC3282}">
      <dgm:prSet/>
      <dgm:spPr/>
      <dgm:t>
        <a:bodyPr/>
        <a:lstStyle/>
        <a:p>
          <a:endParaRPr lang="en-NG"/>
        </a:p>
      </dgm:t>
    </dgm:pt>
    <dgm:pt modelId="{818427B6-BCE6-4375-B954-A3D6DE046E64}" type="sibTrans" cxnId="{6AD451BF-1A40-49B9-96A8-56E1DFBC3282}">
      <dgm:prSet/>
      <dgm:spPr/>
      <dgm:t>
        <a:bodyPr/>
        <a:lstStyle/>
        <a:p>
          <a:endParaRPr lang="en-NG"/>
        </a:p>
      </dgm:t>
    </dgm:pt>
    <dgm:pt modelId="{027E3AF6-37C2-4EB9-B1FB-45DEEDF73E67}">
      <dgm:prSet phldrT="[Text]" custT="1"/>
      <dgm:spPr/>
      <dgm:t>
        <a:bodyPr/>
        <a:lstStyle/>
        <a:p>
          <a:r>
            <a:rPr lang="en-US" sz="1400" dirty="0"/>
            <a:t>Henry Olatunbosun</a:t>
          </a:r>
          <a:endParaRPr lang="en-NG" sz="1400" dirty="0"/>
        </a:p>
      </dgm:t>
    </dgm:pt>
    <dgm:pt modelId="{0A403FBB-9F44-4E31-BCED-C254C50529AB}" type="parTrans" cxnId="{908AD3D6-DC2D-4D1D-B152-3663826F4D79}">
      <dgm:prSet/>
      <dgm:spPr/>
      <dgm:t>
        <a:bodyPr/>
        <a:lstStyle/>
        <a:p>
          <a:endParaRPr lang="en-NG"/>
        </a:p>
      </dgm:t>
    </dgm:pt>
    <dgm:pt modelId="{D59E9202-AF9A-40FA-A2F1-E0D5231579EE}" type="sibTrans" cxnId="{908AD3D6-DC2D-4D1D-B152-3663826F4D79}">
      <dgm:prSet/>
      <dgm:spPr/>
      <dgm:t>
        <a:bodyPr/>
        <a:lstStyle/>
        <a:p>
          <a:endParaRPr lang="en-NG"/>
        </a:p>
      </dgm:t>
    </dgm:pt>
    <dgm:pt modelId="{890A1CF6-F202-4A8C-AA11-D38EE2743A6E}">
      <dgm:prSet phldrT="[Text]" custT="1"/>
      <dgm:spPr/>
      <dgm:t>
        <a:bodyPr/>
        <a:lstStyle/>
        <a:p>
          <a:r>
            <a:rPr lang="en-US" sz="1400" dirty="0"/>
            <a:t>TBH</a:t>
          </a:r>
          <a:endParaRPr lang="en-NG" sz="1400" dirty="0"/>
        </a:p>
      </dgm:t>
    </dgm:pt>
    <dgm:pt modelId="{610FB6AC-27D4-43AF-B65B-530AE151819D}" type="parTrans" cxnId="{FFE2F24A-2F91-480F-AA99-7B60FEEAADEE}">
      <dgm:prSet/>
      <dgm:spPr/>
      <dgm:t>
        <a:bodyPr/>
        <a:lstStyle/>
        <a:p>
          <a:endParaRPr lang="en-NG"/>
        </a:p>
      </dgm:t>
    </dgm:pt>
    <dgm:pt modelId="{2543B460-686E-486A-91D7-25AD96D08D70}" type="sibTrans" cxnId="{FFE2F24A-2F91-480F-AA99-7B60FEEAADEE}">
      <dgm:prSet/>
      <dgm:spPr/>
      <dgm:t>
        <a:bodyPr/>
        <a:lstStyle/>
        <a:p>
          <a:endParaRPr lang="en-NG"/>
        </a:p>
      </dgm:t>
    </dgm:pt>
    <dgm:pt modelId="{744AAD5D-1206-441F-82D5-A85A197A1B8B}">
      <dgm:prSet phldrT="[Text]" custT="1"/>
      <dgm:spPr/>
      <dgm:t>
        <a:bodyPr/>
        <a:lstStyle/>
        <a:p>
          <a:r>
            <a:rPr lang="en-US" sz="1400" dirty="0"/>
            <a:t>Mid Market &amp; Telco</a:t>
          </a:r>
          <a:endParaRPr lang="en-NG" sz="1400" dirty="0"/>
        </a:p>
      </dgm:t>
    </dgm:pt>
    <dgm:pt modelId="{EB624C28-E9E7-44A0-AB0D-963149CE52E7}" type="parTrans" cxnId="{92EB3937-F4B7-4CFE-AB37-B347BE63B2BF}">
      <dgm:prSet/>
      <dgm:spPr/>
      <dgm:t>
        <a:bodyPr/>
        <a:lstStyle/>
        <a:p>
          <a:endParaRPr lang="en-NG"/>
        </a:p>
      </dgm:t>
    </dgm:pt>
    <dgm:pt modelId="{679A5F78-EB3B-43F9-AFDA-9C136740A08A}" type="sibTrans" cxnId="{92EB3937-F4B7-4CFE-AB37-B347BE63B2BF}">
      <dgm:prSet/>
      <dgm:spPr/>
      <dgm:t>
        <a:bodyPr/>
        <a:lstStyle/>
        <a:p>
          <a:endParaRPr lang="en-NG"/>
        </a:p>
      </dgm:t>
    </dgm:pt>
    <dgm:pt modelId="{E12C98F0-08BB-4680-8C8D-6C9A2E06D582}">
      <dgm:prSet phldrT="[Text]" custT="1"/>
      <dgm:spPr/>
      <dgm:t>
        <a:bodyPr/>
        <a:lstStyle/>
        <a:p>
          <a:r>
            <a:rPr lang="en-US" sz="1400" dirty="0"/>
            <a:t>Sodiq Akande</a:t>
          </a:r>
          <a:endParaRPr lang="en-NG" sz="1400" dirty="0"/>
        </a:p>
      </dgm:t>
    </dgm:pt>
    <dgm:pt modelId="{ED84BF47-E676-4E58-A1D6-E06B921D8686}" type="parTrans" cxnId="{D79F55E9-EBC4-4FD1-A96B-223A9AFEC659}">
      <dgm:prSet/>
      <dgm:spPr/>
      <dgm:t>
        <a:bodyPr/>
        <a:lstStyle/>
        <a:p>
          <a:endParaRPr lang="en-NG"/>
        </a:p>
      </dgm:t>
    </dgm:pt>
    <dgm:pt modelId="{F4C9570E-F73E-4D70-AB07-B709CC5AD528}" type="sibTrans" cxnId="{D79F55E9-EBC4-4FD1-A96B-223A9AFEC659}">
      <dgm:prSet/>
      <dgm:spPr/>
      <dgm:t>
        <a:bodyPr/>
        <a:lstStyle/>
        <a:p>
          <a:endParaRPr lang="en-NG"/>
        </a:p>
      </dgm:t>
    </dgm:pt>
    <dgm:pt modelId="{F20E6A12-BA8F-4AC2-B28C-AAAD51990644}">
      <dgm:prSet phldrT="[Text]" custT="1"/>
      <dgm:spPr/>
      <dgm:t>
        <a:bodyPr/>
        <a:lstStyle/>
        <a:p>
          <a:r>
            <a:rPr lang="en-US" sz="1400" dirty="0"/>
            <a:t>Public sector </a:t>
          </a:r>
        </a:p>
      </dgm:t>
    </dgm:pt>
    <dgm:pt modelId="{5170DC92-EA7B-409E-A365-D37B1DE39F07}" type="parTrans" cxnId="{D0FD2861-98D3-4806-98A9-ACE1E23E6428}">
      <dgm:prSet/>
      <dgm:spPr/>
      <dgm:t>
        <a:bodyPr/>
        <a:lstStyle/>
        <a:p>
          <a:endParaRPr lang="en-NG"/>
        </a:p>
      </dgm:t>
    </dgm:pt>
    <dgm:pt modelId="{9D660304-5BF9-4067-A5B0-2E24D7C9F7C0}" type="sibTrans" cxnId="{D0FD2861-98D3-4806-98A9-ACE1E23E6428}">
      <dgm:prSet/>
      <dgm:spPr/>
      <dgm:t>
        <a:bodyPr/>
        <a:lstStyle/>
        <a:p>
          <a:endParaRPr lang="en-NG"/>
        </a:p>
      </dgm:t>
    </dgm:pt>
    <dgm:pt modelId="{3546D6A5-E9A1-43E7-AB0E-F9B275562EF4}">
      <dgm:prSet phldrT="[Text]" custT="1"/>
      <dgm:spPr/>
      <dgm:t>
        <a:bodyPr/>
        <a:lstStyle/>
        <a:p>
          <a:r>
            <a:rPr lang="en-US" sz="1400" dirty="0"/>
            <a:t>Blessing Azuaru</a:t>
          </a:r>
        </a:p>
      </dgm:t>
    </dgm:pt>
    <dgm:pt modelId="{AC141B36-0DB1-4550-9A81-DC82EDA1CF72}" type="parTrans" cxnId="{04EAAD1B-B2DD-4CAA-92A7-746CAF725590}">
      <dgm:prSet/>
      <dgm:spPr/>
      <dgm:t>
        <a:bodyPr/>
        <a:lstStyle/>
        <a:p>
          <a:endParaRPr lang="en-NG"/>
        </a:p>
      </dgm:t>
    </dgm:pt>
    <dgm:pt modelId="{1B4DF9DA-0610-4B2A-9097-31C42C25E7CA}" type="sibTrans" cxnId="{04EAAD1B-B2DD-4CAA-92A7-746CAF725590}">
      <dgm:prSet/>
      <dgm:spPr/>
      <dgm:t>
        <a:bodyPr/>
        <a:lstStyle/>
        <a:p>
          <a:endParaRPr lang="en-NG"/>
        </a:p>
      </dgm:t>
    </dgm:pt>
    <dgm:pt modelId="{83AF8735-3E5E-4B12-A985-5D655014A1E1}" type="pres">
      <dgm:prSet presAssocID="{DC351B49-D7A8-4982-99CB-12BCE090EAD3}" presName="Name0" presStyleCnt="0">
        <dgm:presLayoutVars>
          <dgm:chMax val="7"/>
          <dgm:chPref val="7"/>
          <dgm:dir/>
          <dgm:animLvl val="lvl"/>
        </dgm:presLayoutVars>
      </dgm:prSet>
      <dgm:spPr/>
    </dgm:pt>
    <dgm:pt modelId="{9D29BEE6-8611-4686-8ABC-915941C88210}" type="pres">
      <dgm:prSet presAssocID="{C5BFE46F-EDDC-423F-A0DA-71ED7C9D1BA8}" presName="Accent1" presStyleCnt="0"/>
      <dgm:spPr/>
    </dgm:pt>
    <dgm:pt modelId="{5EEF7D2F-2BA7-4D52-936A-5D745C3859E9}" type="pres">
      <dgm:prSet presAssocID="{C5BFE46F-EDDC-423F-A0DA-71ED7C9D1BA8}" presName="Accent" presStyleLbl="node1" presStyleIdx="0" presStyleCnt="4"/>
      <dgm:spPr/>
    </dgm:pt>
    <dgm:pt modelId="{ED06EFD4-E44A-444B-9F62-380C67110C7D}" type="pres">
      <dgm:prSet presAssocID="{C5BFE46F-EDDC-423F-A0DA-71ED7C9D1BA8}" presName="Child1" presStyleLbl="revTx" presStyleIdx="0" presStyleCnt="8" custScaleX="181316" custLinFactNeighborX="40115" custLinFactNeighborY="-11780">
        <dgm:presLayoutVars>
          <dgm:chMax val="0"/>
          <dgm:chPref val="0"/>
          <dgm:bulletEnabled val="1"/>
        </dgm:presLayoutVars>
      </dgm:prSet>
      <dgm:spPr/>
    </dgm:pt>
    <dgm:pt modelId="{026224C5-215C-4579-B70C-2D25E1332F6D}" type="pres">
      <dgm:prSet presAssocID="{C5BFE46F-EDDC-423F-A0DA-71ED7C9D1BA8}" presName="Parent1" presStyleLbl="revTx" presStyleIdx="1" presStyleCnt="8">
        <dgm:presLayoutVars>
          <dgm:chMax val="1"/>
          <dgm:chPref val="1"/>
          <dgm:bulletEnabled val="1"/>
        </dgm:presLayoutVars>
      </dgm:prSet>
      <dgm:spPr/>
    </dgm:pt>
    <dgm:pt modelId="{4D9FCBCB-56FC-45B3-B911-C7554FB02C15}" type="pres">
      <dgm:prSet presAssocID="{5726DFA8-24A3-4F48-9AD5-9BA602102E6C}" presName="Accent2" presStyleCnt="0"/>
      <dgm:spPr/>
    </dgm:pt>
    <dgm:pt modelId="{FFF90832-46B9-4123-AB5D-4537FDB8FC4E}" type="pres">
      <dgm:prSet presAssocID="{5726DFA8-24A3-4F48-9AD5-9BA602102E6C}" presName="Accent" presStyleLbl="node1" presStyleIdx="1" presStyleCnt="4"/>
      <dgm:spPr/>
    </dgm:pt>
    <dgm:pt modelId="{B2D56525-A0AA-4539-8862-79697AF38671}" type="pres">
      <dgm:prSet presAssocID="{5726DFA8-24A3-4F48-9AD5-9BA602102E6C}" presName="Child2" presStyleLbl="revTx" presStyleIdx="2" presStyleCnt="8" custScaleX="203961" custLinFactNeighborX="24979" custLinFactNeighborY="123">
        <dgm:presLayoutVars>
          <dgm:chMax val="0"/>
          <dgm:chPref val="0"/>
          <dgm:bulletEnabled val="1"/>
        </dgm:presLayoutVars>
      </dgm:prSet>
      <dgm:spPr/>
    </dgm:pt>
    <dgm:pt modelId="{45625FDD-2CDF-4209-A1AB-F0082431806B}" type="pres">
      <dgm:prSet presAssocID="{5726DFA8-24A3-4F48-9AD5-9BA602102E6C}" presName="Parent2" presStyleLbl="revTx" presStyleIdx="3" presStyleCnt="8">
        <dgm:presLayoutVars>
          <dgm:chMax val="1"/>
          <dgm:chPref val="1"/>
          <dgm:bulletEnabled val="1"/>
        </dgm:presLayoutVars>
      </dgm:prSet>
      <dgm:spPr/>
    </dgm:pt>
    <dgm:pt modelId="{3EB050B8-DC4A-4610-A56E-259853C8056A}" type="pres">
      <dgm:prSet presAssocID="{744AAD5D-1206-441F-82D5-A85A197A1B8B}" presName="Accent3" presStyleCnt="0"/>
      <dgm:spPr/>
    </dgm:pt>
    <dgm:pt modelId="{CB795598-617E-44DD-825E-8485D603CCF0}" type="pres">
      <dgm:prSet presAssocID="{744AAD5D-1206-441F-82D5-A85A197A1B8B}" presName="Accent" presStyleLbl="node1" presStyleIdx="2" presStyleCnt="4"/>
      <dgm:spPr/>
    </dgm:pt>
    <dgm:pt modelId="{66C488D3-BD65-4638-8B88-94965B65C047}" type="pres">
      <dgm:prSet presAssocID="{744AAD5D-1206-441F-82D5-A85A197A1B8B}" presName="Child3" presStyleLbl="revTx" presStyleIdx="4" presStyleCnt="8" custScaleX="184528" custLinFactNeighborX="42475" custLinFactNeighborY="-7248">
        <dgm:presLayoutVars>
          <dgm:chMax val="0"/>
          <dgm:chPref val="0"/>
          <dgm:bulletEnabled val="1"/>
        </dgm:presLayoutVars>
      </dgm:prSet>
      <dgm:spPr/>
    </dgm:pt>
    <dgm:pt modelId="{72840EB2-F9F9-4F38-9979-BD05F7879223}" type="pres">
      <dgm:prSet presAssocID="{744AAD5D-1206-441F-82D5-A85A197A1B8B}" presName="Parent3" presStyleLbl="revTx" presStyleIdx="5" presStyleCnt="8">
        <dgm:presLayoutVars>
          <dgm:chMax val="1"/>
          <dgm:chPref val="1"/>
          <dgm:bulletEnabled val="1"/>
        </dgm:presLayoutVars>
      </dgm:prSet>
      <dgm:spPr/>
    </dgm:pt>
    <dgm:pt modelId="{21EC3AF2-76E4-4722-A8C3-EE29E3D87F7C}" type="pres">
      <dgm:prSet presAssocID="{F20E6A12-BA8F-4AC2-B28C-AAAD51990644}" presName="Accent4" presStyleCnt="0"/>
      <dgm:spPr/>
    </dgm:pt>
    <dgm:pt modelId="{A551A9D7-ADDE-457B-A339-2CA87742ADDB}" type="pres">
      <dgm:prSet presAssocID="{F20E6A12-BA8F-4AC2-B28C-AAAD51990644}" presName="Accent" presStyleLbl="node1" presStyleIdx="3" presStyleCnt="4"/>
      <dgm:spPr/>
    </dgm:pt>
    <dgm:pt modelId="{228B8FD9-3B73-4E86-9D52-5B27C5664FE4}" type="pres">
      <dgm:prSet presAssocID="{F20E6A12-BA8F-4AC2-B28C-AAAD51990644}" presName="Child4" presStyleLbl="revTx" presStyleIdx="6" presStyleCnt="8" custScaleX="199691" custLinFactNeighborX="44578" custLinFactNeighborY="3709">
        <dgm:presLayoutVars>
          <dgm:chMax val="0"/>
          <dgm:chPref val="0"/>
          <dgm:bulletEnabled val="1"/>
        </dgm:presLayoutVars>
      </dgm:prSet>
      <dgm:spPr/>
    </dgm:pt>
    <dgm:pt modelId="{629C290F-F697-47AF-8410-007BE47B3321}" type="pres">
      <dgm:prSet presAssocID="{F20E6A12-BA8F-4AC2-B28C-AAAD51990644}" presName="Parent4" presStyleLbl="revTx" presStyleIdx="7" presStyleCnt="8">
        <dgm:presLayoutVars>
          <dgm:chMax val="1"/>
          <dgm:chPref val="1"/>
          <dgm:bulletEnabled val="1"/>
        </dgm:presLayoutVars>
      </dgm:prSet>
      <dgm:spPr/>
    </dgm:pt>
  </dgm:ptLst>
  <dgm:cxnLst>
    <dgm:cxn modelId="{B8537100-F191-42E9-A324-CB957FB32A93}" type="presOf" srcId="{DC351B49-D7A8-4982-99CB-12BCE090EAD3}" destId="{83AF8735-3E5E-4B12-A985-5D655014A1E1}" srcOrd="0" destOrd="0" presId="urn:microsoft.com/office/officeart/2009/layout/CircleArrowProcess"/>
    <dgm:cxn modelId="{ADDADE04-6568-4618-8A19-FDE9C79638B3}" type="presOf" srcId="{C5BFE46F-EDDC-423F-A0DA-71ED7C9D1BA8}" destId="{026224C5-215C-4579-B70C-2D25E1332F6D}" srcOrd="0" destOrd="0" presId="urn:microsoft.com/office/officeart/2009/layout/CircleArrowProcess"/>
    <dgm:cxn modelId="{5E6F7F13-2C33-4D3E-8A3A-5C70C37AE979}" type="presOf" srcId="{E12C98F0-08BB-4680-8C8D-6C9A2E06D582}" destId="{66C488D3-BD65-4638-8B88-94965B65C047}" srcOrd="0" destOrd="0" presId="urn:microsoft.com/office/officeart/2009/layout/CircleArrowProcess"/>
    <dgm:cxn modelId="{04EAAD1B-B2DD-4CAA-92A7-746CAF725590}" srcId="{F20E6A12-BA8F-4AC2-B28C-AAAD51990644}" destId="{3546D6A5-E9A1-43E7-AB0E-F9B275562EF4}" srcOrd="0" destOrd="0" parTransId="{AC141B36-0DB1-4550-9A81-DC82EDA1CF72}" sibTransId="{1B4DF9DA-0610-4B2A-9097-31C42C25E7CA}"/>
    <dgm:cxn modelId="{AB7D7C25-5A5E-4388-9291-836A5086C352}" type="presOf" srcId="{890A1CF6-F202-4A8C-AA11-D38EE2743A6E}" destId="{B2D56525-A0AA-4539-8862-79697AF38671}" srcOrd="0" destOrd="1" presId="urn:microsoft.com/office/officeart/2009/layout/CircleArrowProcess"/>
    <dgm:cxn modelId="{92EB3937-F4B7-4CFE-AB37-B347BE63B2BF}" srcId="{DC351B49-D7A8-4982-99CB-12BCE090EAD3}" destId="{744AAD5D-1206-441F-82D5-A85A197A1B8B}" srcOrd="2" destOrd="0" parTransId="{EB624C28-E9E7-44A0-AB0D-963149CE52E7}" sibTransId="{679A5F78-EB3B-43F9-AFDA-9C136740A08A}"/>
    <dgm:cxn modelId="{0E5AC53E-50BF-463B-9585-41CA41FBDF39}" type="presOf" srcId="{027E3AF6-37C2-4EB9-B1FB-45DEEDF73E67}" destId="{B2D56525-A0AA-4539-8862-79697AF38671}" srcOrd="0" destOrd="0" presId="urn:microsoft.com/office/officeart/2009/layout/CircleArrowProcess"/>
    <dgm:cxn modelId="{D0FD2861-98D3-4806-98A9-ACE1E23E6428}" srcId="{DC351B49-D7A8-4982-99CB-12BCE090EAD3}" destId="{F20E6A12-BA8F-4AC2-B28C-AAAD51990644}" srcOrd="3" destOrd="0" parTransId="{5170DC92-EA7B-409E-A365-D37B1DE39F07}" sibTransId="{9D660304-5BF9-4067-A5B0-2E24D7C9F7C0}"/>
    <dgm:cxn modelId="{FFE2F24A-2F91-480F-AA99-7B60FEEAADEE}" srcId="{5726DFA8-24A3-4F48-9AD5-9BA602102E6C}" destId="{890A1CF6-F202-4A8C-AA11-D38EE2743A6E}" srcOrd="1" destOrd="0" parTransId="{610FB6AC-27D4-43AF-B65B-530AE151819D}" sibTransId="{2543B460-686E-486A-91D7-25AD96D08D70}"/>
    <dgm:cxn modelId="{4E42DB51-B4D4-4D0C-95B1-A9B504FA7733}" type="presOf" srcId="{3546D6A5-E9A1-43E7-AB0E-F9B275562EF4}" destId="{228B8FD9-3B73-4E86-9D52-5B27C5664FE4}" srcOrd="0" destOrd="0" presId="urn:microsoft.com/office/officeart/2009/layout/CircleArrowProcess"/>
    <dgm:cxn modelId="{FCD86D74-549E-40EA-A00C-5B35C809DFDC}" type="presOf" srcId="{FD18BFDA-1BEA-407F-BED5-2677A0064965}" destId="{ED06EFD4-E44A-444B-9F62-380C67110C7D}" srcOrd="0" destOrd="2" presId="urn:microsoft.com/office/officeart/2009/layout/CircleArrowProcess"/>
    <dgm:cxn modelId="{FF32DC56-1124-4429-8BEF-A1079454340B}" srcId="{DC351B49-D7A8-4982-99CB-12BCE090EAD3}" destId="{C5BFE46F-EDDC-423F-A0DA-71ED7C9D1BA8}" srcOrd="0" destOrd="0" parTransId="{8EE38B5C-3EDA-4B78-B400-7858955B83D0}" sibTransId="{6867641A-BD44-44E0-A555-35211346618D}"/>
    <dgm:cxn modelId="{47F6E599-2EDD-4BDB-9F5E-61A69146DC7B}" type="presOf" srcId="{32E33FDF-CD18-4E29-B1CD-FFC4BD4022C6}" destId="{ED06EFD4-E44A-444B-9F62-380C67110C7D}" srcOrd="0" destOrd="1" presId="urn:microsoft.com/office/officeart/2009/layout/CircleArrowProcess"/>
    <dgm:cxn modelId="{2A7BE3A6-6774-4B02-8F60-E1F10DDC3BD4}" srcId="{C5BFE46F-EDDC-423F-A0DA-71ED7C9D1BA8}" destId="{FD18BFDA-1BEA-407F-BED5-2677A0064965}" srcOrd="2" destOrd="0" parTransId="{0F471BC8-2A05-449A-BB0D-63AFBAEC013A}" sibTransId="{35B86548-66DD-4C5F-89CD-2856200CB78A}"/>
    <dgm:cxn modelId="{69F77FBC-CE3D-4AF0-A0B1-F9AF5377A07F}" srcId="{C5BFE46F-EDDC-423F-A0DA-71ED7C9D1BA8}" destId="{AF47D1BC-9DA9-4A78-B463-8ECD5B928074}" srcOrd="0" destOrd="0" parTransId="{17C571DD-7B2A-46D6-8C10-B84087AB74BB}" sibTransId="{CE73FA9B-0BFF-4404-97DA-E382CC689333}"/>
    <dgm:cxn modelId="{6AD451BF-1A40-49B9-96A8-56E1DFBC3282}" srcId="{DC351B49-D7A8-4982-99CB-12BCE090EAD3}" destId="{5726DFA8-24A3-4F48-9AD5-9BA602102E6C}" srcOrd="1" destOrd="0" parTransId="{C4F37FA8-3663-44BE-BA42-CB4426C8BA11}" sibTransId="{818427B6-BCE6-4375-B954-A3D6DE046E64}"/>
    <dgm:cxn modelId="{4B973BCF-2E52-4046-9D12-ABE419324B5A}" type="presOf" srcId="{F20E6A12-BA8F-4AC2-B28C-AAAD51990644}" destId="{629C290F-F697-47AF-8410-007BE47B3321}" srcOrd="0" destOrd="0" presId="urn:microsoft.com/office/officeart/2009/layout/CircleArrowProcess"/>
    <dgm:cxn modelId="{908AD3D6-DC2D-4D1D-B152-3663826F4D79}" srcId="{5726DFA8-24A3-4F48-9AD5-9BA602102E6C}" destId="{027E3AF6-37C2-4EB9-B1FB-45DEEDF73E67}" srcOrd="0" destOrd="0" parTransId="{0A403FBB-9F44-4E31-BCED-C254C50529AB}" sibTransId="{D59E9202-AF9A-40FA-A2F1-E0D5231579EE}"/>
    <dgm:cxn modelId="{D79F55E9-EBC4-4FD1-A96B-223A9AFEC659}" srcId="{744AAD5D-1206-441F-82D5-A85A197A1B8B}" destId="{E12C98F0-08BB-4680-8C8D-6C9A2E06D582}" srcOrd="0" destOrd="0" parTransId="{ED84BF47-E676-4E58-A1D6-E06B921D8686}" sibTransId="{F4C9570E-F73E-4D70-AB07-B709CC5AD528}"/>
    <dgm:cxn modelId="{9997D8EA-6DD8-4DEE-8641-FBED6159203B}" type="presOf" srcId="{AF47D1BC-9DA9-4A78-B463-8ECD5B928074}" destId="{ED06EFD4-E44A-444B-9F62-380C67110C7D}" srcOrd="0" destOrd="0" presId="urn:microsoft.com/office/officeart/2009/layout/CircleArrowProcess"/>
    <dgm:cxn modelId="{C1791BF2-9C28-4B7E-9542-18B77519CAFE}" type="presOf" srcId="{744AAD5D-1206-441F-82D5-A85A197A1B8B}" destId="{72840EB2-F9F9-4F38-9979-BD05F7879223}" srcOrd="0" destOrd="0" presId="urn:microsoft.com/office/officeart/2009/layout/CircleArrowProcess"/>
    <dgm:cxn modelId="{88C86BF8-B0A7-497F-8FB3-4AC9E495873E}" srcId="{C5BFE46F-EDDC-423F-A0DA-71ED7C9D1BA8}" destId="{32E33FDF-CD18-4E29-B1CD-FFC4BD4022C6}" srcOrd="1" destOrd="0" parTransId="{0945A1D0-A5C4-43E2-A1C3-4706D4BDAC1D}" sibTransId="{01EBF016-4F83-455E-B1CA-765A14BBBBE4}"/>
    <dgm:cxn modelId="{73376BFE-3CDE-4AC8-AE61-5926EFE1505B}" type="presOf" srcId="{5726DFA8-24A3-4F48-9AD5-9BA602102E6C}" destId="{45625FDD-2CDF-4209-A1AB-F0082431806B}" srcOrd="0" destOrd="0" presId="urn:microsoft.com/office/officeart/2009/layout/CircleArrowProcess"/>
    <dgm:cxn modelId="{4F23449C-E405-4590-BFCB-1BED61881795}" type="presParOf" srcId="{83AF8735-3E5E-4B12-A985-5D655014A1E1}" destId="{9D29BEE6-8611-4686-8ABC-915941C88210}" srcOrd="0" destOrd="0" presId="urn:microsoft.com/office/officeart/2009/layout/CircleArrowProcess"/>
    <dgm:cxn modelId="{EEBA4501-DCA6-4BF0-8DB3-830907B1CAB1}" type="presParOf" srcId="{9D29BEE6-8611-4686-8ABC-915941C88210}" destId="{5EEF7D2F-2BA7-4D52-936A-5D745C3859E9}" srcOrd="0" destOrd="0" presId="urn:microsoft.com/office/officeart/2009/layout/CircleArrowProcess"/>
    <dgm:cxn modelId="{DBA109E3-98D8-4A75-AAD0-011DDAF4727C}" type="presParOf" srcId="{83AF8735-3E5E-4B12-A985-5D655014A1E1}" destId="{ED06EFD4-E44A-444B-9F62-380C67110C7D}" srcOrd="1" destOrd="0" presId="urn:microsoft.com/office/officeart/2009/layout/CircleArrowProcess"/>
    <dgm:cxn modelId="{83600051-5582-4E4C-9CEF-E818BD802DAA}" type="presParOf" srcId="{83AF8735-3E5E-4B12-A985-5D655014A1E1}" destId="{026224C5-215C-4579-B70C-2D25E1332F6D}" srcOrd="2" destOrd="0" presId="urn:microsoft.com/office/officeart/2009/layout/CircleArrowProcess"/>
    <dgm:cxn modelId="{86E21583-B912-43E2-B58C-4C6270BD7786}" type="presParOf" srcId="{83AF8735-3E5E-4B12-A985-5D655014A1E1}" destId="{4D9FCBCB-56FC-45B3-B911-C7554FB02C15}" srcOrd="3" destOrd="0" presId="urn:microsoft.com/office/officeart/2009/layout/CircleArrowProcess"/>
    <dgm:cxn modelId="{E374B388-7A38-4029-B503-82F7493554CD}" type="presParOf" srcId="{4D9FCBCB-56FC-45B3-B911-C7554FB02C15}" destId="{FFF90832-46B9-4123-AB5D-4537FDB8FC4E}" srcOrd="0" destOrd="0" presId="urn:microsoft.com/office/officeart/2009/layout/CircleArrowProcess"/>
    <dgm:cxn modelId="{F67594F5-BC51-40A1-89CF-F0DE2905A3AC}" type="presParOf" srcId="{83AF8735-3E5E-4B12-A985-5D655014A1E1}" destId="{B2D56525-A0AA-4539-8862-79697AF38671}" srcOrd="4" destOrd="0" presId="urn:microsoft.com/office/officeart/2009/layout/CircleArrowProcess"/>
    <dgm:cxn modelId="{D2212ACC-6A3D-47D9-8A5B-933AA6A33C43}" type="presParOf" srcId="{83AF8735-3E5E-4B12-A985-5D655014A1E1}" destId="{45625FDD-2CDF-4209-A1AB-F0082431806B}" srcOrd="5" destOrd="0" presId="urn:microsoft.com/office/officeart/2009/layout/CircleArrowProcess"/>
    <dgm:cxn modelId="{E401E181-7AC2-462E-ACED-DA1D9D0EF47B}" type="presParOf" srcId="{83AF8735-3E5E-4B12-A985-5D655014A1E1}" destId="{3EB050B8-DC4A-4610-A56E-259853C8056A}" srcOrd="6" destOrd="0" presId="urn:microsoft.com/office/officeart/2009/layout/CircleArrowProcess"/>
    <dgm:cxn modelId="{AD01B874-C3AD-48B8-973D-8AD3A327B5E0}" type="presParOf" srcId="{3EB050B8-DC4A-4610-A56E-259853C8056A}" destId="{CB795598-617E-44DD-825E-8485D603CCF0}" srcOrd="0" destOrd="0" presId="urn:microsoft.com/office/officeart/2009/layout/CircleArrowProcess"/>
    <dgm:cxn modelId="{A16B41AC-A817-4BAB-A0C4-0E6844E66E53}" type="presParOf" srcId="{83AF8735-3E5E-4B12-A985-5D655014A1E1}" destId="{66C488D3-BD65-4638-8B88-94965B65C047}" srcOrd="7" destOrd="0" presId="urn:microsoft.com/office/officeart/2009/layout/CircleArrowProcess"/>
    <dgm:cxn modelId="{064946FF-2A15-40AD-9826-E234B90F507F}" type="presParOf" srcId="{83AF8735-3E5E-4B12-A985-5D655014A1E1}" destId="{72840EB2-F9F9-4F38-9979-BD05F7879223}" srcOrd="8" destOrd="0" presId="urn:microsoft.com/office/officeart/2009/layout/CircleArrowProcess"/>
    <dgm:cxn modelId="{87C9B251-01E8-4B5E-BC69-FD573F4E9176}" type="presParOf" srcId="{83AF8735-3E5E-4B12-A985-5D655014A1E1}" destId="{21EC3AF2-76E4-4722-A8C3-EE29E3D87F7C}" srcOrd="9" destOrd="0" presId="urn:microsoft.com/office/officeart/2009/layout/CircleArrowProcess"/>
    <dgm:cxn modelId="{3C3EAF94-4A83-4636-9215-0E8D49836E41}" type="presParOf" srcId="{21EC3AF2-76E4-4722-A8C3-EE29E3D87F7C}" destId="{A551A9D7-ADDE-457B-A339-2CA87742ADDB}" srcOrd="0" destOrd="0" presId="urn:microsoft.com/office/officeart/2009/layout/CircleArrowProcess"/>
    <dgm:cxn modelId="{FE79F39C-0438-43AC-B3BB-856D30659A40}" type="presParOf" srcId="{83AF8735-3E5E-4B12-A985-5D655014A1E1}" destId="{228B8FD9-3B73-4E86-9D52-5B27C5664FE4}" srcOrd="10" destOrd="0" presId="urn:microsoft.com/office/officeart/2009/layout/CircleArrowProcess"/>
    <dgm:cxn modelId="{CE2F70A3-1DC8-4852-835B-7B1FA833EA4C}" type="presParOf" srcId="{83AF8735-3E5E-4B12-A985-5D655014A1E1}" destId="{629C290F-F697-47AF-8410-007BE47B3321}" srcOrd="11"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BFB9EA-F7F1-4219-BA01-DBA041B19E55}" type="doc">
      <dgm:prSet loTypeId="urn:microsoft.com/office/officeart/2005/8/layout/gear1" loCatId="process" qsTypeId="urn:microsoft.com/office/officeart/2005/8/quickstyle/simple1" qsCatId="simple" csTypeId="urn:microsoft.com/office/officeart/2005/8/colors/colorful4" csCatId="colorful" phldr="1"/>
      <dgm:spPr/>
    </dgm:pt>
    <dgm:pt modelId="{4BE489ED-C4A8-4F7B-BD7A-D5798228C73B}">
      <dgm:prSet phldrT="[Text]" custT="1"/>
      <dgm:spPr/>
      <dgm:t>
        <a:bodyPr/>
        <a:lstStyle/>
        <a:p>
          <a:r>
            <a:rPr lang="en-US" sz="1400" dirty="0"/>
            <a:t>Modern Data Center Infrastructure and Advanced Analytics - Pre-Sales </a:t>
          </a:r>
          <a:endParaRPr lang="en-NG" sz="1400" dirty="0"/>
        </a:p>
      </dgm:t>
    </dgm:pt>
    <dgm:pt modelId="{F8E225BF-C725-441B-87B9-D79098BC832E}" type="parTrans" cxnId="{1929A0E5-F58F-40ED-ACD0-36E7506D1DA7}">
      <dgm:prSet/>
      <dgm:spPr/>
      <dgm:t>
        <a:bodyPr/>
        <a:lstStyle/>
        <a:p>
          <a:endParaRPr lang="en-NG"/>
        </a:p>
      </dgm:t>
    </dgm:pt>
    <dgm:pt modelId="{3B3AD72E-F66D-4112-9552-A4C44A46100F}" type="sibTrans" cxnId="{1929A0E5-F58F-40ED-ACD0-36E7506D1DA7}">
      <dgm:prSet/>
      <dgm:spPr/>
      <dgm:t>
        <a:bodyPr/>
        <a:lstStyle/>
        <a:p>
          <a:endParaRPr lang="en-NG"/>
        </a:p>
      </dgm:t>
    </dgm:pt>
    <dgm:pt modelId="{65854B28-61BF-457C-AF7D-59E2D78E2FEA}">
      <dgm:prSet phldrT="[Text]" custT="1"/>
      <dgm:spPr/>
      <dgm:t>
        <a:bodyPr/>
        <a:lstStyle/>
        <a:p>
          <a:r>
            <a:rPr lang="en-US" sz="1400" dirty="0"/>
            <a:t>Implementation &amp; Support - Post Sales </a:t>
          </a:r>
          <a:endParaRPr lang="en-NG" sz="1400" dirty="0"/>
        </a:p>
      </dgm:t>
    </dgm:pt>
    <dgm:pt modelId="{3A955B79-A797-4448-A783-E02A0D234251}" type="parTrans" cxnId="{D4D4E501-5550-400B-90F0-6F7F2B76CA65}">
      <dgm:prSet/>
      <dgm:spPr/>
      <dgm:t>
        <a:bodyPr/>
        <a:lstStyle/>
        <a:p>
          <a:endParaRPr lang="en-NG"/>
        </a:p>
      </dgm:t>
    </dgm:pt>
    <dgm:pt modelId="{F9E96C6C-4D53-49CD-8798-76776166F7F4}" type="sibTrans" cxnId="{D4D4E501-5550-400B-90F0-6F7F2B76CA65}">
      <dgm:prSet/>
      <dgm:spPr/>
      <dgm:t>
        <a:bodyPr/>
        <a:lstStyle/>
        <a:p>
          <a:endParaRPr lang="en-NG"/>
        </a:p>
      </dgm:t>
    </dgm:pt>
    <dgm:pt modelId="{E5E9ABA1-AE5E-460D-A28A-923A095027EB}">
      <dgm:prSet phldrT="[Text]" custT="1"/>
      <dgm:spPr/>
      <dgm:t>
        <a:bodyPr/>
        <a:lstStyle/>
        <a:p>
          <a:r>
            <a:rPr lang="en-US" sz="1200" dirty="0"/>
            <a:t> A.I.I. - Akitoye Delano</a:t>
          </a:r>
          <a:endParaRPr lang="en-NG" sz="1200" dirty="0"/>
        </a:p>
      </dgm:t>
    </dgm:pt>
    <dgm:pt modelId="{C4247796-8EF3-4AF1-8272-5686ACB6AF0E}" type="parTrans" cxnId="{F631B67C-7C94-43B5-925E-BA3558CE7CCD}">
      <dgm:prSet/>
      <dgm:spPr/>
      <dgm:t>
        <a:bodyPr/>
        <a:lstStyle/>
        <a:p>
          <a:endParaRPr lang="en-NG"/>
        </a:p>
      </dgm:t>
    </dgm:pt>
    <dgm:pt modelId="{0A3EE7E6-473F-4082-9756-3992A276EE9B}" type="sibTrans" cxnId="{F631B67C-7C94-43B5-925E-BA3558CE7CCD}">
      <dgm:prSet/>
      <dgm:spPr/>
      <dgm:t>
        <a:bodyPr/>
        <a:lstStyle/>
        <a:p>
          <a:endParaRPr lang="en-NG"/>
        </a:p>
      </dgm:t>
    </dgm:pt>
    <dgm:pt modelId="{6808CE2B-3661-4A36-89C4-85066CC92E85}">
      <dgm:prSet phldrT="[Text]" custT="1"/>
      <dgm:spPr/>
      <dgm:t>
        <a:bodyPr/>
        <a:lstStyle/>
        <a:p>
          <a:r>
            <a:rPr lang="en-US" sz="1200" dirty="0"/>
            <a:t> A.I.I. - Yusuf Adeyemo</a:t>
          </a:r>
          <a:endParaRPr lang="en-NG" sz="1200" dirty="0"/>
        </a:p>
      </dgm:t>
    </dgm:pt>
    <dgm:pt modelId="{22013650-728F-463A-93CB-A03AFF0DA4AC}" type="parTrans" cxnId="{8D0792FF-620F-4874-9132-093CFBDB00E0}">
      <dgm:prSet/>
      <dgm:spPr/>
      <dgm:t>
        <a:bodyPr/>
        <a:lstStyle/>
        <a:p>
          <a:endParaRPr lang="en-NG"/>
        </a:p>
      </dgm:t>
    </dgm:pt>
    <dgm:pt modelId="{1E618787-7E02-489C-9C58-8DECFDE7D03A}" type="sibTrans" cxnId="{8D0792FF-620F-4874-9132-093CFBDB00E0}">
      <dgm:prSet/>
      <dgm:spPr/>
      <dgm:t>
        <a:bodyPr/>
        <a:lstStyle/>
        <a:p>
          <a:endParaRPr lang="en-NG"/>
        </a:p>
      </dgm:t>
    </dgm:pt>
    <dgm:pt modelId="{412F269F-528F-4608-BD51-5B0BA76D96E8}">
      <dgm:prSet phldrT="[Text]" custT="1"/>
      <dgm:spPr/>
      <dgm:t>
        <a:bodyPr/>
        <a:lstStyle/>
        <a:p>
          <a:r>
            <a:rPr lang="en-US" sz="1100" dirty="0"/>
            <a:t>Adedayo</a:t>
          </a:r>
          <a:r>
            <a:rPr lang="en-US" sz="1200" dirty="0"/>
            <a:t> Oluyemi</a:t>
          </a:r>
          <a:endParaRPr lang="en-NG" sz="1200" dirty="0"/>
        </a:p>
      </dgm:t>
    </dgm:pt>
    <dgm:pt modelId="{D4EBC3D2-CA82-457D-9470-037C982FF2C5}" type="parTrans" cxnId="{1C390446-7F20-43AC-9DA1-4E15D15C98B1}">
      <dgm:prSet/>
      <dgm:spPr/>
      <dgm:t>
        <a:bodyPr/>
        <a:lstStyle/>
        <a:p>
          <a:endParaRPr lang="en-NG"/>
        </a:p>
      </dgm:t>
    </dgm:pt>
    <dgm:pt modelId="{C6610BF2-36FC-4EDB-84BB-4D93974FF009}" type="sibTrans" cxnId="{1C390446-7F20-43AC-9DA1-4E15D15C98B1}">
      <dgm:prSet/>
      <dgm:spPr/>
      <dgm:t>
        <a:bodyPr/>
        <a:lstStyle/>
        <a:p>
          <a:endParaRPr lang="en-NG"/>
        </a:p>
      </dgm:t>
    </dgm:pt>
    <dgm:pt modelId="{01871099-4AEE-4513-B3EC-982DD2E28BDF}">
      <dgm:prSet phldrT="[Text]" custT="1"/>
      <dgm:spPr/>
      <dgm:t>
        <a:bodyPr/>
        <a:lstStyle/>
        <a:p>
          <a:r>
            <a:rPr lang="en-US" sz="1100" dirty="0"/>
            <a:t>TBH</a:t>
          </a:r>
          <a:endParaRPr lang="en-NG" sz="1200" dirty="0"/>
        </a:p>
      </dgm:t>
    </dgm:pt>
    <dgm:pt modelId="{1873C462-B897-4096-A77A-D73B384313AD}" type="parTrans" cxnId="{EE1184B1-8FC8-476C-AC0E-4E4D69B601D5}">
      <dgm:prSet/>
      <dgm:spPr/>
      <dgm:t>
        <a:bodyPr/>
        <a:lstStyle/>
        <a:p>
          <a:endParaRPr lang="en-US"/>
        </a:p>
      </dgm:t>
    </dgm:pt>
    <dgm:pt modelId="{5B956D2C-D11E-4E7C-8601-9AEF1A327864}" type="sibTrans" cxnId="{EE1184B1-8FC8-476C-AC0E-4E4D69B601D5}">
      <dgm:prSet/>
      <dgm:spPr/>
      <dgm:t>
        <a:bodyPr/>
        <a:lstStyle/>
        <a:p>
          <a:endParaRPr lang="en-US"/>
        </a:p>
      </dgm:t>
    </dgm:pt>
    <dgm:pt modelId="{0267A5D4-1C9E-4186-AC70-835C82A7E687}">
      <dgm:prSet phldrT="[Text]" custT="1"/>
      <dgm:spPr/>
      <dgm:t>
        <a:bodyPr/>
        <a:lstStyle/>
        <a:p>
          <a:r>
            <a:rPr lang="en-US" sz="1200" dirty="0"/>
            <a:t> A.I.I. – TBH (CCIE)</a:t>
          </a:r>
          <a:endParaRPr lang="en-NG" sz="1200" dirty="0"/>
        </a:p>
      </dgm:t>
    </dgm:pt>
    <dgm:pt modelId="{A32173CB-8F9B-42D2-93CD-30C2BE41A5E5}" type="parTrans" cxnId="{3D2DFAB2-C265-4E61-902F-548E2E768FFF}">
      <dgm:prSet/>
      <dgm:spPr/>
      <dgm:t>
        <a:bodyPr/>
        <a:lstStyle/>
        <a:p>
          <a:endParaRPr lang="en-US"/>
        </a:p>
      </dgm:t>
    </dgm:pt>
    <dgm:pt modelId="{BACF3DA2-4471-472C-B593-F2323292842E}" type="sibTrans" cxnId="{3D2DFAB2-C265-4E61-902F-548E2E768FFF}">
      <dgm:prSet/>
      <dgm:spPr/>
      <dgm:t>
        <a:bodyPr/>
        <a:lstStyle/>
        <a:p>
          <a:endParaRPr lang="en-US"/>
        </a:p>
      </dgm:t>
    </dgm:pt>
    <dgm:pt modelId="{48C81B8B-C775-4AB1-88EC-34AABDB8942C}">
      <dgm:prSet phldrT="[Text]" custT="1"/>
      <dgm:spPr/>
      <dgm:t>
        <a:bodyPr/>
        <a:lstStyle/>
        <a:p>
          <a:r>
            <a:rPr lang="en-US" sz="1200" dirty="0"/>
            <a:t>Cyber Security – TBH</a:t>
          </a:r>
          <a:endParaRPr lang="en-NG" sz="1200" dirty="0"/>
        </a:p>
      </dgm:t>
    </dgm:pt>
    <dgm:pt modelId="{6215F16A-A1F5-4DFF-AD6E-931763AA4D87}" type="parTrans" cxnId="{8631F372-4533-47F6-A42C-9FF9CA36890F}">
      <dgm:prSet/>
      <dgm:spPr/>
      <dgm:t>
        <a:bodyPr/>
        <a:lstStyle/>
        <a:p>
          <a:endParaRPr lang="en-US"/>
        </a:p>
      </dgm:t>
    </dgm:pt>
    <dgm:pt modelId="{E569A5B8-7328-4904-81A6-9FE868793A64}" type="sibTrans" cxnId="{8631F372-4533-47F6-A42C-9FF9CA36890F}">
      <dgm:prSet/>
      <dgm:spPr/>
      <dgm:t>
        <a:bodyPr/>
        <a:lstStyle/>
        <a:p>
          <a:endParaRPr lang="en-US"/>
        </a:p>
      </dgm:t>
    </dgm:pt>
    <dgm:pt modelId="{840E1FBF-AE96-413F-B1DB-0463DFB4D7F0}">
      <dgm:prSet phldrT="[Text]" custT="1"/>
      <dgm:spPr/>
      <dgm:t>
        <a:bodyPr/>
        <a:lstStyle/>
        <a:p>
          <a:r>
            <a:rPr lang="en-US" sz="1200" dirty="0"/>
            <a:t>A.A. – Akitoye Delano</a:t>
          </a:r>
          <a:endParaRPr lang="en-NG" sz="1200" dirty="0"/>
        </a:p>
      </dgm:t>
    </dgm:pt>
    <dgm:pt modelId="{CF1C1F45-8BDB-49B3-9482-76313AFD2929}" type="parTrans" cxnId="{FCF3B209-074C-4213-AFDF-33EA28C65816}">
      <dgm:prSet/>
      <dgm:spPr/>
      <dgm:t>
        <a:bodyPr/>
        <a:lstStyle/>
        <a:p>
          <a:endParaRPr lang="en-US"/>
        </a:p>
      </dgm:t>
    </dgm:pt>
    <dgm:pt modelId="{BCA103AF-30AB-478F-A531-07D041F15168}" type="sibTrans" cxnId="{FCF3B209-074C-4213-AFDF-33EA28C65816}">
      <dgm:prSet/>
      <dgm:spPr/>
      <dgm:t>
        <a:bodyPr/>
        <a:lstStyle/>
        <a:p>
          <a:endParaRPr lang="en-US"/>
        </a:p>
      </dgm:t>
    </dgm:pt>
    <dgm:pt modelId="{68AD1362-8C37-48C6-BBB1-5DE05FA1D591}">
      <dgm:prSet phldrT="[Text]" custT="1"/>
      <dgm:spPr/>
      <dgm:t>
        <a:bodyPr/>
        <a:lstStyle/>
        <a:p>
          <a:r>
            <a:rPr lang="en-US" sz="1200" dirty="0"/>
            <a:t>A.A. – Yusuf Adeyemo</a:t>
          </a:r>
          <a:endParaRPr lang="en-NG" sz="1200" dirty="0"/>
        </a:p>
      </dgm:t>
    </dgm:pt>
    <dgm:pt modelId="{6660883E-B2F9-4B11-A84D-3A4053F21E90}" type="parTrans" cxnId="{7FEC55C6-BE79-4808-A98C-AAE63B27F27F}">
      <dgm:prSet/>
      <dgm:spPr/>
      <dgm:t>
        <a:bodyPr/>
        <a:lstStyle/>
        <a:p>
          <a:endParaRPr lang="en-US"/>
        </a:p>
      </dgm:t>
    </dgm:pt>
    <dgm:pt modelId="{E493B6BD-24EF-48BD-A08F-3EEF2BBA7C62}" type="sibTrans" cxnId="{7FEC55C6-BE79-4808-A98C-AAE63B27F27F}">
      <dgm:prSet/>
      <dgm:spPr/>
      <dgm:t>
        <a:bodyPr/>
        <a:lstStyle/>
        <a:p>
          <a:endParaRPr lang="en-US"/>
        </a:p>
      </dgm:t>
    </dgm:pt>
    <dgm:pt modelId="{0D9E5ED6-EA64-4CBE-B308-7AE67AE640D6}">
      <dgm:prSet phldrT="[Text]" custT="1"/>
      <dgm:spPr/>
      <dgm:t>
        <a:bodyPr/>
        <a:lstStyle/>
        <a:p>
          <a:r>
            <a:rPr lang="en-US" sz="1200" dirty="0"/>
            <a:t>A.A. - TBH</a:t>
          </a:r>
          <a:endParaRPr lang="en-NG" sz="1200" dirty="0"/>
        </a:p>
      </dgm:t>
    </dgm:pt>
    <dgm:pt modelId="{2092029E-AA99-445F-BB1F-A505CE3E3B4E}" type="parTrans" cxnId="{823FAF73-9C57-41E6-B942-5AF04490D0C8}">
      <dgm:prSet/>
      <dgm:spPr/>
      <dgm:t>
        <a:bodyPr/>
        <a:lstStyle/>
        <a:p>
          <a:endParaRPr lang="en-US"/>
        </a:p>
      </dgm:t>
    </dgm:pt>
    <dgm:pt modelId="{272579B5-2942-4D75-9E21-C863CD7BEA5B}" type="sibTrans" cxnId="{823FAF73-9C57-41E6-B942-5AF04490D0C8}">
      <dgm:prSet/>
      <dgm:spPr/>
      <dgm:t>
        <a:bodyPr/>
        <a:lstStyle/>
        <a:p>
          <a:endParaRPr lang="en-US"/>
        </a:p>
      </dgm:t>
    </dgm:pt>
    <dgm:pt modelId="{553B9B7E-8DDD-4643-A04A-28AA9B263461}" type="pres">
      <dgm:prSet presAssocID="{21BFB9EA-F7F1-4219-BA01-DBA041B19E55}" presName="composite" presStyleCnt="0">
        <dgm:presLayoutVars>
          <dgm:chMax val="3"/>
          <dgm:animLvl val="lvl"/>
          <dgm:resizeHandles val="exact"/>
        </dgm:presLayoutVars>
      </dgm:prSet>
      <dgm:spPr/>
    </dgm:pt>
    <dgm:pt modelId="{4E158EF6-98E2-4FE2-925C-B56F6F23F455}" type="pres">
      <dgm:prSet presAssocID="{4BE489ED-C4A8-4F7B-BD7A-D5798228C73B}" presName="gear1" presStyleLbl="node1" presStyleIdx="0" presStyleCnt="2">
        <dgm:presLayoutVars>
          <dgm:chMax val="1"/>
          <dgm:bulletEnabled val="1"/>
        </dgm:presLayoutVars>
      </dgm:prSet>
      <dgm:spPr/>
    </dgm:pt>
    <dgm:pt modelId="{1B477238-04AD-4FF6-A731-820D370919EB}" type="pres">
      <dgm:prSet presAssocID="{4BE489ED-C4A8-4F7B-BD7A-D5798228C73B}" presName="gear1srcNode" presStyleLbl="node1" presStyleIdx="0" presStyleCnt="2"/>
      <dgm:spPr/>
    </dgm:pt>
    <dgm:pt modelId="{30AB7DA9-C41A-4FDB-B626-E31392CE3471}" type="pres">
      <dgm:prSet presAssocID="{4BE489ED-C4A8-4F7B-BD7A-D5798228C73B}" presName="gear1dstNode" presStyleLbl="node1" presStyleIdx="0" presStyleCnt="2"/>
      <dgm:spPr/>
    </dgm:pt>
    <dgm:pt modelId="{9893AFDA-B17F-4FD8-8433-D3B6ABBA6C94}" type="pres">
      <dgm:prSet presAssocID="{4BE489ED-C4A8-4F7B-BD7A-D5798228C73B}" presName="gear1ch" presStyleLbl="fgAcc1" presStyleIdx="0" presStyleCnt="2" custScaleX="106036" custScaleY="159102" custLinFactNeighborX="-34567" custLinFactNeighborY="17472">
        <dgm:presLayoutVars>
          <dgm:chMax val="0"/>
          <dgm:bulletEnabled val="1"/>
        </dgm:presLayoutVars>
      </dgm:prSet>
      <dgm:spPr/>
    </dgm:pt>
    <dgm:pt modelId="{DF6E90F8-9E1F-4387-9CE3-F258785CB324}" type="pres">
      <dgm:prSet presAssocID="{65854B28-61BF-457C-AF7D-59E2D78E2FEA}" presName="gear2" presStyleLbl="node1" presStyleIdx="1" presStyleCnt="2">
        <dgm:presLayoutVars>
          <dgm:chMax val="1"/>
          <dgm:bulletEnabled val="1"/>
        </dgm:presLayoutVars>
      </dgm:prSet>
      <dgm:spPr/>
    </dgm:pt>
    <dgm:pt modelId="{7FBEBF91-56AC-4404-B664-1C53530525FF}" type="pres">
      <dgm:prSet presAssocID="{65854B28-61BF-457C-AF7D-59E2D78E2FEA}" presName="gear2srcNode" presStyleLbl="node1" presStyleIdx="1" presStyleCnt="2"/>
      <dgm:spPr/>
    </dgm:pt>
    <dgm:pt modelId="{D37F856C-576B-4001-A160-E10965E200E8}" type="pres">
      <dgm:prSet presAssocID="{65854B28-61BF-457C-AF7D-59E2D78E2FEA}" presName="gear2dstNode" presStyleLbl="node1" presStyleIdx="1" presStyleCnt="2"/>
      <dgm:spPr/>
    </dgm:pt>
    <dgm:pt modelId="{C755FB19-2549-415B-8EDC-0224D3E8BF9D}" type="pres">
      <dgm:prSet presAssocID="{65854B28-61BF-457C-AF7D-59E2D78E2FEA}" presName="gear2ch" presStyleLbl="fgAcc1" presStyleIdx="1" presStyleCnt="2" custLinFactNeighborX="10237" custLinFactNeighborY="-9449">
        <dgm:presLayoutVars>
          <dgm:chMax val="0"/>
          <dgm:bulletEnabled val="1"/>
        </dgm:presLayoutVars>
      </dgm:prSet>
      <dgm:spPr/>
    </dgm:pt>
    <dgm:pt modelId="{C5BB9B0E-87A5-4ABA-8915-C9ABF0E29616}" type="pres">
      <dgm:prSet presAssocID="{3B3AD72E-F66D-4112-9552-A4C44A46100F}" presName="connector1" presStyleLbl="sibTrans2D1" presStyleIdx="0" presStyleCnt="2"/>
      <dgm:spPr/>
    </dgm:pt>
    <dgm:pt modelId="{DC9AE485-ABC9-41B2-B653-9517B92F7E18}" type="pres">
      <dgm:prSet presAssocID="{F9E96C6C-4D53-49CD-8798-76776166F7F4}" presName="connector2" presStyleLbl="sibTrans2D1" presStyleIdx="1" presStyleCnt="2"/>
      <dgm:spPr/>
    </dgm:pt>
  </dgm:ptLst>
  <dgm:cxnLst>
    <dgm:cxn modelId="{47C12000-1B7D-411A-A208-9120C568F2D8}" type="presOf" srcId="{840E1FBF-AE96-413F-B1DB-0463DFB4D7F0}" destId="{9893AFDA-B17F-4FD8-8433-D3B6ABBA6C94}" srcOrd="0" destOrd="4" presId="urn:microsoft.com/office/officeart/2005/8/layout/gear1"/>
    <dgm:cxn modelId="{2039A900-8B71-438D-93E8-CB7A728B6760}" type="presOf" srcId="{4BE489ED-C4A8-4F7B-BD7A-D5798228C73B}" destId="{4E158EF6-98E2-4FE2-925C-B56F6F23F455}" srcOrd="0" destOrd="0" presId="urn:microsoft.com/office/officeart/2005/8/layout/gear1"/>
    <dgm:cxn modelId="{D4D4E501-5550-400B-90F0-6F7F2B76CA65}" srcId="{21BFB9EA-F7F1-4219-BA01-DBA041B19E55}" destId="{65854B28-61BF-457C-AF7D-59E2D78E2FEA}" srcOrd="1" destOrd="0" parTransId="{3A955B79-A797-4448-A783-E02A0D234251}" sibTransId="{F9E96C6C-4D53-49CD-8798-76776166F7F4}"/>
    <dgm:cxn modelId="{4F9B2302-CB86-4674-912B-0E17A5329A3F}" type="presOf" srcId="{0D9E5ED6-EA64-4CBE-B308-7AE67AE640D6}" destId="{9893AFDA-B17F-4FD8-8433-D3B6ABBA6C94}" srcOrd="0" destOrd="6" presId="urn:microsoft.com/office/officeart/2005/8/layout/gear1"/>
    <dgm:cxn modelId="{EB110705-3EDA-4411-B210-16E68039C55C}" type="presOf" srcId="{3B3AD72E-F66D-4112-9552-A4C44A46100F}" destId="{C5BB9B0E-87A5-4ABA-8915-C9ABF0E29616}" srcOrd="0" destOrd="0" presId="urn:microsoft.com/office/officeart/2005/8/layout/gear1"/>
    <dgm:cxn modelId="{FCF3B209-074C-4213-AFDF-33EA28C65816}" srcId="{4BE489ED-C4A8-4F7B-BD7A-D5798228C73B}" destId="{840E1FBF-AE96-413F-B1DB-0463DFB4D7F0}" srcOrd="4" destOrd="0" parTransId="{CF1C1F45-8BDB-49B3-9482-76313AFD2929}" sibTransId="{BCA103AF-30AB-478F-A531-07D041F15168}"/>
    <dgm:cxn modelId="{5CFC4C0C-4814-40D1-A670-D4BED2E677E9}" type="presOf" srcId="{4BE489ED-C4A8-4F7B-BD7A-D5798228C73B}" destId="{1B477238-04AD-4FF6-A731-820D370919EB}" srcOrd="1" destOrd="0" presId="urn:microsoft.com/office/officeart/2005/8/layout/gear1"/>
    <dgm:cxn modelId="{1DC30D31-6032-4A84-87E9-9F2DAB7DD8E1}" type="presOf" srcId="{68AD1362-8C37-48C6-BBB1-5DE05FA1D591}" destId="{9893AFDA-B17F-4FD8-8433-D3B6ABBA6C94}" srcOrd="0" destOrd="5" presId="urn:microsoft.com/office/officeart/2005/8/layout/gear1"/>
    <dgm:cxn modelId="{CED07A45-E19F-48E0-BC59-DC10CC9DE5B2}" type="presOf" srcId="{4BE489ED-C4A8-4F7B-BD7A-D5798228C73B}" destId="{30AB7DA9-C41A-4FDB-B626-E31392CE3471}" srcOrd="2" destOrd="0" presId="urn:microsoft.com/office/officeart/2005/8/layout/gear1"/>
    <dgm:cxn modelId="{1C390446-7F20-43AC-9DA1-4E15D15C98B1}" srcId="{65854B28-61BF-457C-AF7D-59E2D78E2FEA}" destId="{412F269F-528F-4608-BD51-5B0BA76D96E8}" srcOrd="0" destOrd="0" parTransId="{D4EBC3D2-CA82-457D-9470-037C982FF2C5}" sibTransId="{C6610BF2-36FC-4EDB-84BB-4D93974FF009}"/>
    <dgm:cxn modelId="{64B2334E-02C9-40D9-8BC9-3FF7B1879CAC}" type="presOf" srcId="{412F269F-528F-4608-BD51-5B0BA76D96E8}" destId="{C755FB19-2549-415B-8EDC-0224D3E8BF9D}" srcOrd="0" destOrd="0" presId="urn:microsoft.com/office/officeart/2005/8/layout/gear1"/>
    <dgm:cxn modelId="{8631F372-4533-47F6-A42C-9FF9CA36890F}" srcId="{4BE489ED-C4A8-4F7B-BD7A-D5798228C73B}" destId="{48C81B8B-C775-4AB1-88EC-34AABDB8942C}" srcOrd="3" destOrd="0" parTransId="{6215F16A-A1F5-4DFF-AD6E-931763AA4D87}" sibTransId="{E569A5B8-7328-4904-81A6-9FE868793A64}"/>
    <dgm:cxn modelId="{65067373-D46D-474C-990D-4C8E983859CF}" type="presOf" srcId="{21BFB9EA-F7F1-4219-BA01-DBA041B19E55}" destId="{553B9B7E-8DDD-4643-A04A-28AA9B263461}" srcOrd="0" destOrd="0" presId="urn:microsoft.com/office/officeart/2005/8/layout/gear1"/>
    <dgm:cxn modelId="{823FAF73-9C57-41E6-B942-5AF04490D0C8}" srcId="{4BE489ED-C4A8-4F7B-BD7A-D5798228C73B}" destId="{0D9E5ED6-EA64-4CBE-B308-7AE67AE640D6}" srcOrd="6" destOrd="0" parTransId="{2092029E-AA99-445F-BB1F-A505CE3E3B4E}" sibTransId="{272579B5-2942-4D75-9E21-C863CD7BEA5B}"/>
    <dgm:cxn modelId="{3C7D2859-0CFA-4A2D-8161-F303C15512DE}" type="presOf" srcId="{48C81B8B-C775-4AB1-88EC-34AABDB8942C}" destId="{9893AFDA-B17F-4FD8-8433-D3B6ABBA6C94}" srcOrd="0" destOrd="3" presId="urn:microsoft.com/office/officeart/2005/8/layout/gear1"/>
    <dgm:cxn modelId="{28C78B59-A3A9-462A-8CE7-1C7B2DA9968A}" type="presOf" srcId="{65854B28-61BF-457C-AF7D-59E2D78E2FEA}" destId="{DF6E90F8-9E1F-4387-9CE3-F258785CB324}" srcOrd="0" destOrd="0" presId="urn:microsoft.com/office/officeart/2005/8/layout/gear1"/>
    <dgm:cxn modelId="{F631B67C-7C94-43B5-925E-BA3558CE7CCD}" srcId="{4BE489ED-C4A8-4F7B-BD7A-D5798228C73B}" destId="{E5E9ABA1-AE5E-460D-A28A-923A095027EB}" srcOrd="0" destOrd="0" parTransId="{C4247796-8EF3-4AF1-8272-5686ACB6AF0E}" sibTransId="{0A3EE7E6-473F-4082-9756-3992A276EE9B}"/>
    <dgm:cxn modelId="{AF4DC786-78D8-47D2-8ED9-DDF2593DB6EB}" type="presOf" srcId="{01871099-4AEE-4513-B3EC-982DD2E28BDF}" destId="{C755FB19-2549-415B-8EDC-0224D3E8BF9D}" srcOrd="0" destOrd="1" presId="urn:microsoft.com/office/officeart/2005/8/layout/gear1"/>
    <dgm:cxn modelId="{EE1184B1-8FC8-476C-AC0E-4E4D69B601D5}" srcId="{65854B28-61BF-457C-AF7D-59E2D78E2FEA}" destId="{01871099-4AEE-4513-B3EC-982DD2E28BDF}" srcOrd="1" destOrd="0" parTransId="{1873C462-B897-4096-A77A-D73B384313AD}" sibTransId="{5B956D2C-D11E-4E7C-8601-9AEF1A327864}"/>
    <dgm:cxn modelId="{3D2DFAB2-C265-4E61-902F-548E2E768FFF}" srcId="{4BE489ED-C4A8-4F7B-BD7A-D5798228C73B}" destId="{0267A5D4-1C9E-4186-AC70-835C82A7E687}" srcOrd="1" destOrd="0" parTransId="{A32173CB-8F9B-42D2-93CD-30C2BE41A5E5}" sibTransId="{BACF3DA2-4471-472C-B593-F2323292842E}"/>
    <dgm:cxn modelId="{3C7345C5-954A-4C82-B2FB-5DBCB3E2B550}" type="presOf" srcId="{6808CE2B-3661-4A36-89C4-85066CC92E85}" destId="{9893AFDA-B17F-4FD8-8433-D3B6ABBA6C94}" srcOrd="0" destOrd="2" presId="urn:microsoft.com/office/officeart/2005/8/layout/gear1"/>
    <dgm:cxn modelId="{7FEC55C6-BE79-4808-A98C-AAE63B27F27F}" srcId="{4BE489ED-C4A8-4F7B-BD7A-D5798228C73B}" destId="{68AD1362-8C37-48C6-BBB1-5DE05FA1D591}" srcOrd="5" destOrd="0" parTransId="{6660883E-B2F9-4B11-A84D-3A4053F21E90}" sibTransId="{E493B6BD-24EF-48BD-A08F-3EEF2BBA7C62}"/>
    <dgm:cxn modelId="{D87AB8D1-D851-4DCD-8BBE-63F512FB9768}" type="presOf" srcId="{F9E96C6C-4D53-49CD-8798-76776166F7F4}" destId="{DC9AE485-ABC9-41B2-B653-9517B92F7E18}" srcOrd="0" destOrd="0" presId="urn:microsoft.com/office/officeart/2005/8/layout/gear1"/>
    <dgm:cxn modelId="{0CC997D3-FBFA-45CB-B0F0-45B713F57F33}" type="presOf" srcId="{65854B28-61BF-457C-AF7D-59E2D78E2FEA}" destId="{7FBEBF91-56AC-4404-B664-1C53530525FF}" srcOrd="1" destOrd="0" presId="urn:microsoft.com/office/officeart/2005/8/layout/gear1"/>
    <dgm:cxn modelId="{1929A0E5-F58F-40ED-ACD0-36E7506D1DA7}" srcId="{21BFB9EA-F7F1-4219-BA01-DBA041B19E55}" destId="{4BE489ED-C4A8-4F7B-BD7A-D5798228C73B}" srcOrd="0" destOrd="0" parTransId="{F8E225BF-C725-441B-87B9-D79098BC832E}" sibTransId="{3B3AD72E-F66D-4112-9552-A4C44A46100F}"/>
    <dgm:cxn modelId="{25764CE6-04D3-46DA-9219-7A11B4996D32}" type="presOf" srcId="{0267A5D4-1C9E-4186-AC70-835C82A7E687}" destId="{9893AFDA-B17F-4FD8-8433-D3B6ABBA6C94}" srcOrd="0" destOrd="1" presId="urn:microsoft.com/office/officeart/2005/8/layout/gear1"/>
    <dgm:cxn modelId="{2EAF8FE7-CBAC-45A3-83BB-5EC6AEE12AD0}" type="presOf" srcId="{E5E9ABA1-AE5E-460D-A28A-923A095027EB}" destId="{9893AFDA-B17F-4FD8-8433-D3B6ABBA6C94}" srcOrd="0" destOrd="0" presId="urn:microsoft.com/office/officeart/2005/8/layout/gear1"/>
    <dgm:cxn modelId="{F5AC38FA-41FC-4911-8A78-DAEAA49B0308}" type="presOf" srcId="{65854B28-61BF-457C-AF7D-59E2D78E2FEA}" destId="{D37F856C-576B-4001-A160-E10965E200E8}" srcOrd="2" destOrd="0" presId="urn:microsoft.com/office/officeart/2005/8/layout/gear1"/>
    <dgm:cxn modelId="{8D0792FF-620F-4874-9132-093CFBDB00E0}" srcId="{4BE489ED-C4A8-4F7B-BD7A-D5798228C73B}" destId="{6808CE2B-3661-4A36-89C4-85066CC92E85}" srcOrd="2" destOrd="0" parTransId="{22013650-728F-463A-93CB-A03AFF0DA4AC}" sibTransId="{1E618787-7E02-489C-9C58-8DECFDE7D03A}"/>
    <dgm:cxn modelId="{9D7947CA-5EAB-4D35-A35E-D129EE045CA2}" type="presParOf" srcId="{553B9B7E-8DDD-4643-A04A-28AA9B263461}" destId="{4E158EF6-98E2-4FE2-925C-B56F6F23F455}" srcOrd="0" destOrd="0" presId="urn:microsoft.com/office/officeart/2005/8/layout/gear1"/>
    <dgm:cxn modelId="{E2BACCCA-422A-4E3D-812A-81B322FA176E}" type="presParOf" srcId="{553B9B7E-8DDD-4643-A04A-28AA9B263461}" destId="{1B477238-04AD-4FF6-A731-820D370919EB}" srcOrd="1" destOrd="0" presId="urn:microsoft.com/office/officeart/2005/8/layout/gear1"/>
    <dgm:cxn modelId="{A1E21BEA-0BFA-4D08-A757-3142860328A1}" type="presParOf" srcId="{553B9B7E-8DDD-4643-A04A-28AA9B263461}" destId="{30AB7DA9-C41A-4FDB-B626-E31392CE3471}" srcOrd="2" destOrd="0" presId="urn:microsoft.com/office/officeart/2005/8/layout/gear1"/>
    <dgm:cxn modelId="{9D8F98AD-C760-41F2-A68C-76A2F460FC32}" type="presParOf" srcId="{553B9B7E-8DDD-4643-A04A-28AA9B263461}" destId="{9893AFDA-B17F-4FD8-8433-D3B6ABBA6C94}" srcOrd="3" destOrd="0" presId="urn:microsoft.com/office/officeart/2005/8/layout/gear1"/>
    <dgm:cxn modelId="{09CD074E-272A-421F-BD07-56966FEF9CA3}" type="presParOf" srcId="{553B9B7E-8DDD-4643-A04A-28AA9B263461}" destId="{DF6E90F8-9E1F-4387-9CE3-F258785CB324}" srcOrd="4" destOrd="0" presId="urn:microsoft.com/office/officeart/2005/8/layout/gear1"/>
    <dgm:cxn modelId="{4323455D-B824-4DF1-91B0-3DEED8E6E481}" type="presParOf" srcId="{553B9B7E-8DDD-4643-A04A-28AA9B263461}" destId="{7FBEBF91-56AC-4404-B664-1C53530525FF}" srcOrd="5" destOrd="0" presId="urn:microsoft.com/office/officeart/2005/8/layout/gear1"/>
    <dgm:cxn modelId="{354A5175-A0C9-405A-AEB4-735AF2EE55E5}" type="presParOf" srcId="{553B9B7E-8DDD-4643-A04A-28AA9B263461}" destId="{D37F856C-576B-4001-A160-E10965E200E8}" srcOrd="6" destOrd="0" presId="urn:microsoft.com/office/officeart/2005/8/layout/gear1"/>
    <dgm:cxn modelId="{47E95B17-8651-4691-86FA-6AA5BD05B37C}" type="presParOf" srcId="{553B9B7E-8DDD-4643-A04A-28AA9B263461}" destId="{C755FB19-2549-415B-8EDC-0224D3E8BF9D}" srcOrd="7" destOrd="0" presId="urn:microsoft.com/office/officeart/2005/8/layout/gear1"/>
    <dgm:cxn modelId="{AABF6E61-385A-42AB-8BCD-8C9CC8202038}" type="presParOf" srcId="{553B9B7E-8DDD-4643-A04A-28AA9B263461}" destId="{C5BB9B0E-87A5-4ABA-8915-C9ABF0E29616}" srcOrd="8" destOrd="0" presId="urn:microsoft.com/office/officeart/2005/8/layout/gear1"/>
    <dgm:cxn modelId="{11823F5E-74C3-4673-B13B-3A94F5154148}" type="presParOf" srcId="{553B9B7E-8DDD-4643-A04A-28AA9B263461}" destId="{DC9AE485-ABC9-41B2-B653-9517B92F7E18}" srcOrd="9" destOrd="0" presId="urn:microsoft.com/office/officeart/2005/8/layout/gear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94C8E8-5997-485A-A63D-C87D3B0AE441}" type="doc">
      <dgm:prSet loTypeId="urn:microsoft.com/office/officeart/2008/layout/VerticalCircleList" loCatId="list" qsTypeId="urn:microsoft.com/office/officeart/2005/8/quickstyle/simple1" qsCatId="simple" csTypeId="urn:microsoft.com/office/officeart/2005/8/colors/colorful1" csCatId="colorful" phldr="1"/>
      <dgm:spPr/>
      <dgm:t>
        <a:bodyPr/>
        <a:lstStyle/>
        <a:p>
          <a:endParaRPr lang="en-NG"/>
        </a:p>
      </dgm:t>
    </dgm:pt>
    <dgm:pt modelId="{D6D85984-3CF1-4DF8-9BE5-6F724ACCA462}">
      <dgm:prSet phldrT="[Text]" custT="1"/>
      <dgm:spPr/>
      <dgm:t>
        <a:bodyPr/>
        <a:lstStyle/>
        <a:p>
          <a:pPr algn="ctr"/>
          <a:r>
            <a:rPr lang="en-US" sz="1600" b="1" dirty="0"/>
            <a:t>Commercial Business Unit</a:t>
          </a:r>
          <a:endParaRPr lang="en-NG" sz="1600" b="1" dirty="0"/>
        </a:p>
      </dgm:t>
    </dgm:pt>
    <dgm:pt modelId="{D99BC6FF-7186-432B-880B-A57FCDC24331}" type="parTrans" cxnId="{8A25A004-5CDD-4D95-9527-AB18754DEE4D}">
      <dgm:prSet/>
      <dgm:spPr/>
      <dgm:t>
        <a:bodyPr/>
        <a:lstStyle/>
        <a:p>
          <a:endParaRPr lang="en-NG"/>
        </a:p>
      </dgm:t>
    </dgm:pt>
    <dgm:pt modelId="{C76FACF3-DA9C-4961-841F-1B6B5B253579}" type="sibTrans" cxnId="{8A25A004-5CDD-4D95-9527-AB18754DEE4D}">
      <dgm:prSet/>
      <dgm:spPr/>
      <dgm:t>
        <a:bodyPr/>
        <a:lstStyle/>
        <a:p>
          <a:endParaRPr lang="en-NG"/>
        </a:p>
      </dgm:t>
    </dgm:pt>
    <dgm:pt modelId="{B57746E9-6FB8-436D-90B3-B4CC1A0D79F9}">
      <dgm:prSet phldrT="[Text]" custT="1"/>
      <dgm:spPr/>
      <dgm:t>
        <a:bodyPr/>
        <a:lstStyle/>
        <a:p>
          <a:r>
            <a:rPr lang="en-US" sz="1200" dirty="0"/>
            <a:t>Ololade Ogunbunmi </a:t>
          </a:r>
          <a:endParaRPr lang="en-NG" sz="1200" dirty="0"/>
        </a:p>
      </dgm:t>
    </dgm:pt>
    <dgm:pt modelId="{BFB62F39-5365-4A08-81E2-E83A0A1C9302}" type="parTrans" cxnId="{F71C5FA1-327E-42E7-98BD-EF0CA930988B}">
      <dgm:prSet/>
      <dgm:spPr/>
      <dgm:t>
        <a:bodyPr/>
        <a:lstStyle/>
        <a:p>
          <a:endParaRPr lang="en-NG"/>
        </a:p>
      </dgm:t>
    </dgm:pt>
    <dgm:pt modelId="{2235E5C5-77CA-4D1F-810B-C0E9733FD39E}" type="sibTrans" cxnId="{F71C5FA1-327E-42E7-98BD-EF0CA930988B}">
      <dgm:prSet/>
      <dgm:spPr/>
      <dgm:t>
        <a:bodyPr/>
        <a:lstStyle/>
        <a:p>
          <a:endParaRPr lang="en-NG"/>
        </a:p>
      </dgm:t>
    </dgm:pt>
    <dgm:pt modelId="{AFE9512C-CF13-4E63-A598-DFB42E465D0B}">
      <dgm:prSet phldrT="[Text]" custT="1"/>
      <dgm:spPr/>
      <dgm:t>
        <a:bodyPr/>
        <a:lstStyle/>
        <a:p>
          <a:r>
            <a:rPr lang="en-US" sz="1200" dirty="0"/>
            <a:t>Bola Lawal </a:t>
          </a:r>
          <a:endParaRPr lang="en-NG" sz="1200" dirty="0"/>
        </a:p>
      </dgm:t>
    </dgm:pt>
    <dgm:pt modelId="{EFB107E5-A234-4F27-BA02-BC8C079DFE27}" type="parTrans" cxnId="{319461EA-AC22-469C-9F8E-F338B2CC94B3}">
      <dgm:prSet/>
      <dgm:spPr/>
      <dgm:t>
        <a:bodyPr/>
        <a:lstStyle/>
        <a:p>
          <a:endParaRPr lang="en-NG"/>
        </a:p>
      </dgm:t>
    </dgm:pt>
    <dgm:pt modelId="{98EDAE62-686F-472A-9F8D-7A6B8CE86915}" type="sibTrans" cxnId="{319461EA-AC22-469C-9F8E-F338B2CC94B3}">
      <dgm:prSet/>
      <dgm:spPr/>
      <dgm:t>
        <a:bodyPr/>
        <a:lstStyle/>
        <a:p>
          <a:endParaRPr lang="en-NG"/>
        </a:p>
      </dgm:t>
    </dgm:pt>
    <dgm:pt modelId="{E3B907F4-CAD8-4CFC-A21D-38425DB52A6E}">
      <dgm:prSet phldrT="[Text]" custT="1"/>
      <dgm:spPr/>
      <dgm:t>
        <a:bodyPr/>
        <a:lstStyle/>
        <a:p>
          <a:r>
            <a:rPr lang="en-US" sz="1200" dirty="0"/>
            <a:t>Adeshina Adekunle</a:t>
          </a:r>
          <a:endParaRPr lang="en-NG" sz="1200" dirty="0"/>
        </a:p>
      </dgm:t>
    </dgm:pt>
    <dgm:pt modelId="{C479E481-C1AE-43C5-99B2-AD2789D728FC}" type="parTrans" cxnId="{EB0F0F3C-9F71-404D-891D-7E5E191CC73D}">
      <dgm:prSet/>
      <dgm:spPr/>
      <dgm:t>
        <a:bodyPr/>
        <a:lstStyle/>
        <a:p>
          <a:endParaRPr lang="en-NG"/>
        </a:p>
      </dgm:t>
    </dgm:pt>
    <dgm:pt modelId="{627AAFC0-F45B-4D09-A2DC-35F38687E5BA}" type="sibTrans" cxnId="{EB0F0F3C-9F71-404D-891D-7E5E191CC73D}">
      <dgm:prSet/>
      <dgm:spPr/>
      <dgm:t>
        <a:bodyPr/>
        <a:lstStyle/>
        <a:p>
          <a:endParaRPr lang="en-NG"/>
        </a:p>
      </dgm:t>
    </dgm:pt>
    <dgm:pt modelId="{2D0B1EB7-90D6-490C-8EF9-91D8200F75D7}" type="pres">
      <dgm:prSet presAssocID="{2594C8E8-5997-485A-A63D-C87D3B0AE441}" presName="Name0" presStyleCnt="0">
        <dgm:presLayoutVars>
          <dgm:dir/>
        </dgm:presLayoutVars>
      </dgm:prSet>
      <dgm:spPr/>
    </dgm:pt>
    <dgm:pt modelId="{0E7A1B63-97D2-44F8-BFBF-99E4EAB1F73C}" type="pres">
      <dgm:prSet presAssocID="{D6D85984-3CF1-4DF8-9BE5-6F724ACCA462}" presName="withChildren" presStyleCnt="0"/>
      <dgm:spPr/>
    </dgm:pt>
    <dgm:pt modelId="{F57D126A-6316-4239-8851-BD6863049F57}" type="pres">
      <dgm:prSet presAssocID="{D6D85984-3CF1-4DF8-9BE5-6F724ACCA462}" presName="bigCircle" presStyleLbl="vennNode1" presStyleIdx="0" presStyleCnt="4"/>
      <dgm:spPr>
        <a:solidFill>
          <a:srgbClr val="FF0066">
            <a:alpha val="50000"/>
          </a:srgbClr>
        </a:solidFill>
      </dgm:spPr>
    </dgm:pt>
    <dgm:pt modelId="{67BA330C-B7FD-4EB6-850C-91815960B693}" type="pres">
      <dgm:prSet presAssocID="{D6D85984-3CF1-4DF8-9BE5-6F724ACCA462}" presName="medCircle" presStyleLbl="vennNode1" presStyleIdx="1" presStyleCnt="4" custLinFactNeighborX="-74775" custLinFactNeighborY="-7374"/>
      <dgm:spPr>
        <a:noFill/>
        <a:ln>
          <a:noFill/>
        </a:ln>
      </dgm:spPr>
    </dgm:pt>
    <dgm:pt modelId="{44B03160-9310-4409-B9FE-09335D3AE294}" type="pres">
      <dgm:prSet presAssocID="{D6D85984-3CF1-4DF8-9BE5-6F724ACCA462}" presName="txLvl1" presStyleLbl="revTx" presStyleIdx="0" presStyleCnt="4"/>
      <dgm:spPr/>
    </dgm:pt>
    <dgm:pt modelId="{CD32300A-081E-456D-A4DC-69F7C715632F}" type="pres">
      <dgm:prSet presAssocID="{D6D85984-3CF1-4DF8-9BE5-6F724ACCA462}" presName="lin" presStyleCnt="0"/>
      <dgm:spPr/>
    </dgm:pt>
    <dgm:pt modelId="{08359529-6D3C-4B61-9E01-B65D40921709}" type="pres">
      <dgm:prSet presAssocID="{B57746E9-6FB8-436D-90B3-B4CC1A0D79F9}" presName="txLvl2" presStyleLbl="revTx" presStyleIdx="1" presStyleCnt="4" custScaleY="131930"/>
      <dgm:spPr/>
    </dgm:pt>
    <dgm:pt modelId="{9CF1D30D-D539-4FF0-8150-6D6785E14F87}" type="pres">
      <dgm:prSet presAssocID="{2235E5C5-77CA-4D1F-810B-C0E9733FD39E}" presName="smCircle" presStyleLbl="vennNode1" presStyleIdx="2" presStyleCnt="4"/>
      <dgm:spPr/>
    </dgm:pt>
    <dgm:pt modelId="{F65AC796-DFFC-4FE1-89A4-E0EAC46DDE8F}" type="pres">
      <dgm:prSet presAssocID="{AFE9512C-CF13-4E63-A598-DFB42E465D0B}" presName="txLvl2" presStyleLbl="revTx" presStyleIdx="2" presStyleCnt="4"/>
      <dgm:spPr/>
    </dgm:pt>
    <dgm:pt modelId="{F2B93C9E-DDE1-4F9B-8F19-83117FDFEF35}" type="pres">
      <dgm:prSet presAssocID="{98EDAE62-686F-472A-9F8D-7A6B8CE86915}" presName="smCircle" presStyleLbl="vennNode1" presStyleIdx="3" presStyleCnt="4"/>
      <dgm:spPr/>
    </dgm:pt>
    <dgm:pt modelId="{694D53EF-08F8-4298-8CD8-33EE9F5FC868}" type="pres">
      <dgm:prSet presAssocID="{E3B907F4-CAD8-4CFC-A21D-38425DB52A6E}" presName="txLvl2" presStyleLbl="revTx" presStyleIdx="3" presStyleCnt="4"/>
      <dgm:spPr/>
    </dgm:pt>
  </dgm:ptLst>
  <dgm:cxnLst>
    <dgm:cxn modelId="{8A25A004-5CDD-4D95-9527-AB18754DEE4D}" srcId="{2594C8E8-5997-485A-A63D-C87D3B0AE441}" destId="{D6D85984-3CF1-4DF8-9BE5-6F724ACCA462}" srcOrd="0" destOrd="0" parTransId="{D99BC6FF-7186-432B-880B-A57FCDC24331}" sibTransId="{C76FACF3-DA9C-4961-841F-1B6B5B253579}"/>
    <dgm:cxn modelId="{EB0F0F3C-9F71-404D-891D-7E5E191CC73D}" srcId="{D6D85984-3CF1-4DF8-9BE5-6F724ACCA462}" destId="{E3B907F4-CAD8-4CFC-A21D-38425DB52A6E}" srcOrd="2" destOrd="0" parTransId="{C479E481-C1AE-43C5-99B2-AD2789D728FC}" sibTransId="{627AAFC0-F45B-4D09-A2DC-35F38687E5BA}"/>
    <dgm:cxn modelId="{07C9DB5F-188D-4BE9-A04B-BD922B63D942}" type="presOf" srcId="{D6D85984-3CF1-4DF8-9BE5-6F724ACCA462}" destId="{44B03160-9310-4409-B9FE-09335D3AE294}" srcOrd="0" destOrd="0" presId="urn:microsoft.com/office/officeart/2008/layout/VerticalCircleList"/>
    <dgm:cxn modelId="{8821A258-59EE-4C6F-B7D8-A2DBBB77DA78}" type="presOf" srcId="{AFE9512C-CF13-4E63-A598-DFB42E465D0B}" destId="{F65AC796-DFFC-4FE1-89A4-E0EAC46DDE8F}" srcOrd="0" destOrd="0" presId="urn:microsoft.com/office/officeart/2008/layout/VerticalCircleList"/>
    <dgm:cxn modelId="{49EFC47E-B4C0-453F-BE4F-6AA514A952A5}" type="presOf" srcId="{2594C8E8-5997-485A-A63D-C87D3B0AE441}" destId="{2D0B1EB7-90D6-490C-8EF9-91D8200F75D7}" srcOrd="0" destOrd="0" presId="urn:microsoft.com/office/officeart/2008/layout/VerticalCircleList"/>
    <dgm:cxn modelId="{3CEC4C94-5DBA-413D-B9CF-FE931B09EDB0}" type="presOf" srcId="{E3B907F4-CAD8-4CFC-A21D-38425DB52A6E}" destId="{694D53EF-08F8-4298-8CD8-33EE9F5FC868}" srcOrd="0" destOrd="0" presId="urn:microsoft.com/office/officeart/2008/layout/VerticalCircleList"/>
    <dgm:cxn modelId="{3EC6C095-05AB-4ADD-A710-24B541BD4E2F}" type="presOf" srcId="{B57746E9-6FB8-436D-90B3-B4CC1A0D79F9}" destId="{08359529-6D3C-4B61-9E01-B65D40921709}" srcOrd="0" destOrd="0" presId="urn:microsoft.com/office/officeart/2008/layout/VerticalCircleList"/>
    <dgm:cxn modelId="{F71C5FA1-327E-42E7-98BD-EF0CA930988B}" srcId="{D6D85984-3CF1-4DF8-9BE5-6F724ACCA462}" destId="{B57746E9-6FB8-436D-90B3-B4CC1A0D79F9}" srcOrd="0" destOrd="0" parTransId="{BFB62F39-5365-4A08-81E2-E83A0A1C9302}" sibTransId="{2235E5C5-77CA-4D1F-810B-C0E9733FD39E}"/>
    <dgm:cxn modelId="{319461EA-AC22-469C-9F8E-F338B2CC94B3}" srcId="{D6D85984-3CF1-4DF8-9BE5-6F724ACCA462}" destId="{AFE9512C-CF13-4E63-A598-DFB42E465D0B}" srcOrd="1" destOrd="0" parTransId="{EFB107E5-A234-4F27-BA02-BC8C079DFE27}" sibTransId="{98EDAE62-686F-472A-9F8D-7A6B8CE86915}"/>
    <dgm:cxn modelId="{84717A5E-148F-457A-BCF5-DCE74DE9865A}" type="presParOf" srcId="{2D0B1EB7-90D6-490C-8EF9-91D8200F75D7}" destId="{0E7A1B63-97D2-44F8-BFBF-99E4EAB1F73C}" srcOrd="0" destOrd="0" presId="urn:microsoft.com/office/officeart/2008/layout/VerticalCircleList"/>
    <dgm:cxn modelId="{148B56D3-F65C-470B-B17E-0E74D528E65A}" type="presParOf" srcId="{0E7A1B63-97D2-44F8-BFBF-99E4EAB1F73C}" destId="{F57D126A-6316-4239-8851-BD6863049F57}" srcOrd="0" destOrd="0" presId="urn:microsoft.com/office/officeart/2008/layout/VerticalCircleList"/>
    <dgm:cxn modelId="{22C6937D-5569-4E73-B0C8-67F5BFBDB1E1}" type="presParOf" srcId="{0E7A1B63-97D2-44F8-BFBF-99E4EAB1F73C}" destId="{67BA330C-B7FD-4EB6-850C-91815960B693}" srcOrd="1" destOrd="0" presId="urn:microsoft.com/office/officeart/2008/layout/VerticalCircleList"/>
    <dgm:cxn modelId="{F12A6E67-344E-4241-9C76-3FBF1424133A}" type="presParOf" srcId="{0E7A1B63-97D2-44F8-BFBF-99E4EAB1F73C}" destId="{44B03160-9310-4409-B9FE-09335D3AE294}" srcOrd="2" destOrd="0" presId="urn:microsoft.com/office/officeart/2008/layout/VerticalCircleList"/>
    <dgm:cxn modelId="{187D50F2-B6CB-45A9-B587-20138088E6E7}" type="presParOf" srcId="{0E7A1B63-97D2-44F8-BFBF-99E4EAB1F73C}" destId="{CD32300A-081E-456D-A4DC-69F7C715632F}" srcOrd="3" destOrd="0" presId="urn:microsoft.com/office/officeart/2008/layout/VerticalCircleList"/>
    <dgm:cxn modelId="{D20A11F6-BBA4-4646-9635-6BC799670DCC}" type="presParOf" srcId="{CD32300A-081E-456D-A4DC-69F7C715632F}" destId="{08359529-6D3C-4B61-9E01-B65D40921709}" srcOrd="0" destOrd="0" presId="urn:microsoft.com/office/officeart/2008/layout/VerticalCircleList"/>
    <dgm:cxn modelId="{D562D4E5-C31A-47E5-8B45-FB8470E61E57}" type="presParOf" srcId="{CD32300A-081E-456D-A4DC-69F7C715632F}" destId="{9CF1D30D-D539-4FF0-8150-6D6785E14F87}" srcOrd="1" destOrd="0" presId="urn:microsoft.com/office/officeart/2008/layout/VerticalCircleList"/>
    <dgm:cxn modelId="{543C5A3C-2D31-468B-A4FA-3F87F2C3746E}" type="presParOf" srcId="{CD32300A-081E-456D-A4DC-69F7C715632F}" destId="{F65AC796-DFFC-4FE1-89A4-E0EAC46DDE8F}" srcOrd="2" destOrd="0" presId="urn:microsoft.com/office/officeart/2008/layout/VerticalCircleList"/>
    <dgm:cxn modelId="{80FF0DE7-C4D7-4F83-A554-566895CE26F8}" type="presParOf" srcId="{CD32300A-081E-456D-A4DC-69F7C715632F}" destId="{F2B93C9E-DDE1-4F9B-8F19-83117FDFEF35}" srcOrd="3" destOrd="0" presId="urn:microsoft.com/office/officeart/2008/layout/VerticalCircleList"/>
    <dgm:cxn modelId="{3AE314DF-4F8B-40DC-984A-83C851256FF1}" type="presParOf" srcId="{CD32300A-081E-456D-A4DC-69F7C715632F}" destId="{694D53EF-08F8-4298-8CD8-33EE9F5FC868}" srcOrd="4" destOrd="0" presId="urn:microsoft.com/office/officeart/2008/layout/VerticalCircleLis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F7D2F-2BA7-4D52-936A-5D745C3859E9}">
      <dsp:nvSpPr>
        <dsp:cNvPr id="0" name=""/>
        <dsp:cNvSpPr/>
      </dsp:nvSpPr>
      <dsp:spPr>
        <a:xfrm>
          <a:off x="1157643" y="0"/>
          <a:ext cx="1638842" cy="1639009"/>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06EFD4-E44A-444B-9F62-380C67110C7D}">
      <dsp:nvSpPr>
        <dsp:cNvPr id="0" name=""/>
        <dsp:cNvSpPr/>
      </dsp:nvSpPr>
      <dsp:spPr>
        <a:xfrm>
          <a:off x="2788691" y="409556"/>
          <a:ext cx="1781441" cy="651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Olumide Aki</a:t>
          </a:r>
          <a:endParaRPr lang="en-NG" sz="1400" kern="1200" dirty="0"/>
        </a:p>
        <a:p>
          <a:pPr marL="114300" lvl="1" indent="-114300" algn="l" defTabSz="622300">
            <a:lnSpc>
              <a:spcPct val="90000"/>
            </a:lnSpc>
            <a:spcBef>
              <a:spcPct val="0"/>
            </a:spcBef>
            <a:spcAft>
              <a:spcPct val="15000"/>
            </a:spcAft>
            <a:buChar char="•"/>
          </a:pPr>
          <a:r>
            <a:rPr lang="en-US" sz="1400" kern="1200" dirty="0"/>
            <a:t>Adewale Anifowose</a:t>
          </a:r>
          <a:endParaRPr lang="en-NG" sz="1400" kern="1200" dirty="0"/>
        </a:p>
        <a:p>
          <a:pPr marL="114300" lvl="1" indent="-114300" algn="l" defTabSz="622300">
            <a:lnSpc>
              <a:spcPct val="90000"/>
            </a:lnSpc>
            <a:spcBef>
              <a:spcPct val="0"/>
            </a:spcBef>
            <a:spcAft>
              <a:spcPct val="15000"/>
            </a:spcAft>
            <a:buChar char="•"/>
          </a:pPr>
          <a:r>
            <a:rPr lang="en-US" sz="1400" kern="1200" dirty="0"/>
            <a:t>Alfred </a:t>
          </a:r>
          <a:r>
            <a:rPr lang="en-US" sz="1400" kern="1200" dirty="0" err="1"/>
            <a:t>Anso</a:t>
          </a:r>
          <a:endParaRPr lang="en-NG" sz="1400" kern="1200" dirty="0"/>
        </a:p>
      </dsp:txBody>
      <dsp:txXfrm>
        <a:off x="2788691" y="409556"/>
        <a:ext cx="1781441" cy="651952"/>
      </dsp:txXfrm>
    </dsp:sp>
    <dsp:sp modelId="{026224C5-215C-4579-B70C-2D25E1332F6D}">
      <dsp:nvSpPr>
        <dsp:cNvPr id="0" name=""/>
        <dsp:cNvSpPr/>
      </dsp:nvSpPr>
      <dsp:spPr>
        <a:xfrm>
          <a:off x="1519474" y="593277"/>
          <a:ext cx="914566" cy="45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Oil &amp; Gas</a:t>
          </a:r>
          <a:endParaRPr lang="en-NG" sz="1400" kern="1200" dirty="0"/>
        </a:p>
      </dsp:txBody>
      <dsp:txXfrm>
        <a:off x="1519474" y="593277"/>
        <a:ext cx="914566" cy="457236"/>
      </dsp:txXfrm>
    </dsp:sp>
    <dsp:sp modelId="{FFF90832-46B9-4123-AB5D-4537FDB8FC4E}">
      <dsp:nvSpPr>
        <dsp:cNvPr id="0" name=""/>
        <dsp:cNvSpPr/>
      </dsp:nvSpPr>
      <dsp:spPr>
        <a:xfrm>
          <a:off x="702358" y="941854"/>
          <a:ext cx="1638842" cy="1639009"/>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D56525-A0AA-4539-8862-79697AF38671}">
      <dsp:nvSpPr>
        <dsp:cNvPr id="0" name=""/>
        <dsp:cNvSpPr/>
      </dsp:nvSpPr>
      <dsp:spPr>
        <a:xfrm>
          <a:off x="2081135" y="1440313"/>
          <a:ext cx="2003929" cy="651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Henry Olatunbosun</a:t>
          </a:r>
          <a:endParaRPr lang="en-NG" sz="1400" kern="1200" dirty="0"/>
        </a:p>
        <a:p>
          <a:pPr marL="114300" lvl="1" indent="-114300" algn="l" defTabSz="622300">
            <a:lnSpc>
              <a:spcPct val="90000"/>
            </a:lnSpc>
            <a:spcBef>
              <a:spcPct val="0"/>
            </a:spcBef>
            <a:spcAft>
              <a:spcPct val="15000"/>
            </a:spcAft>
            <a:buChar char="•"/>
          </a:pPr>
          <a:r>
            <a:rPr lang="en-US" sz="1400" kern="1200" dirty="0"/>
            <a:t>TBH</a:t>
          </a:r>
          <a:endParaRPr lang="en-NG" sz="1400" kern="1200" dirty="0"/>
        </a:p>
      </dsp:txBody>
      <dsp:txXfrm>
        <a:off x="2081135" y="1440313"/>
        <a:ext cx="2003929" cy="651952"/>
      </dsp:txXfrm>
    </dsp:sp>
    <dsp:sp modelId="{45625FDD-2CDF-4209-A1AB-F0082431806B}">
      <dsp:nvSpPr>
        <dsp:cNvPr id="0" name=""/>
        <dsp:cNvSpPr/>
      </dsp:nvSpPr>
      <dsp:spPr>
        <a:xfrm>
          <a:off x="1062344" y="1536870"/>
          <a:ext cx="914566" cy="45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BFSI</a:t>
          </a:r>
          <a:endParaRPr lang="en-NG" sz="1400" kern="1200" dirty="0"/>
        </a:p>
      </dsp:txBody>
      <dsp:txXfrm>
        <a:off x="1062344" y="1536870"/>
        <a:ext cx="914566" cy="457236"/>
      </dsp:txXfrm>
    </dsp:sp>
    <dsp:sp modelId="{CB795598-617E-44DD-825E-8485D603CCF0}">
      <dsp:nvSpPr>
        <dsp:cNvPr id="0" name=""/>
        <dsp:cNvSpPr/>
      </dsp:nvSpPr>
      <dsp:spPr>
        <a:xfrm>
          <a:off x="1157643" y="1887186"/>
          <a:ext cx="1638842" cy="1639009"/>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488D3-BD65-4638-8B88-94965B65C047}">
      <dsp:nvSpPr>
        <dsp:cNvPr id="0" name=""/>
        <dsp:cNvSpPr/>
      </dsp:nvSpPr>
      <dsp:spPr>
        <a:xfrm>
          <a:off x="2796099" y="2326289"/>
          <a:ext cx="1812999" cy="651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Sodiq Akande</a:t>
          </a:r>
          <a:endParaRPr lang="en-NG" sz="1400" kern="1200" dirty="0"/>
        </a:p>
      </dsp:txBody>
      <dsp:txXfrm>
        <a:off x="2796099" y="2326289"/>
        <a:ext cx="1812999" cy="651952"/>
      </dsp:txXfrm>
    </dsp:sp>
    <dsp:sp modelId="{72840EB2-F9F9-4F38-9979-BD05F7879223}">
      <dsp:nvSpPr>
        <dsp:cNvPr id="0" name=""/>
        <dsp:cNvSpPr/>
      </dsp:nvSpPr>
      <dsp:spPr>
        <a:xfrm>
          <a:off x="1519474" y="2480463"/>
          <a:ext cx="914566" cy="45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Mid Market &amp; Telco</a:t>
          </a:r>
          <a:endParaRPr lang="en-NG" sz="1400" kern="1200" dirty="0"/>
        </a:p>
      </dsp:txBody>
      <dsp:txXfrm>
        <a:off x="1519474" y="2480463"/>
        <a:ext cx="914566" cy="457236"/>
      </dsp:txXfrm>
    </dsp:sp>
    <dsp:sp modelId="{A551A9D7-ADDE-457B-A339-2CA87742ADDB}">
      <dsp:nvSpPr>
        <dsp:cNvPr id="0" name=""/>
        <dsp:cNvSpPr/>
      </dsp:nvSpPr>
      <dsp:spPr>
        <a:xfrm>
          <a:off x="819177" y="2937699"/>
          <a:ext cx="1407972" cy="1408652"/>
        </a:xfrm>
        <a:prstGeom prst="blockArc">
          <a:avLst>
            <a:gd name="adj1" fmla="val 0"/>
            <a:gd name="adj2" fmla="val 18900000"/>
            <a:gd name="adj3" fmla="val 1274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8B8FD9-3B73-4E86-9D52-5B27C5664FE4}">
      <dsp:nvSpPr>
        <dsp:cNvPr id="0" name=""/>
        <dsp:cNvSpPr/>
      </dsp:nvSpPr>
      <dsp:spPr>
        <a:xfrm>
          <a:off x="2294673" y="3341316"/>
          <a:ext cx="1961976" cy="651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Blessing Azuaru</a:t>
          </a:r>
        </a:p>
      </dsp:txBody>
      <dsp:txXfrm>
        <a:off x="2294673" y="3341316"/>
        <a:ext cx="1961976" cy="651952"/>
      </dsp:txXfrm>
    </dsp:sp>
    <dsp:sp modelId="{629C290F-F697-47AF-8410-007BE47B3321}">
      <dsp:nvSpPr>
        <dsp:cNvPr id="0" name=""/>
        <dsp:cNvSpPr/>
      </dsp:nvSpPr>
      <dsp:spPr>
        <a:xfrm>
          <a:off x="1062344" y="3424056"/>
          <a:ext cx="914566" cy="457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Public sector </a:t>
          </a:r>
        </a:p>
      </dsp:txBody>
      <dsp:txXfrm>
        <a:off x="1062344" y="3424056"/>
        <a:ext cx="914566" cy="457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58EF6-98E2-4FE2-925C-B56F6F23F455}">
      <dsp:nvSpPr>
        <dsp:cNvPr id="0" name=""/>
        <dsp:cNvSpPr/>
      </dsp:nvSpPr>
      <dsp:spPr>
        <a:xfrm>
          <a:off x="3412651" y="1481612"/>
          <a:ext cx="2554732" cy="2554732"/>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Modern Data Center Infrastructure and Advanced Analytics - Pre-Sales </a:t>
          </a:r>
          <a:endParaRPr lang="en-NG" sz="1400" kern="1200" dirty="0"/>
        </a:p>
      </dsp:txBody>
      <dsp:txXfrm>
        <a:off x="3926266" y="2080046"/>
        <a:ext cx="1527502" cy="1313185"/>
      </dsp:txXfrm>
    </dsp:sp>
    <dsp:sp modelId="{9893AFDA-B17F-4FD8-8433-D3B6ABBA6C94}">
      <dsp:nvSpPr>
        <dsp:cNvPr id="0" name=""/>
        <dsp:cNvSpPr/>
      </dsp:nvSpPr>
      <dsp:spPr>
        <a:xfrm>
          <a:off x="2476469" y="2943077"/>
          <a:ext cx="1723868" cy="155194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A.I.I. - Akitoye Delano</a:t>
          </a:r>
          <a:endParaRPr lang="en-NG" sz="1200" kern="1200" dirty="0"/>
        </a:p>
        <a:p>
          <a:pPr marL="114300" lvl="1" indent="-114300" algn="l" defTabSz="533400">
            <a:lnSpc>
              <a:spcPct val="90000"/>
            </a:lnSpc>
            <a:spcBef>
              <a:spcPct val="0"/>
            </a:spcBef>
            <a:spcAft>
              <a:spcPct val="15000"/>
            </a:spcAft>
            <a:buChar char="•"/>
          </a:pPr>
          <a:r>
            <a:rPr lang="en-US" sz="1200" kern="1200" dirty="0"/>
            <a:t> A.I.I. – TBH (CCIE)</a:t>
          </a:r>
          <a:endParaRPr lang="en-NG" sz="1200" kern="1200" dirty="0"/>
        </a:p>
        <a:p>
          <a:pPr marL="114300" lvl="1" indent="-114300" algn="l" defTabSz="533400">
            <a:lnSpc>
              <a:spcPct val="90000"/>
            </a:lnSpc>
            <a:spcBef>
              <a:spcPct val="0"/>
            </a:spcBef>
            <a:spcAft>
              <a:spcPct val="15000"/>
            </a:spcAft>
            <a:buChar char="•"/>
          </a:pPr>
          <a:r>
            <a:rPr lang="en-US" sz="1200" kern="1200" dirty="0"/>
            <a:t> A.I.I. - Yusuf Adeyemo</a:t>
          </a:r>
          <a:endParaRPr lang="en-NG" sz="1200" kern="1200" dirty="0"/>
        </a:p>
        <a:p>
          <a:pPr marL="114300" lvl="1" indent="-114300" algn="l" defTabSz="533400">
            <a:lnSpc>
              <a:spcPct val="90000"/>
            </a:lnSpc>
            <a:spcBef>
              <a:spcPct val="0"/>
            </a:spcBef>
            <a:spcAft>
              <a:spcPct val="15000"/>
            </a:spcAft>
            <a:buChar char="•"/>
          </a:pPr>
          <a:r>
            <a:rPr lang="en-US" sz="1200" kern="1200" dirty="0"/>
            <a:t>Cyber Security – TBH</a:t>
          </a:r>
          <a:endParaRPr lang="en-NG" sz="1200" kern="1200" dirty="0"/>
        </a:p>
        <a:p>
          <a:pPr marL="114300" lvl="1" indent="-114300" algn="l" defTabSz="533400">
            <a:lnSpc>
              <a:spcPct val="90000"/>
            </a:lnSpc>
            <a:spcBef>
              <a:spcPct val="0"/>
            </a:spcBef>
            <a:spcAft>
              <a:spcPct val="15000"/>
            </a:spcAft>
            <a:buChar char="•"/>
          </a:pPr>
          <a:r>
            <a:rPr lang="en-US" sz="1200" kern="1200" dirty="0"/>
            <a:t>A.A. – Akitoye Delano</a:t>
          </a:r>
          <a:endParaRPr lang="en-NG" sz="1200" kern="1200" dirty="0"/>
        </a:p>
        <a:p>
          <a:pPr marL="114300" lvl="1" indent="-114300" algn="l" defTabSz="533400">
            <a:lnSpc>
              <a:spcPct val="90000"/>
            </a:lnSpc>
            <a:spcBef>
              <a:spcPct val="0"/>
            </a:spcBef>
            <a:spcAft>
              <a:spcPct val="15000"/>
            </a:spcAft>
            <a:buChar char="•"/>
          </a:pPr>
          <a:r>
            <a:rPr lang="en-US" sz="1200" kern="1200" dirty="0"/>
            <a:t>A.A. – Yusuf Adeyemo</a:t>
          </a:r>
          <a:endParaRPr lang="en-NG" sz="1200" kern="1200" dirty="0"/>
        </a:p>
        <a:p>
          <a:pPr marL="114300" lvl="1" indent="-114300" algn="l" defTabSz="533400">
            <a:lnSpc>
              <a:spcPct val="90000"/>
            </a:lnSpc>
            <a:spcBef>
              <a:spcPct val="0"/>
            </a:spcBef>
            <a:spcAft>
              <a:spcPct val="15000"/>
            </a:spcAft>
            <a:buChar char="•"/>
          </a:pPr>
          <a:r>
            <a:rPr lang="en-US" sz="1200" kern="1200" dirty="0"/>
            <a:t>A.A. - TBH</a:t>
          </a:r>
          <a:endParaRPr lang="en-NG" sz="1200" kern="1200" dirty="0"/>
        </a:p>
      </dsp:txBody>
      <dsp:txXfrm>
        <a:off x="2521924" y="2988532"/>
        <a:ext cx="1632958" cy="1461039"/>
      </dsp:txXfrm>
    </dsp:sp>
    <dsp:sp modelId="{DF6E90F8-9E1F-4387-9CE3-F258785CB324}">
      <dsp:nvSpPr>
        <dsp:cNvPr id="0" name=""/>
        <dsp:cNvSpPr/>
      </dsp:nvSpPr>
      <dsp:spPr>
        <a:xfrm>
          <a:off x="1926261" y="877766"/>
          <a:ext cx="1857987" cy="1857987"/>
        </a:xfrm>
        <a:prstGeom prst="gear6">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Implementation &amp; Support - Post Sales </a:t>
          </a:r>
          <a:endParaRPr lang="en-NG" sz="1400" kern="1200" dirty="0"/>
        </a:p>
      </dsp:txBody>
      <dsp:txXfrm>
        <a:off x="2394015" y="1348347"/>
        <a:ext cx="922479" cy="916825"/>
      </dsp:txXfrm>
    </dsp:sp>
    <dsp:sp modelId="{C755FB19-2549-415B-8EDC-0224D3E8BF9D}">
      <dsp:nvSpPr>
        <dsp:cNvPr id="0" name=""/>
        <dsp:cNvSpPr/>
      </dsp:nvSpPr>
      <dsp:spPr>
        <a:xfrm>
          <a:off x="3068132" y="413999"/>
          <a:ext cx="1625738" cy="97544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a:t>Adedayo</a:t>
          </a:r>
          <a:r>
            <a:rPr lang="en-US" sz="1200" kern="1200" dirty="0"/>
            <a:t> Oluyemi</a:t>
          </a:r>
          <a:endParaRPr lang="en-NG" sz="1200" kern="1200" dirty="0"/>
        </a:p>
        <a:p>
          <a:pPr marL="57150" lvl="1" indent="-57150" algn="l" defTabSz="488950">
            <a:lnSpc>
              <a:spcPct val="90000"/>
            </a:lnSpc>
            <a:spcBef>
              <a:spcPct val="0"/>
            </a:spcBef>
            <a:spcAft>
              <a:spcPct val="15000"/>
            </a:spcAft>
            <a:buChar char="•"/>
          </a:pPr>
          <a:r>
            <a:rPr lang="en-US" sz="1100" kern="1200" dirty="0"/>
            <a:t>TBH</a:t>
          </a:r>
          <a:endParaRPr lang="en-NG" sz="1200" kern="1200" dirty="0"/>
        </a:p>
      </dsp:txBody>
      <dsp:txXfrm>
        <a:off x="3096702" y="442569"/>
        <a:ext cx="1568598" cy="918303"/>
      </dsp:txXfrm>
    </dsp:sp>
    <dsp:sp modelId="{C5BB9B0E-87A5-4ABA-8915-C9ABF0E29616}">
      <dsp:nvSpPr>
        <dsp:cNvPr id="0" name=""/>
        <dsp:cNvSpPr/>
      </dsp:nvSpPr>
      <dsp:spPr>
        <a:xfrm>
          <a:off x="3543594" y="1039557"/>
          <a:ext cx="3142320" cy="3142320"/>
        </a:xfrm>
        <a:prstGeom prst="circularArrow">
          <a:avLst>
            <a:gd name="adj1" fmla="val 4878"/>
            <a:gd name="adj2" fmla="val 312630"/>
            <a:gd name="adj3" fmla="val 3175618"/>
            <a:gd name="adj4" fmla="val 15177059"/>
            <a:gd name="adj5" fmla="val 569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9AE485-ABC9-41B2-B653-9517B92F7E18}">
      <dsp:nvSpPr>
        <dsp:cNvPr id="0" name=""/>
        <dsp:cNvSpPr/>
      </dsp:nvSpPr>
      <dsp:spPr>
        <a:xfrm>
          <a:off x="1597215" y="464730"/>
          <a:ext cx="2375901" cy="2375901"/>
        </a:xfrm>
        <a:prstGeom prst="leftCircularArrow">
          <a:avLst>
            <a:gd name="adj1" fmla="val 6452"/>
            <a:gd name="adj2" fmla="val 429999"/>
            <a:gd name="adj3" fmla="val 10489124"/>
            <a:gd name="adj4" fmla="val 14837806"/>
            <a:gd name="adj5" fmla="val 7527"/>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D126A-6316-4239-8851-BD6863049F57}">
      <dsp:nvSpPr>
        <dsp:cNvPr id="0" name=""/>
        <dsp:cNvSpPr/>
      </dsp:nvSpPr>
      <dsp:spPr>
        <a:xfrm>
          <a:off x="296586" y="1130"/>
          <a:ext cx="1904427" cy="1904427"/>
        </a:xfrm>
        <a:prstGeom prst="ellipse">
          <a:avLst/>
        </a:prstGeom>
        <a:solidFill>
          <a:srgbClr val="FF0066">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7BA330C-B7FD-4EB6-850C-91815960B693}">
      <dsp:nvSpPr>
        <dsp:cNvPr id="0" name=""/>
        <dsp:cNvSpPr/>
      </dsp:nvSpPr>
      <dsp:spPr>
        <a:xfrm>
          <a:off x="116142" y="48329"/>
          <a:ext cx="342796" cy="342796"/>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44B03160-9310-4409-B9FE-09335D3AE294}">
      <dsp:nvSpPr>
        <dsp:cNvPr id="0" name=""/>
        <dsp:cNvSpPr/>
      </dsp:nvSpPr>
      <dsp:spPr>
        <a:xfrm>
          <a:off x="516839" y="73607"/>
          <a:ext cx="1833593" cy="342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Commercial Business Unit</a:t>
          </a:r>
          <a:endParaRPr lang="en-NG" sz="1600" b="1" kern="1200" dirty="0"/>
        </a:p>
      </dsp:txBody>
      <dsp:txXfrm>
        <a:off x="516839" y="73607"/>
        <a:ext cx="1833593" cy="342796"/>
      </dsp:txXfrm>
    </dsp:sp>
    <dsp:sp modelId="{08359529-6D3C-4B61-9E01-B65D40921709}">
      <dsp:nvSpPr>
        <dsp:cNvPr id="0" name=""/>
        <dsp:cNvSpPr/>
      </dsp:nvSpPr>
      <dsp:spPr>
        <a:xfrm>
          <a:off x="515942" y="384222"/>
          <a:ext cx="1835385" cy="409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en-US" sz="1200" kern="1200" dirty="0"/>
            <a:t>Ololade Ogunbunmi </a:t>
          </a:r>
          <a:endParaRPr lang="en-NG" sz="1200" kern="1200" dirty="0"/>
        </a:p>
      </dsp:txBody>
      <dsp:txXfrm>
        <a:off x="515942" y="384222"/>
        <a:ext cx="1835385" cy="409959"/>
      </dsp:txXfrm>
    </dsp:sp>
    <dsp:sp modelId="{9CF1D30D-D539-4FF0-8150-6D6785E14F87}">
      <dsp:nvSpPr>
        <dsp:cNvPr id="0" name=""/>
        <dsp:cNvSpPr/>
      </dsp:nvSpPr>
      <dsp:spPr>
        <a:xfrm>
          <a:off x="515942" y="794181"/>
          <a:ext cx="111765" cy="11154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65AC796-DFFC-4FE1-89A4-E0EAC46DDE8F}">
      <dsp:nvSpPr>
        <dsp:cNvPr id="0" name=""/>
        <dsp:cNvSpPr/>
      </dsp:nvSpPr>
      <dsp:spPr>
        <a:xfrm>
          <a:off x="515942" y="905729"/>
          <a:ext cx="1835385" cy="310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en-US" sz="1200" kern="1200" dirty="0"/>
            <a:t>Bola Lawal </a:t>
          </a:r>
          <a:endParaRPr lang="en-NG" sz="1200" kern="1200" dirty="0"/>
        </a:p>
      </dsp:txBody>
      <dsp:txXfrm>
        <a:off x="515942" y="905729"/>
        <a:ext cx="1835385" cy="310740"/>
      </dsp:txXfrm>
    </dsp:sp>
    <dsp:sp modelId="{F2B93C9E-DDE1-4F9B-8F19-83117FDFEF35}">
      <dsp:nvSpPr>
        <dsp:cNvPr id="0" name=""/>
        <dsp:cNvSpPr/>
      </dsp:nvSpPr>
      <dsp:spPr>
        <a:xfrm>
          <a:off x="515942" y="1216469"/>
          <a:ext cx="111765" cy="11154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94D53EF-08F8-4298-8CD8-33EE9F5FC868}">
      <dsp:nvSpPr>
        <dsp:cNvPr id="0" name=""/>
        <dsp:cNvSpPr/>
      </dsp:nvSpPr>
      <dsp:spPr>
        <a:xfrm>
          <a:off x="515942" y="1328017"/>
          <a:ext cx="1835385" cy="310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0" bIns="15240" numCol="1" spcCol="1270" anchor="ctr" anchorCtr="0">
          <a:noAutofit/>
        </a:bodyPr>
        <a:lstStyle/>
        <a:p>
          <a:pPr marL="0" lvl="0" indent="0" algn="l" defTabSz="533400">
            <a:lnSpc>
              <a:spcPct val="90000"/>
            </a:lnSpc>
            <a:spcBef>
              <a:spcPct val="0"/>
            </a:spcBef>
            <a:spcAft>
              <a:spcPct val="35000"/>
            </a:spcAft>
            <a:buNone/>
          </a:pPr>
          <a:r>
            <a:rPr lang="en-US" sz="1200" kern="1200" dirty="0"/>
            <a:t>Adeshina Adekunle</a:t>
          </a:r>
          <a:endParaRPr lang="en-NG" sz="1200" kern="1200" dirty="0"/>
        </a:p>
      </dsp:txBody>
      <dsp:txXfrm>
        <a:off x="515942" y="1328017"/>
        <a:ext cx="1835385" cy="31074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E0CB8693-81BA-4B8B-AACF-7A7A67AB2F71}" type="datetimeFigureOut">
              <a:rPr lang="en-US" smtClean="0"/>
              <a:t>2/11/2020</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671D75E3-B575-4ED5-9D56-CA002D5BB321}" type="slidenum">
              <a:rPr lang="en-US" smtClean="0"/>
              <a:t>‹#›</a:t>
            </a:fld>
            <a:endParaRPr lang="en-US" dirty="0"/>
          </a:p>
        </p:txBody>
      </p:sp>
    </p:spTree>
    <p:extLst>
      <p:ext uri="{BB962C8B-B14F-4D97-AF65-F5344CB8AC3E}">
        <p14:creationId xmlns:p14="http://schemas.microsoft.com/office/powerpoint/2010/main" val="277574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D75E3-B575-4ED5-9D56-CA002D5BB321}" type="slidenum">
              <a:rPr lang="en-US" smtClean="0"/>
              <a:t>1</a:t>
            </a:fld>
            <a:endParaRPr lang="en-US" dirty="0"/>
          </a:p>
        </p:txBody>
      </p:sp>
    </p:spTree>
    <p:extLst>
      <p:ext uri="{BB962C8B-B14F-4D97-AF65-F5344CB8AC3E}">
        <p14:creationId xmlns:p14="http://schemas.microsoft.com/office/powerpoint/2010/main" val="123770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Outcomes Delivered by a Software-Defined Data Center</a:t>
            </a:r>
          </a:p>
          <a:p>
            <a:pPr marL="171450" indent="-171450">
              <a:buFont typeface="Arial" panose="020B0604020202020204" pitchFamily="34" charset="0"/>
              <a:buChar char="•"/>
            </a:pPr>
            <a:r>
              <a:rPr lang="en-US" dirty="0"/>
              <a:t>Data Center Virtualization and Hybrid Cloud Extensibility – Significantly reduces </a:t>
            </a:r>
            <a:r>
              <a:rPr lang="en-US" dirty="0" err="1"/>
              <a:t>CapEx</a:t>
            </a:r>
            <a:r>
              <a:rPr lang="en-US" dirty="0"/>
              <a:t> by standardizing services on logical resources and simplifying the data center footprint</a:t>
            </a:r>
          </a:p>
          <a:p>
            <a:pPr marL="171450" indent="-171450">
              <a:buFont typeface="Arial" panose="020B0604020202020204" pitchFamily="34" charset="0"/>
              <a:buChar char="•"/>
            </a:pPr>
            <a:r>
              <a:rPr lang="en-US" dirty="0"/>
              <a:t>Streamlined and Automated Data Center Operations – Drives ongoing operational efficiency and helps administrators spend more time on value-added projects</a:t>
            </a:r>
          </a:p>
          <a:p>
            <a:pPr marL="171450" indent="-171450">
              <a:buFont typeface="Arial" panose="020B0604020202020204" pitchFamily="34" charset="0"/>
              <a:buChar char="•"/>
            </a:pPr>
            <a:r>
              <a:rPr lang="en-US" dirty="0"/>
              <a:t>Application and Infrastructure Delivery Automation – Rapidly delivers holistic IT services on demand, from traditional multitier applications—Exchange, for example—to in-memory databases—HANA and </a:t>
            </a:r>
            <a:r>
              <a:rPr lang="en-US" dirty="0" err="1"/>
              <a:t>GemFire</a:t>
            </a:r>
            <a:r>
              <a:rPr lang="en-US" dirty="0"/>
              <a:t>, for example—to distributed high-performance computing workloads—Hadoop, for example </a:t>
            </a:r>
          </a:p>
          <a:p>
            <a:pPr marL="171450" indent="-171450">
              <a:buFont typeface="Arial" panose="020B0604020202020204" pitchFamily="34" charset="0"/>
              <a:buChar char="•"/>
            </a:pPr>
            <a:r>
              <a:rPr lang="en-US" dirty="0"/>
              <a:t>Security Controls Native to Infrastructure – Shifts security from perimeter defense to fine-grained isolation with </a:t>
            </a:r>
            <a:r>
              <a:rPr lang="en-US" dirty="0" err="1"/>
              <a:t>microsegmentation</a:t>
            </a:r>
            <a:r>
              <a:rPr lang="en-US" dirty="0"/>
              <a:t> </a:t>
            </a:r>
          </a:p>
          <a:p>
            <a:pPr marL="171450" indent="-171450">
              <a:buFont typeface="Arial" panose="020B0604020202020204" pitchFamily="34" charset="0"/>
              <a:buChar char="•"/>
            </a:pPr>
            <a:r>
              <a:rPr lang="en-US" dirty="0"/>
              <a:t>High Availability and Resilient Infrastructure – Simplifies the architecture needed to support business continuity and automation of the disaster recovery process</a:t>
            </a:r>
            <a:endParaRPr lang="en-NG" dirty="0"/>
          </a:p>
        </p:txBody>
      </p:sp>
      <p:sp>
        <p:nvSpPr>
          <p:cNvPr id="4" name="Slide Number Placeholder 3"/>
          <p:cNvSpPr>
            <a:spLocks noGrp="1"/>
          </p:cNvSpPr>
          <p:nvPr>
            <p:ph type="sldNum" sz="quarter" idx="5"/>
          </p:nvPr>
        </p:nvSpPr>
        <p:spPr/>
        <p:txBody>
          <a:bodyPr/>
          <a:lstStyle/>
          <a:p>
            <a:fld id="{671D75E3-B575-4ED5-9D56-CA002D5BB321}" type="slidenum">
              <a:rPr lang="en-US" smtClean="0"/>
              <a:t>16</a:t>
            </a:fld>
            <a:endParaRPr lang="en-US" dirty="0"/>
          </a:p>
        </p:txBody>
      </p:sp>
    </p:spTree>
    <p:extLst>
      <p:ext uri="{BB962C8B-B14F-4D97-AF65-F5344CB8AC3E}">
        <p14:creationId xmlns:p14="http://schemas.microsoft.com/office/powerpoint/2010/main" val="65972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VMware Cloud Foundation makes it possible for organizations to benefit from the full power of VMware’s market-leading software-defined architecture with enhanced operational efficiency across private and public clouds. As a result, Cloud Foundation dramatically shortens the path to a complete hybrid cloud, increasing admin productivity. Customers can achieve the following when compared to legacy hardware-defined data centers:</a:t>
            </a:r>
          </a:p>
          <a:p>
            <a:r>
              <a:rPr lang="en-US" dirty="0"/>
              <a:t>• Up to 15x faster time to market by eliminating complex processes around system</a:t>
            </a:r>
          </a:p>
          <a:p>
            <a:r>
              <a:rPr lang="en-US" dirty="0"/>
              <a:t>design, testing, bring-up and configuration</a:t>
            </a:r>
          </a:p>
          <a:p>
            <a:r>
              <a:rPr lang="en-US" dirty="0"/>
              <a:t>• Increase admin productivity by up to 2x by automating day 2 operations such as</a:t>
            </a:r>
          </a:p>
          <a:p>
            <a:r>
              <a:rPr lang="en-US" dirty="0"/>
              <a:t>patching, updates, and monitoring</a:t>
            </a:r>
          </a:p>
          <a:p>
            <a:r>
              <a:rPr lang="en-US" dirty="0"/>
              <a:t>• Risk-free repeatable deployment of IT footprint anytime, anywhere</a:t>
            </a:r>
          </a:p>
          <a:p>
            <a:r>
              <a:rPr lang="en-US" dirty="0"/>
              <a:t>• Up to 40 percent reduction in TCO of private cloud deployments</a:t>
            </a:r>
          </a:p>
          <a:p>
            <a:r>
              <a:rPr lang="en-US" dirty="0"/>
              <a:t>• Elimination of hardware cost when consuming as a service from the public cloud</a:t>
            </a:r>
          </a:p>
          <a:p>
            <a:r>
              <a:rPr lang="en-US" dirty="0"/>
              <a:t>• Portability of workloads between private and public clouds</a:t>
            </a:r>
          </a:p>
          <a:p>
            <a:endParaRPr lang="en-NG" dirty="0"/>
          </a:p>
        </p:txBody>
      </p:sp>
      <p:sp>
        <p:nvSpPr>
          <p:cNvPr id="4" name="Slide Number Placeholder 3"/>
          <p:cNvSpPr>
            <a:spLocks noGrp="1"/>
          </p:cNvSpPr>
          <p:nvPr>
            <p:ph type="sldNum" sz="quarter" idx="5"/>
          </p:nvPr>
        </p:nvSpPr>
        <p:spPr/>
        <p:txBody>
          <a:bodyPr/>
          <a:lstStyle/>
          <a:p>
            <a:fld id="{671D75E3-B575-4ED5-9D56-CA002D5BB321}" type="slidenum">
              <a:rPr lang="en-US" smtClean="0"/>
              <a:t>17</a:t>
            </a:fld>
            <a:endParaRPr lang="en-US" dirty="0"/>
          </a:p>
        </p:txBody>
      </p:sp>
    </p:spTree>
    <p:extLst>
      <p:ext uri="{BB962C8B-B14F-4D97-AF65-F5344CB8AC3E}">
        <p14:creationId xmlns:p14="http://schemas.microsoft.com/office/powerpoint/2010/main" val="1899687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platform integrates an enterprise-grade hypervisor, Nutanix AHV, so virtualization no longer has to be separately purchased and managed. Storage is delivered as a set of software-defined services—including VM storage supporting almost any virtualized workload, block storage for bare-metal and external applications, file storage for end-user files and virtual desktop deployments, and persistent storage for container-based applications. The solution also includes resiliency, native data protection and disaster recovery to enable high application availability. Nutanix Enterprise Cloud Platforms are built on web-scale engineering principles: software-defined, fully distributed with no single point of failure, and built-in self-healing. With a comprehensive infrastructure stack, administrators can finally focus on the applications that power their businesses as opposed to disparate pieces of infrastructure.</a:t>
            </a:r>
          </a:p>
          <a:p>
            <a:endParaRPr lang="en-US" dirty="0"/>
          </a:p>
          <a:p>
            <a:r>
              <a:rPr lang="en-US" dirty="0"/>
              <a:t>Capacity can be added on-demand with a single click and no disruption to production applications. Linear scaling yields predictable performance and capacity as resources are added. </a:t>
            </a:r>
          </a:p>
          <a:p>
            <a:endParaRPr lang="en-US" dirty="0"/>
          </a:p>
          <a:p>
            <a:r>
              <a:rPr lang="en-US" dirty="0"/>
              <a:t>The Nutanix Enterprise Cloud Platform is built with a technology agnostic architecture, enabling IT teams to select the right hypervisor, hardware platform and cloud to meet the IT and business requirements for every application. </a:t>
            </a:r>
          </a:p>
          <a:p>
            <a:endParaRPr lang="en-US" dirty="0"/>
          </a:p>
          <a:p>
            <a:r>
              <a:rPr lang="en-US" dirty="0"/>
              <a:t>Nutanix Enterprise Cloud Platform provides simple, powerful management spanning across private and public clouds through Nutanix Prism. An intuitive interface and comprehensive set of REST APIs enables complex operations to be either automated or accomplished with one-click across the entire stack. </a:t>
            </a:r>
            <a:endParaRPr lang="en-NG" dirty="0"/>
          </a:p>
        </p:txBody>
      </p:sp>
      <p:sp>
        <p:nvSpPr>
          <p:cNvPr id="4" name="Slide Number Placeholder 3"/>
          <p:cNvSpPr>
            <a:spLocks noGrp="1"/>
          </p:cNvSpPr>
          <p:nvPr>
            <p:ph type="sldNum" sz="quarter" idx="5"/>
          </p:nvPr>
        </p:nvSpPr>
        <p:spPr/>
        <p:txBody>
          <a:bodyPr/>
          <a:lstStyle/>
          <a:p>
            <a:fld id="{671D75E3-B575-4ED5-9D56-CA002D5BB321}" type="slidenum">
              <a:rPr lang="en-US" smtClean="0"/>
              <a:t>18</a:t>
            </a:fld>
            <a:endParaRPr lang="en-US" dirty="0"/>
          </a:p>
        </p:txBody>
      </p:sp>
    </p:spTree>
    <p:extLst>
      <p:ext uri="{BB962C8B-B14F-4D97-AF65-F5344CB8AC3E}">
        <p14:creationId xmlns:p14="http://schemas.microsoft.com/office/powerpoint/2010/main" val="4170832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Continuous performance optimization – Assure performance at minimal cost, driven by operational and business intent with predictive analytics driving </a:t>
            </a:r>
            <a:r>
              <a:rPr lang="en-US" sz="1200" i="0" kern="1200" dirty="0" err="1">
                <a:solidFill>
                  <a:schemeClr val="tx1"/>
                </a:solidFill>
                <a:effectLst/>
                <a:latin typeface="+mn-lt"/>
                <a:ea typeface="+mn-ea"/>
                <a:cs typeface="+mn-cs"/>
              </a:rPr>
              <a:t>actionsto</a:t>
            </a:r>
            <a:r>
              <a:rPr lang="en-US" sz="1200" i="0" kern="1200" dirty="0">
                <a:solidFill>
                  <a:schemeClr val="tx1"/>
                </a:solidFill>
                <a:effectLst/>
                <a:latin typeface="+mn-lt"/>
                <a:ea typeface="+mn-ea"/>
                <a:cs typeface="+mn-cs"/>
              </a:rPr>
              <a:t> automatically balance workloads and proactively avoid contention. Automate workload balancing to reduce software license costs, optimize based on performance tiers, densify clusters, or enforce compliance.</a:t>
            </a:r>
          </a:p>
          <a:p>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Efficient capacity management and planning – Reduce cost and capacity risk with real-time, predictive capacity analytics, delivering optimal densification and proactive planning. Predict future demand, get actionable recommendations, and automate reclamation and right-sizing. Integrate costs and capacity analytics to optimize utilization and reduce costs. Advanced what-if scenarios help plan capacity and model best-fit for new workloads, hardware procurement, and migration planning to public clouds.</a:t>
            </a:r>
          </a:p>
          <a:p>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Intelligent remediation – Predict, prevent, and troubleshoot faster with actionable insights correlating metrics and logs, and unified observability from applications to infrastructure. Centralize IT operations management with native SDDC integrations, federated views, and a highly scalable and extensible platform. Integrated Compliance – Reduce risk and enforce IT and regulatory standards for vSphere with integrated compliance and automated drift remediation. Ensure your</a:t>
            </a:r>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environment’s adherence to common requirements such as PCI and HIPAA, or create your own custom templates.</a:t>
            </a:r>
            <a:br>
              <a:rPr lang="en-US" sz="1200" i="0" kern="1200" dirty="0">
                <a:solidFill>
                  <a:schemeClr val="tx1"/>
                </a:solidFill>
                <a:effectLst/>
                <a:latin typeface="+mn-lt"/>
                <a:ea typeface="+mn-ea"/>
                <a:cs typeface="+mn-cs"/>
              </a:rPr>
            </a:br>
            <a:br>
              <a:rPr lang="en-US" sz="1200" i="0" kern="1200" dirty="0">
                <a:solidFill>
                  <a:schemeClr val="tx1"/>
                </a:solidFill>
                <a:effectLst/>
                <a:latin typeface="+mn-lt"/>
                <a:ea typeface="+mn-ea"/>
                <a:cs typeface="+mn-cs"/>
              </a:rPr>
            </a:br>
            <a:endParaRPr lang="en-NG" dirty="0"/>
          </a:p>
        </p:txBody>
      </p:sp>
      <p:sp>
        <p:nvSpPr>
          <p:cNvPr id="4" name="Slide Number Placeholder 3"/>
          <p:cNvSpPr>
            <a:spLocks noGrp="1"/>
          </p:cNvSpPr>
          <p:nvPr>
            <p:ph type="sldNum" sz="quarter" idx="5"/>
          </p:nvPr>
        </p:nvSpPr>
        <p:spPr/>
        <p:txBody>
          <a:bodyPr/>
          <a:lstStyle/>
          <a:p>
            <a:fld id="{671D75E3-B575-4ED5-9D56-CA002D5BB321}" type="slidenum">
              <a:rPr lang="en-US" smtClean="0"/>
              <a:t>20</a:t>
            </a:fld>
            <a:endParaRPr lang="en-US" dirty="0"/>
          </a:p>
        </p:txBody>
      </p:sp>
    </p:spTree>
    <p:extLst>
      <p:ext uri="{BB962C8B-B14F-4D97-AF65-F5344CB8AC3E}">
        <p14:creationId xmlns:p14="http://schemas.microsoft.com/office/powerpoint/2010/main" val="3311722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Multicloud</a:t>
            </a:r>
            <a:r>
              <a:rPr lang="en-US" dirty="0"/>
              <a:t> resource optimization represents a remarkably complex undertaking, introducing challenges on a scale that IT has never faced. Business leaders and IT operations alike must look for new ways to keep pace as the business adopts new technologies. Future planning must contemplate the speed at which these technologies evolve. The current generation of reactive tools that rely primarily on monitoring, threshold-based alerting, show back reports and manual remediation will not work at scale. A successful application driven cloud optimization solution must be able to provide continuous performance assurance while driving maximum cost efficiencies.</a:t>
            </a:r>
          </a:p>
          <a:p>
            <a:endParaRPr lang="en-US" sz="1200" i="0" kern="1200" dirty="0">
              <a:solidFill>
                <a:schemeClr val="tx1"/>
              </a:solidFill>
              <a:effectLst/>
              <a:latin typeface="+mn-lt"/>
              <a:ea typeface="+mn-ea"/>
              <a:cs typeface="+mn-cs"/>
            </a:endParaRPr>
          </a:p>
          <a:p>
            <a:r>
              <a:rPr lang="en-US" dirty="0" err="1"/>
              <a:t>Turbonomic</a:t>
            </a:r>
            <a:r>
              <a:rPr lang="en-US" dirty="0"/>
              <a:t> is used by over 2,100 customers, including more than 100 of the Fortune 500, enabling enterprises and public agencies and entities to unlock agility and elasticity in their </a:t>
            </a:r>
            <a:r>
              <a:rPr lang="en-US" dirty="0" err="1"/>
              <a:t>onpremises</a:t>
            </a:r>
            <a:r>
              <a:rPr lang="en-US" dirty="0"/>
              <a:t> and </a:t>
            </a:r>
            <a:r>
              <a:rPr lang="en-US" dirty="0" err="1"/>
              <a:t>multicloud</a:t>
            </a:r>
            <a:r>
              <a:rPr lang="en-US" dirty="0"/>
              <a:t> environments so they can shift from reactive IT operations management to investing a higher percentage of their budgets and valuable people resources to driving business innovation.</a:t>
            </a:r>
            <a:br>
              <a:rPr lang="en-US" sz="1200" i="0" kern="1200" dirty="0">
                <a:solidFill>
                  <a:schemeClr val="tx1"/>
                </a:solidFill>
                <a:effectLst/>
                <a:latin typeface="+mn-lt"/>
                <a:ea typeface="+mn-ea"/>
                <a:cs typeface="+mn-cs"/>
              </a:rPr>
            </a:br>
            <a:br>
              <a:rPr lang="en-US" sz="1200" i="0" kern="1200" dirty="0">
                <a:solidFill>
                  <a:schemeClr val="tx1"/>
                </a:solidFill>
                <a:effectLst/>
                <a:latin typeface="+mn-lt"/>
                <a:ea typeface="+mn-ea"/>
                <a:cs typeface="+mn-cs"/>
              </a:rPr>
            </a:br>
            <a:endParaRPr lang="en-NG" dirty="0"/>
          </a:p>
        </p:txBody>
      </p:sp>
      <p:sp>
        <p:nvSpPr>
          <p:cNvPr id="4" name="Slide Number Placeholder 3"/>
          <p:cNvSpPr>
            <a:spLocks noGrp="1"/>
          </p:cNvSpPr>
          <p:nvPr>
            <p:ph type="sldNum" sz="quarter" idx="5"/>
          </p:nvPr>
        </p:nvSpPr>
        <p:spPr/>
        <p:txBody>
          <a:bodyPr/>
          <a:lstStyle/>
          <a:p>
            <a:fld id="{671D75E3-B575-4ED5-9D56-CA002D5BB321}" type="slidenum">
              <a:rPr lang="en-US" smtClean="0"/>
              <a:t>21</a:t>
            </a:fld>
            <a:endParaRPr lang="en-US" dirty="0"/>
          </a:p>
        </p:txBody>
      </p:sp>
    </p:spTree>
    <p:extLst>
      <p:ext uri="{BB962C8B-B14F-4D97-AF65-F5344CB8AC3E}">
        <p14:creationId xmlns:p14="http://schemas.microsoft.com/office/powerpoint/2010/main" val="3589684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Administrators can rapidly spin up desktops that retain user customization, persona, and user-installed apps from session to session, even though the desktop itself is destroyed when the user logs out. Similarly, published applications can be deployed 5–10x faster with a push of a button and with less than half the required steps when compared with competitive solutions. Virtual desktops benefit from the latest OS and application patches automatically applied between user logins, without any disruptive recompose, resulting in the elimination of patch maintenance windows. This capability is delivering customers the VDI nirvana of fully customized and personalized desktops, built on the economics and security of stateless, nonpersistent desktops.</a:t>
            </a:r>
          </a:p>
          <a:p>
            <a:endParaRPr lang="en-US" sz="1200" i="0" kern="1200" dirty="0">
              <a:solidFill>
                <a:schemeClr val="tx1"/>
              </a:solidFill>
              <a:effectLst/>
              <a:latin typeface="+mn-lt"/>
              <a:ea typeface="+mn-ea"/>
              <a:cs typeface="+mn-cs"/>
            </a:endParaRPr>
          </a:p>
          <a:p>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Customers can choose between Blast Extreme, PCoIP, and RDP based on their use cases and client device choices. Blast Extreme </a:t>
            </a:r>
            <a:r>
              <a:rPr lang="en-US" sz="1200" i="0" kern="1200" dirty="0" err="1">
                <a:solidFill>
                  <a:schemeClr val="tx1"/>
                </a:solidFill>
                <a:effectLst/>
                <a:latin typeface="+mn-lt"/>
                <a:ea typeface="+mn-ea"/>
                <a:cs typeface="+mn-cs"/>
              </a:rPr>
              <a:t>offrs</a:t>
            </a:r>
            <a:r>
              <a:rPr lang="en-US" sz="1200" i="0" kern="1200" dirty="0">
                <a:solidFill>
                  <a:schemeClr val="tx1"/>
                </a:solidFill>
                <a:effectLst/>
                <a:latin typeface="+mn-lt"/>
                <a:ea typeface="+mn-ea"/>
                <a:cs typeface="+mn-cs"/>
              </a:rPr>
              <a:t> many inherent advantages over PCoIP in addition to client device support including:</a:t>
            </a:r>
            <a:br>
              <a:rPr lang="en-US" sz="1200" i="0" kern="1200" dirty="0">
                <a:solidFill>
                  <a:schemeClr val="tx1"/>
                </a:solidFill>
                <a:effectLst/>
                <a:latin typeface="+mn-lt"/>
                <a:ea typeface="+mn-ea"/>
                <a:cs typeface="+mn-cs"/>
              </a:rPr>
            </a:br>
            <a:br>
              <a:rPr lang="en-US" sz="1200" i="0" kern="1200" dirty="0">
                <a:solidFill>
                  <a:schemeClr val="tx1"/>
                </a:solidFill>
                <a:effectLst/>
                <a:latin typeface="+mn-lt"/>
                <a:ea typeface="+mn-ea"/>
                <a:cs typeface="+mn-cs"/>
              </a:rPr>
            </a:br>
            <a:endParaRPr lang="en-NG" dirty="0"/>
          </a:p>
        </p:txBody>
      </p:sp>
      <p:sp>
        <p:nvSpPr>
          <p:cNvPr id="4" name="Slide Number Placeholder 3"/>
          <p:cNvSpPr>
            <a:spLocks noGrp="1"/>
          </p:cNvSpPr>
          <p:nvPr>
            <p:ph type="sldNum" sz="quarter" idx="5"/>
          </p:nvPr>
        </p:nvSpPr>
        <p:spPr/>
        <p:txBody>
          <a:bodyPr/>
          <a:lstStyle/>
          <a:p>
            <a:fld id="{671D75E3-B575-4ED5-9D56-CA002D5BB321}" type="slidenum">
              <a:rPr lang="en-US" smtClean="0"/>
              <a:t>23</a:t>
            </a:fld>
            <a:endParaRPr lang="en-US" dirty="0"/>
          </a:p>
        </p:txBody>
      </p:sp>
    </p:spTree>
    <p:extLst>
      <p:ext uri="{BB962C8B-B14F-4D97-AF65-F5344CB8AC3E}">
        <p14:creationId xmlns:p14="http://schemas.microsoft.com/office/powerpoint/2010/main" val="4272799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VDI </a:t>
            </a:r>
          </a:p>
          <a:p>
            <a:r>
              <a:rPr lang="en-US" dirty="0"/>
              <a:t>Collaboration </a:t>
            </a:r>
          </a:p>
          <a:p>
            <a:r>
              <a:rPr lang="en-US" dirty="0"/>
              <a:t>Network Access control</a:t>
            </a:r>
            <a:endParaRPr lang="en-NG" dirty="0"/>
          </a:p>
        </p:txBody>
      </p:sp>
      <p:sp>
        <p:nvSpPr>
          <p:cNvPr id="4" name="Slide Number Placeholder 3"/>
          <p:cNvSpPr>
            <a:spLocks noGrp="1"/>
          </p:cNvSpPr>
          <p:nvPr>
            <p:ph type="sldNum" sz="quarter" idx="5"/>
          </p:nvPr>
        </p:nvSpPr>
        <p:spPr/>
        <p:txBody>
          <a:bodyPr/>
          <a:lstStyle/>
          <a:p>
            <a:fld id="{671D75E3-B575-4ED5-9D56-CA002D5BB321}" type="slidenum">
              <a:rPr lang="en-US" smtClean="0"/>
              <a:t>24</a:t>
            </a:fld>
            <a:endParaRPr lang="en-US" dirty="0"/>
          </a:p>
        </p:txBody>
      </p:sp>
    </p:spTree>
    <p:extLst>
      <p:ext uri="{BB962C8B-B14F-4D97-AF65-F5344CB8AC3E}">
        <p14:creationId xmlns:p14="http://schemas.microsoft.com/office/powerpoint/2010/main" val="2855973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Administrators can rapidly spin up desktops that retain user customization, persona, and user-installed apps from session to session, even though the desktop itself is destroyed when the user logs out. Similarly, published applications can be deployed 5–10x faster with a push of a button and with less than half the required steps when compared with competitive solutions. Virtual desktops benefit from the latest OS and application patches automatically applied between user logins, without any disruptive recompose, resulting in the elimination of patch maintenance windows. This capability is delivering customers the VDI nirvana of fully customized and personalized desktops, built on the economics and security of stateless, nonpersistent desktops.</a:t>
            </a:r>
          </a:p>
          <a:p>
            <a:endParaRPr lang="en-US" sz="1200" i="0" kern="1200" dirty="0">
              <a:solidFill>
                <a:schemeClr val="tx1"/>
              </a:solidFill>
              <a:effectLst/>
              <a:latin typeface="+mn-lt"/>
              <a:ea typeface="+mn-ea"/>
              <a:cs typeface="+mn-cs"/>
            </a:endParaRPr>
          </a:p>
          <a:p>
            <a:br>
              <a:rPr lang="en-US" sz="1200" i="0" kern="1200" dirty="0">
                <a:solidFill>
                  <a:schemeClr val="tx1"/>
                </a:solidFill>
                <a:effectLst/>
                <a:latin typeface="+mn-lt"/>
                <a:ea typeface="+mn-ea"/>
                <a:cs typeface="+mn-cs"/>
              </a:rPr>
            </a:br>
            <a:r>
              <a:rPr lang="en-US" sz="1200" i="0" kern="1200" dirty="0">
                <a:solidFill>
                  <a:schemeClr val="tx1"/>
                </a:solidFill>
                <a:effectLst/>
                <a:latin typeface="+mn-lt"/>
                <a:ea typeface="+mn-ea"/>
                <a:cs typeface="+mn-cs"/>
              </a:rPr>
              <a:t>Customers can choose between Blast Extreme, PCoIP, and RDP based on their use cases and client device choices. Blast Extreme </a:t>
            </a:r>
            <a:r>
              <a:rPr lang="en-US" sz="1200" i="0" kern="1200" dirty="0" err="1">
                <a:solidFill>
                  <a:schemeClr val="tx1"/>
                </a:solidFill>
                <a:effectLst/>
                <a:latin typeface="+mn-lt"/>
                <a:ea typeface="+mn-ea"/>
                <a:cs typeface="+mn-cs"/>
              </a:rPr>
              <a:t>offrs</a:t>
            </a:r>
            <a:r>
              <a:rPr lang="en-US" sz="1200" i="0" kern="1200" dirty="0">
                <a:solidFill>
                  <a:schemeClr val="tx1"/>
                </a:solidFill>
                <a:effectLst/>
                <a:latin typeface="+mn-lt"/>
                <a:ea typeface="+mn-ea"/>
                <a:cs typeface="+mn-cs"/>
              </a:rPr>
              <a:t> many inherent advantages over PCoIP in addition to client device support including:</a:t>
            </a:r>
            <a:br>
              <a:rPr lang="en-US" sz="1200" i="0" kern="1200" dirty="0">
                <a:solidFill>
                  <a:schemeClr val="tx1"/>
                </a:solidFill>
                <a:effectLst/>
                <a:latin typeface="+mn-lt"/>
                <a:ea typeface="+mn-ea"/>
                <a:cs typeface="+mn-cs"/>
              </a:rPr>
            </a:br>
            <a:br>
              <a:rPr lang="en-US" sz="1200" i="0" kern="1200" dirty="0">
                <a:solidFill>
                  <a:schemeClr val="tx1"/>
                </a:solidFill>
                <a:effectLst/>
                <a:latin typeface="+mn-lt"/>
                <a:ea typeface="+mn-ea"/>
                <a:cs typeface="+mn-cs"/>
              </a:rPr>
            </a:br>
            <a:endParaRPr lang="en-NG" dirty="0"/>
          </a:p>
        </p:txBody>
      </p:sp>
      <p:sp>
        <p:nvSpPr>
          <p:cNvPr id="4" name="Slide Number Placeholder 3"/>
          <p:cNvSpPr>
            <a:spLocks noGrp="1"/>
          </p:cNvSpPr>
          <p:nvPr>
            <p:ph type="sldNum" sz="quarter" idx="5"/>
          </p:nvPr>
        </p:nvSpPr>
        <p:spPr/>
        <p:txBody>
          <a:bodyPr/>
          <a:lstStyle/>
          <a:p>
            <a:fld id="{671D75E3-B575-4ED5-9D56-CA002D5BB321}" type="slidenum">
              <a:rPr lang="en-US" smtClean="0"/>
              <a:t>25</a:t>
            </a:fld>
            <a:endParaRPr lang="en-US" dirty="0"/>
          </a:p>
        </p:txBody>
      </p:sp>
    </p:spTree>
    <p:extLst>
      <p:ext uri="{BB962C8B-B14F-4D97-AF65-F5344CB8AC3E}">
        <p14:creationId xmlns:p14="http://schemas.microsoft.com/office/powerpoint/2010/main" val="3046986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Multicloud</a:t>
            </a:r>
            <a:r>
              <a:rPr lang="en-US" dirty="0"/>
              <a:t> resource optimization represents a remarkably complex undertaking, introducing challenges on a scale that IT has never faced. Business leaders and IT operations alike must look for new ways to keep pace as the business adopts new technologies. Future planning must contemplate the speed at which these technologies evolve. The current generation of reactive tools that rely primarily on monitoring, threshold-based alerting, show back reports and manual remediation will not work at scale. A successful application driven cloud optimization solution must be able to provide continuous performance assurance while driving maximum cost efficiencies.</a:t>
            </a:r>
          </a:p>
          <a:p>
            <a:endParaRPr lang="en-US" sz="1200" i="0" kern="1200" dirty="0">
              <a:solidFill>
                <a:schemeClr val="tx1"/>
              </a:solidFill>
              <a:effectLst/>
              <a:latin typeface="+mn-lt"/>
              <a:ea typeface="+mn-ea"/>
              <a:cs typeface="+mn-cs"/>
            </a:endParaRPr>
          </a:p>
          <a:p>
            <a:r>
              <a:rPr lang="en-US" dirty="0" err="1"/>
              <a:t>Turbonomic</a:t>
            </a:r>
            <a:r>
              <a:rPr lang="en-US" dirty="0"/>
              <a:t> is used by over 2,100 customers, including more than 100 of the Fortune 500, enabling enterprises and public agencies and entities to unlock agility and elasticity in their </a:t>
            </a:r>
            <a:r>
              <a:rPr lang="en-US" dirty="0" err="1"/>
              <a:t>onpremises</a:t>
            </a:r>
            <a:r>
              <a:rPr lang="en-US" dirty="0"/>
              <a:t> and </a:t>
            </a:r>
            <a:r>
              <a:rPr lang="en-US" dirty="0" err="1"/>
              <a:t>multicloud</a:t>
            </a:r>
            <a:r>
              <a:rPr lang="en-US" dirty="0"/>
              <a:t> environments so they can shift from reactive IT operations management to investing a higher percentage of their budgets and valuable people resources to driving business innovation.</a:t>
            </a:r>
            <a:br>
              <a:rPr lang="en-US" sz="1200" i="0" kern="1200" dirty="0">
                <a:solidFill>
                  <a:schemeClr val="tx1"/>
                </a:solidFill>
                <a:effectLst/>
                <a:latin typeface="+mn-lt"/>
                <a:ea typeface="+mn-ea"/>
                <a:cs typeface="+mn-cs"/>
              </a:rPr>
            </a:br>
            <a:br>
              <a:rPr lang="en-US" sz="1200" i="0" kern="1200" dirty="0">
                <a:solidFill>
                  <a:schemeClr val="tx1"/>
                </a:solidFill>
                <a:effectLst/>
                <a:latin typeface="+mn-lt"/>
                <a:ea typeface="+mn-ea"/>
                <a:cs typeface="+mn-cs"/>
              </a:rPr>
            </a:br>
            <a:endParaRPr lang="en-NG" dirty="0"/>
          </a:p>
        </p:txBody>
      </p:sp>
      <p:sp>
        <p:nvSpPr>
          <p:cNvPr id="4" name="Slide Number Placeholder 3"/>
          <p:cNvSpPr>
            <a:spLocks noGrp="1"/>
          </p:cNvSpPr>
          <p:nvPr>
            <p:ph type="sldNum" sz="quarter" idx="5"/>
          </p:nvPr>
        </p:nvSpPr>
        <p:spPr/>
        <p:txBody>
          <a:bodyPr/>
          <a:lstStyle/>
          <a:p>
            <a:fld id="{671D75E3-B575-4ED5-9D56-CA002D5BB321}" type="slidenum">
              <a:rPr lang="en-US" smtClean="0"/>
              <a:t>26</a:t>
            </a:fld>
            <a:endParaRPr lang="en-US" dirty="0"/>
          </a:p>
        </p:txBody>
      </p:sp>
    </p:spTree>
    <p:extLst>
      <p:ext uri="{BB962C8B-B14F-4D97-AF65-F5344CB8AC3E}">
        <p14:creationId xmlns:p14="http://schemas.microsoft.com/office/powerpoint/2010/main" val="2974625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 and Index Any Machine Data. Using no predefined schema, Splunk Enterprise can collect and index any machine data from virtually any source, format or location in real time. Data streaming from packaged and custom applications, app servers, web servers, databases, wire data from networks, virtual machines, mobile devices, telecoms equipment, operating systems, sensors, mainframes and much more. Simply point Splunk Enterprise at your data and intuitive interfaces guide you through previewing, onboarding and preparing your data, making it more useful for further search and analysis. And for real-time DevOps and IoT data collection, it offers a high-capacity developer-standard HTTP/JSON API and SDKs. Finally, Splunk Enterprise can combine your machine data with data in your relational databases, data warehouses, and Hadoop and NoSQL data stores.</a:t>
            </a:r>
            <a:endParaRPr lang="en-NG" dirty="0"/>
          </a:p>
        </p:txBody>
      </p:sp>
      <p:sp>
        <p:nvSpPr>
          <p:cNvPr id="4" name="Slide Number Placeholder 3"/>
          <p:cNvSpPr>
            <a:spLocks noGrp="1"/>
          </p:cNvSpPr>
          <p:nvPr>
            <p:ph type="sldNum" sz="quarter" idx="5"/>
          </p:nvPr>
        </p:nvSpPr>
        <p:spPr/>
        <p:txBody>
          <a:bodyPr/>
          <a:lstStyle/>
          <a:p>
            <a:fld id="{671D75E3-B575-4ED5-9D56-CA002D5BB321}" type="slidenum">
              <a:rPr lang="en-US" smtClean="0"/>
              <a:t>29</a:t>
            </a:fld>
            <a:endParaRPr lang="en-US" dirty="0"/>
          </a:p>
        </p:txBody>
      </p:sp>
    </p:spTree>
    <p:extLst>
      <p:ext uri="{BB962C8B-B14F-4D97-AF65-F5344CB8AC3E}">
        <p14:creationId xmlns:p14="http://schemas.microsoft.com/office/powerpoint/2010/main" val="164299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D75E3-B575-4ED5-9D56-CA002D5BB321}" type="slidenum">
              <a:rPr lang="en-US" smtClean="0"/>
              <a:t>2</a:t>
            </a:fld>
            <a:endParaRPr lang="en-US" dirty="0"/>
          </a:p>
        </p:txBody>
      </p:sp>
    </p:spTree>
    <p:extLst>
      <p:ext uri="{BB962C8B-B14F-4D97-AF65-F5344CB8AC3E}">
        <p14:creationId xmlns:p14="http://schemas.microsoft.com/office/powerpoint/2010/main" val="123770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 and Index Any Machine Data. Using no predefined schema, Splunk Enterprise can collect and index any machine data from virtually any source, format or location in real time. Data streaming from packaged and custom applications, app servers, web servers, databases, wire data from networks, virtual machines, mobile devices, telecoms equipment, operating systems, sensors, mainframes and much more. Simply point Splunk Enterprise at your data and intuitive interfaces guide you through previewing, onboarding and preparing your data, making it more useful for further search and analysis. And for real-time DevOps and IoT data collection, it offers a high-capacity developer-standard HTTP/JSON API and SDKs. Finally, Splunk Enterprise can combine your machine data with data in your relational databases, data warehouses, and Hadoop and NoSQL data stores.</a:t>
            </a:r>
            <a:endParaRPr lang="en-NG" dirty="0"/>
          </a:p>
        </p:txBody>
      </p:sp>
      <p:sp>
        <p:nvSpPr>
          <p:cNvPr id="4" name="Slide Number Placeholder 3"/>
          <p:cNvSpPr>
            <a:spLocks noGrp="1"/>
          </p:cNvSpPr>
          <p:nvPr>
            <p:ph type="sldNum" sz="quarter" idx="5"/>
          </p:nvPr>
        </p:nvSpPr>
        <p:spPr/>
        <p:txBody>
          <a:bodyPr/>
          <a:lstStyle/>
          <a:p>
            <a:fld id="{671D75E3-B575-4ED5-9D56-CA002D5BB321}" type="slidenum">
              <a:rPr lang="en-US" smtClean="0"/>
              <a:t>30</a:t>
            </a:fld>
            <a:endParaRPr lang="en-US" dirty="0"/>
          </a:p>
        </p:txBody>
      </p:sp>
    </p:spTree>
    <p:extLst>
      <p:ext uri="{BB962C8B-B14F-4D97-AF65-F5344CB8AC3E}">
        <p14:creationId xmlns:p14="http://schemas.microsoft.com/office/powerpoint/2010/main" val="1154010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671D75E3-B575-4ED5-9D56-CA002D5BB321}" type="slidenum">
              <a:rPr lang="en-US" smtClean="0"/>
              <a:t>31</a:t>
            </a:fld>
            <a:endParaRPr lang="en-US" dirty="0"/>
          </a:p>
        </p:txBody>
      </p:sp>
    </p:spTree>
    <p:extLst>
      <p:ext uri="{BB962C8B-B14F-4D97-AF65-F5344CB8AC3E}">
        <p14:creationId xmlns:p14="http://schemas.microsoft.com/office/powerpoint/2010/main" val="1279933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a:t>
            </a:r>
          </a:p>
          <a:p>
            <a:r>
              <a:rPr lang="en-US" dirty="0"/>
              <a:t>Banking institutions often struggle to maintain various line-of-business reporting tools and are in need of a financial reporting analytics tool that is secure, consistent, and can handle large, complex data sets. Executives require constant up-to-date financial information to run their businesses. </a:t>
            </a:r>
          </a:p>
          <a:p>
            <a:endParaRPr lang="en-US" dirty="0"/>
          </a:p>
          <a:p>
            <a:r>
              <a:rPr lang="en-US" dirty="0"/>
              <a:t>Financial analysis and accounting is imperative to every bank. MicroStrategy financial analysis solutions help ensure that users from executives to accounting analysts are empowered with the insights they need to </a:t>
            </a:r>
            <a:r>
              <a:rPr lang="en-US" dirty="0" err="1"/>
              <a:t>efciently</a:t>
            </a:r>
            <a:r>
              <a:rPr lang="en-US" dirty="0"/>
              <a:t> manage their daily business, make better strategic decisions, and effectively collaborate with their colleagues. </a:t>
            </a:r>
          </a:p>
          <a:p>
            <a:endParaRPr lang="en-US" dirty="0"/>
          </a:p>
          <a:p>
            <a:r>
              <a:rPr lang="en-US" dirty="0"/>
              <a:t>MicroStrategy Mobile apps arm branch managers and employees with real-time insight to help them analyze their business units, customer base, and cross-sell </a:t>
            </a:r>
            <a:r>
              <a:rPr lang="en-US" dirty="0" err="1"/>
              <a:t>oferings</a:t>
            </a:r>
            <a:r>
              <a:rPr lang="en-US" dirty="0"/>
              <a:t>. App users can quickly access branch, product, and channel performance reporting and analysis. They can view KPIs related to deposits, assets, liabilities, </a:t>
            </a:r>
            <a:r>
              <a:rPr lang="en-US" dirty="0" err="1"/>
              <a:t>staf</a:t>
            </a:r>
            <a:r>
              <a:rPr lang="en-US" dirty="0"/>
              <a:t>, and market penetration. Branch managers can quickly access sales activity information for cross-selling and marketing campaigns as well as compare their branch’s performance against others in the region.</a:t>
            </a:r>
            <a:endParaRPr lang="en-NG" dirty="0"/>
          </a:p>
        </p:txBody>
      </p:sp>
      <p:sp>
        <p:nvSpPr>
          <p:cNvPr id="4" name="Slide Number Placeholder 3"/>
          <p:cNvSpPr>
            <a:spLocks noGrp="1"/>
          </p:cNvSpPr>
          <p:nvPr>
            <p:ph type="sldNum" sz="quarter" idx="5"/>
          </p:nvPr>
        </p:nvSpPr>
        <p:spPr/>
        <p:txBody>
          <a:bodyPr/>
          <a:lstStyle/>
          <a:p>
            <a:fld id="{671D75E3-B575-4ED5-9D56-CA002D5BB321}" type="slidenum">
              <a:rPr lang="en-US" smtClean="0"/>
              <a:t>32</a:t>
            </a:fld>
            <a:endParaRPr lang="en-US" dirty="0"/>
          </a:p>
        </p:txBody>
      </p:sp>
    </p:spTree>
    <p:extLst>
      <p:ext uri="{BB962C8B-B14F-4D97-AF65-F5344CB8AC3E}">
        <p14:creationId xmlns:p14="http://schemas.microsoft.com/office/powerpoint/2010/main" val="884791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287020">
              <a:lnSpc>
                <a:spcPct val="100000"/>
              </a:lnSpc>
              <a:spcBef>
                <a:spcPts val="100"/>
              </a:spcBef>
            </a:pPr>
            <a:r>
              <a:rPr lang="en-US" sz="1200" spc="-25" dirty="0">
                <a:latin typeface="DejaVu Sans"/>
                <a:cs typeface="DejaVu Sans"/>
              </a:rPr>
              <a:t>ESB helps organizations streamline and simplify their infrastructure and support Service</a:t>
            </a:r>
          </a:p>
          <a:p>
            <a:pPr marL="12700" marR="287020">
              <a:lnSpc>
                <a:spcPct val="100000"/>
              </a:lnSpc>
              <a:spcBef>
                <a:spcPts val="100"/>
              </a:spcBef>
            </a:pPr>
            <a:r>
              <a:rPr lang="en-US" sz="1200" spc="-25" dirty="0">
                <a:latin typeface="DejaVu Sans"/>
                <a:cs typeface="DejaVu Sans"/>
              </a:rPr>
              <a:t>Oriented Architecture (SOA) initiatives.</a:t>
            </a:r>
            <a:endParaRPr lang="en-NG" dirty="0"/>
          </a:p>
        </p:txBody>
      </p:sp>
      <p:sp>
        <p:nvSpPr>
          <p:cNvPr id="4" name="Slide Number Placeholder 3"/>
          <p:cNvSpPr>
            <a:spLocks noGrp="1"/>
          </p:cNvSpPr>
          <p:nvPr>
            <p:ph type="sldNum" sz="quarter" idx="5"/>
          </p:nvPr>
        </p:nvSpPr>
        <p:spPr/>
        <p:txBody>
          <a:bodyPr/>
          <a:lstStyle/>
          <a:p>
            <a:fld id="{671D75E3-B575-4ED5-9D56-CA002D5BB321}" type="slidenum">
              <a:rPr lang="en-US" smtClean="0"/>
              <a:t>33</a:t>
            </a:fld>
            <a:endParaRPr lang="en-US" dirty="0"/>
          </a:p>
        </p:txBody>
      </p:sp>
    </p:spTree>
    <p:extLst>
      <p:ext uri="{BB962C8B-B14F-4D97-AF65-F5344CB8AC3E}">
        <p14:creationId xmlns:p14="http://schemas.microsoft.com/office/powerpoint/2010/main" val="68146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D75E3-B575-4ED5-9D56-CA002D5BB321}" type="slidenum">
              <a:rPr lang="en-US" smtClean="0"/>
              <a:t>37</a:t>
            </a:fld>
            <a:endParaRPr lang="en-US" dirty="0"/>
          </a:p>
        </p:txBody>
      </p:sp>
    </p:spTree>
    <p:extLst>
      <p:ext uri="{BB962C8B-B14F-4D97-AF65-F5344CB8AC3E}">
        <p14:creationId xmlns:p14="http://schemas.microsoft.com/office/powerpoint/2010/main" val="4136515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D75E3-B575-4ED5-9D56-CA002D5BB321}" type="slidenum">
              <a:rPr lang="en-US" smtClean="0"/>
              <a:t>3</a:t>
            </a:fld>
            <a:endParaRPr lang="en-US" dirty="0"/>
          </a:p>
        </p:txBody>
      </p:sp>
    </p:spTree>
    <p:extLst>
      <p:ext uri="{BB962C8B-B14F-4D97-AF65-F5344CB8AC3E}">
        <p14:creationId xmlns:p14="http://schemas.microsoft.com/office/powerpoint/2010/main" val="350039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D75E3-B575-4ED5-9D56-CA002D5BB321}" type="slidenum">
              <a:rPr lang="en-US" smtClean="0"/>
              <a:t>5</a:t>
            </a:fld>
            <a:endParaRPr lang="en-US" dirty="0"/>
          </a:p>
        </p:txBody>
      </p:sp>
    </p:spTree>
    <p:extLst>
      <p:ext uri="{BB962C8B-B14F-4D97-AF65-F5344CB8AC3E}">
        <p14:creationId xmlns:p14="http://schemas.microsoft.com/office/powerpoint/2010/main" val="197860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D75E3-B575-4ED5-9D56-CA002D5BB321}" type="slidenum">
              <a:rPr lang="en-US" smtClean="0"/>
              <a:t>6</a:t>
            </a:fld>
            <a:endParaRPr lang="en-US" dirty="0"/>
          </a:p>
        </p:txBody>
      </p:sp>
    </p:spTree>
    <p:extLst>
      <p:ext uri="{BB962C8B-B14F-4D97-AF65-F5344CB8AC3E}">
        <p14:creationId xmlns:p14="http://schemas.microsoft.com/office/powerpoint/2010/main" val="604769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D75E3-B575-4ED5-9D56-CA002D5BB321}" type="slidenum">
              <a:rPr lang="en-US" smtClean="0"/>
              <a:t>9</a:t>
            </a:fld>
            <a:endParaRPr lang="en-US" dirty="0"/>
          </a:p>
        </p:txBody>
      </p:sp>
    </p:spTree>
    <p:extLst>
      <p:ext uri="{BB962C8B-B14F-4D97-AF65-F5344CB8AC3E}">
        <p14:creationId xmlns:p14="http://schemas.microsoft.com/office/powerpoint/2010/main" val="2906557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D75E3-B575-4ED5-9D56-CA002D5BB321}" type="slidenum">
              <a:rPr lang="en-US" smtClean="0"/>
              <a:t>10</a:t>
            </a:fld>
            <a:endParaRPr lang="en-US" dirty="0"/>
          </a:p>
        </p:txBody>
      </p:sp>
    </p:spTree>
    <p:extLst>
      <p:ext uri="{BB962C8B-B14F-4D97-AF65-F5344CB8AC3E}">
        <p14:creationId xmlns:p14="http://schemas.microsoft.com/office/powerpoint/2010/main" val="342653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D75E3-B575-4ED5-9D56-CA002D5BB321}" type="slidenum">
              <a:rPr lang="en-US" smtClean="0"/>
              <a:t>11</a:t>
            </a:fld>
            <a:endParaRPr lang="en-US" dirty="0"/>
          </a:p>
        </p:txBody>
      </p:sp>
    </p:spTree>
    <p:extLst>
      <p:ext uri="{BB962C8B-B14F-4D97-AF65-F5344CB8AC3E}">
        <p14:creationId xmlns:p14="http://schemas.microsoft.com/office/powerpoint/2010/main" val="1276258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D75E3-B575-4ED5-9D56-CA002D5BB321}" type="slidenum">
              <a:rPr lang="en-US" smtClean="0"/>
              <a:t>13</a:t>
            </a:fld>
            <a:endParaRPr lang="en-US" dirty="0"/>
          </a:p>
        </p:txBody>
      </p:sp>
    </p:spTree>
    <p:extLst>
      <p:ext uri="{BB962C8B-B14F-4D97-AF65-F5344CB8AC3E}">
        <p14:creationId xmlns:p14="http://schemas.microsoft.com/office/powerpoint/2010/main" val="703556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88952" cy="6858000"/>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12001954" y="0"/>
            <a:ext cx="187325" cy="6858000"/>
          </a:xfrm>
          <a:custGeom>
            <a:avLst/>
            <a:gdLst/>
            <a:ahLst/>
            <a:cxnLst/>
            <a:rect l="l" t="t" r="r" b="b"/>
            <a:pathLst>
              <a:path w="187325" h="6858000">
                <a:moveTo>
                  <a:pt x="186997" y="6553797"/>
                </a:moveTo>
                <a:lnTo>
                  <a:pt x="170678" y="6594190"/>
                </a:lnTo>
                <a:lnTo>
                  <a:pt x="147471" y="6650416"/>
                </a:lnTo>
                <a:lnTo>
                  <a:pt x="123865" y="6706419"/>
                </a:lnTo>
                <a:lnTo>
                  <a:pt x="99861" y="6762197"/>
                </a:lnTo>
                <a:lnTo>
                  <a:pt x="75462" y="6817748"/>
                </a:lnTo>
                <a:lnTo>
                  <a:pt x="57424" y="6858000"/>
                </a:lnTo>
                <a:lnTo>
                  <a:pt x="126140" y="6858000"/>
                </a:lnTo>
                <a:lnTo>
                  <a:pt x="132054" y="6844803"/>
                </a:lnTo>
                <a:lnTo>
                  <a:pt x="156658" y="6788784"/>
                </a:lnTo>
                <a:lnTo>
                  <a:pt x="180864" y="6732536"/>
                </a:lnTo>
                <a:lnTo>
                  <a:pt x="186997" y="6717985"/>
                </a:lnTo>
                <a:lnTo>
                  <a:pt x="186997" y="6553797"/>
                </a:lnTo>
                <a:close/>
              </a:path>
              <a:path w="187325" h="6858000">
                <a:moveTo>
                  <a:pt x="70428" y="0"/>
                </a:moveTo>
                <a:lnTo>
                  <a:pt x="0" y="0"/>
                </a:lnTo>
                <a:lnTo>
                  <a:pt x="7240" y="15060"/>
                </a:lnTo>
                <a:lnTo>
                  <a:pt x="32649" y="68964"/>
                </a:lnTo>
                <a:lnTo>
                  <a:pt x="57669" y="123108"/>
                </a:lnTo>
                <a:lnTo>
                  <a:pt x="82297" y="177493"/>
                </a:lnTo>
                <a:lnTo>
                  <a:pt x="106533" y="232114"/>
                </a:lnTo>
                <a:lnTo>
                  <a:pt x="130373" y="286971"/>
                </a:lnTo>
                <a:lnTo>
                  <a:pt x="153817" y="342061"/>
                </a:lnTo>
                <a:lnTo>
                  <a:pt x="176862" y="397382"/>
                </a:lnTo>
                <a:lnTo>
                  <a:pt x="186997" y="422246"/>
                </a:lnTo>
                <a:lnTo>
                  <a:pt x="186997" y="258001"/>
                </a:lnTo>
                <a:lnTo>
                  <a:pt x="163385" y="203668"/>
                </a:lnTo>
                <a:lnTo>
                  <a:pt x="138946" y="148586"/>
                </a:lnTo>
                <a:lnTo>
                  <a:pt x="114110" y="93744"/>
                </a:lnTo>
                <a:lnTo>
                  <a:pt x="88879" y="39143"/>
                </a:lnTo>
                <a:lnTo>
                  <a:pt x="70428" y="0"/>
                </a:lnTo>
                <a:close/>
              </a:path>
            </a:pathLst>
          </a:custGeom>
          <a:solidFill>
            <a:srgbClr val="AEAEAE"/>
          </a:solidFill>
        </p:spPr>
        <p:txBody>
          <a:bodyPr wrap="square" lIns="0" tIns="0" rIns="0" bIns="0" rtlCol="0"/>
          <a:lstStyle/>
          <a:p>
            <a:endParaRPr dirty="0"/>
          </a:p>
        </p:txBody>
      </p:sp>
      <p:sp>
        <p:nvSpPr>
          <p:cNvPr id="18" name="bk object 18"/>
          <p:cNvSpPr/>
          <p:nvPr/>
        </p:nvSpPr>
        <p:spPr>
          <a:xfrm>
            <a:off x="12048935" y="0"/>
            <a:ext cx="140335" cy="6858000"/>
          </a:xfrm>
          <a:custGeom>
            <a:avLst/>
            <a:gdLst/>
            <a:ahLst/>
            <a:cxnLst/>
            <a:rect l="l" t="t" r="r" b="b"/>
            <a:pathLst>
              <a:path w="140334" h="6858000">
                <a:moveTo>
                  <a:pt x="140016" y="6664088"/>
                </a:moveTo>
                <a:lnTo>
                  <a:pt x="114864" y="6723829"/>
                </a:lnTo>
                <a:lnTo>
                  <a:pt x="90726" y="6779920"/>
                </a:lnTo>
                <a:lnTo>
                  <a:pt x="66190" y="6835783"/>
                </a:lnTo>
                <a:lnTo>
                  <a:pt x="56234" y="6858000"/>
                </a:lnTo>
                <a:lnTo>
                  <a:pt x="124909" y="6858000"/>
                </a:lnTo>
                <a:lnTo>
                  <a:pt x="140016" y="6823602"/>
                </a:lnTo>
                <a:lnTo>
                  <a:pt x="140016" y="6664088"/>
                </a:lnTo>
                <a:close/>
              </a:path>
              <a:path w="140334" h="6858000">
                <a:moveTo>
                  <a:pt x="70287" y="0"/>
                </a:moveTo>
                <a:lnTo>
                  <a:pt x="0" y="0"/>
                </a:lnTo>
                <a:lnTo>
                  <a:pt x="23136" y="49083"/>
                </a:lnTo>
                <a:lnTo>
                  <a:pt x="48297" y="103532"/>
                </a:lnTo>
                <a:lnTo>
                  <a:pt x="73063" y="158222"/>
                </a:lnTo>
                <a:lnTo>
                  <a:pt x="97435" y="213150"/>
                </a:lnTo>
                <a:lnTo>
                  <a:pt x="121409" y="268315"/>
                </a:lnTo>
                <a:lnTo>
                  <a:pt x="140016" y="312039"/>
                </a:lnTo>
                <a:lnTo>
                  <a:pt x="140016" y="152540"/>
                </a:lnTo>
                <a:lnTo>
                  <a:pt x="129712" y="129316"/>
                </a:lnTo>
                <a:lnTo>
                  <a:pt x="104738" y="74168"/>
                </a:lnTo>
                <a:lnTo>
                  <a:pt x="79367" y="19262"/>
                </a:lnTo>
                <a:lnTo>
                  <a:pt x="70287" y="0"/>
                </a:lnTo>
                <a:close/>
              </a:path>
            </a:pathLst>
          </a:custGeom>
          <a:solidFill>
            <a:srgbClr val="ADADAD"/>
          </a:solidFill>
        </p:spPr>
        <p:txBody>
          <a:bodyPr wrap="square" lIns="0" tIns="0" rIns="0" bIns="0" rtlCol="0"/>
          <a:lstStyle/>
          <a:p>
            <a:endParaRPr dirty="0"/>
          </a:p>
        </p:txBody>
      </p:sp>
      <p:sp>
        <p:nvSpPr>
          <p:cNvPr id="19" name="bk object 19"/>
          <p:cNvSpPr/>
          <p:nvPr/>
        </p:nvSpPr>
        <p:spPr>
          <a:xfrm>
            <a:off x="12095773" y="0"/>
            <a:ext cx="93345" cy="6858000"/>
          </a:xfrm>
          <a:custGeom>
            <a:avLst/>
            <a:gdLst/>
            <a:ahLst/>
            <a:cxnLst/>
            <a:rect l="l" t="t" r="r" b="b"/>
            <a:pathLst>
              <a:path w="93345" h="6858000">
                <a:moveTo>
                  <a:pt x="93178" y="6771179"/>
                </a:moveTo>
                <a:lnTo>
                  <a:pt x="81790" y="6797642"/>
                </a:lnTo>
                <a:lnTo>
                  <a:pt x="57118" y="6853817"/>
                </a:lnTo>
                <a:lnTo>
                  <a:pt x="55243" y="6858000"/>
                </a:lnTo>
                <a:lnTo>
                  <a:pt x="93178" y="6858000"/>
                </a:lnTo>
                <a:lnTo>
                  <a:pt x="93178" y="6771179"/>
                </a:lnTo>
                <a:close/>
              </a:path>
              <a:path w="93345" h="6858000">
                <a:moveTo>
                  <a:pt x="70325" y="0"/>
                </a:moveTo>
                <a:lnTo>
                  <a:pt x="0" y="0"/>
                </a:lnTo>
                <a:lnTo>
                  <a:pt x="13765" y="29202"/>
                </a:lnTo>
                <a:lnTo>
                  <a:pt x="39066" y="83955"/>
                </a:lnTo>
                <a:lnTo>
                  <a:pt x="63971" y="138951"/>
                </a:lnTo>
                <a:lnTo>
                  <a:pt x="88479" y="194186"/>
                </a:lnTo>
                <a:lnTo>
                  <a:pt x="93178" y="204999"/>
                </a:lnTo>
                <a:lnTo>
                  <a:pt x="93178" y="49454"/>
                </a:lnTo>
                <a:lnTo>
                  <a:pt x="70325" y="0"/>
                </a:lnTo>
                <a:close/>
              </a:path>
            </a:pathLst>
          </a:custGeom>
          <a:solidFill>
            <a:srgbClr val="ACACAC"/>
          </a:solidFill>
        </p:spPr>
        <p:txBody>
          <a:bodyPr wrap="square" lIns="0" tIns="0" rIns="0" bIns="0" rtlCol="0"/>
          <a:lstStyle/>
          <a:p>
            <a:endParaRPr dirty="0"/>
          </a:p>
        </p:txBody>
      </p:sp>
      <p:sp>
        <p:nvSpPr>
          <p:cNvPr id="20" name="bk object 20"/>
          <p:cNvSpPr/>
          <p:nvPr/>
        </p:nvSpPr>
        <p:spPr>
          <a:xfrm>
            <a:off x="12142658" y="0"/>
            <a:ext cx="46355" cy="100965"/>
          </a:xfrm>
          <a:custGeom>
            <a:avLst/>
            <a:gdLst/>
            <a:ahLst/>
            <a:cxnLst/>
            <a:rect l="l" t="t" r="r" b="b"/>
            <a:pathLst>
              <a:path w="46354" h="100965">
                <a:moveTo>
                  <a:pt x="46293" y="0"/>
                </a:moveTo>
                <a:lnTo>
                  <a:pt x="0" y="0"/>
                </a:lnTo>
                <a:lnTo>
                  <a:pt x="4394" y="9322"/>
                </a:lnTo>
                <a:lnTo>
                  <a:pt x="29836" y="64379"/>
                </a:lnTo>
                <a:lnTo>
                  <a:pt x="46293" y="100719"/>
                </a:lnTo>
                <a:lnTo>
                  <a:pt x="46293" y="0"/>
                </a:lnTo>
                <a:close/>
              </a:path>
            </a:pathLst>
          </a:custGeom>
          <a:solidFill>
            <a:srgbClr val="ACACAC"/>
          </a:solidFill>
        </p:spPr>
        <p:txBody>
          <a:bodyPr wrap="square" lIns="0" tIns="0" rIns="0" bIns="0" rtlCol="0"/>
          <a:lstStyle/>
          <a:p>
            <a:endParaRPr dirty="0"/>
          </a:p>
        </p:txBody>
      </p:sp>
      <p:sp>
        <p:nvSpPr>
          <p:cNvPr id="21" name="bk object 21"/>
          <p:cNvSpPr/>
          <p:nvPr/>
        </p:nvSpPr>
        <p:spPr>
          <a:xfrm>
            <a:off x="7039178" y="0"/>
            <a:ext cx="5149773" cy="6858000"/>
          </a:xfrm>
          <a:prstGeom prst="rect">
            <a:avLst/>
          </a:prstGeom>
          <a:blipFill>
            <a:blip r:embed="rId3" cstate="print"/>
            <a:stretch>
              <a:fillRect/>
            </a:stretch>
          </a:blipFill>
        </p:spPr>
        <p:txBody>
          <a:bodyPr wrap="square" lIns="0" tIns="0" rIns="0" bIns="0" rtlCol="0"/>
          <a:lstStyle/>
          <a:p>
            <a:endParaRPr dirty="0"/>
          </a:p>
        </p:txBody>
      </p:sp>
      <p:sp>
        <p:nvSpPr>
          <p:cNvPr id="23" name="bk object 23"/>
          <p:cNvSpPr/>
          <p:nvPr/>
        </p:nvSpPr>
        <p:spPr>
          <a:xfrm>
            <a:off x="557096" y="411764"/>
            <a:ext cx="2880360" cy="829050"/>
          </a:xfrm>
          <a:prstGeom prst="rect">
            <a:avLst/>
          </a:prstGeom>
          <a:blipFill>
            <a:blip r:embed="rId4" cstate="print"/>
            <a:stretch>
              <a:fillRect/>
            </a:stretch>
          </a:blipFill>
        </p:spPr>
        <p:txBody>
          <a:bodyPr wrap="square" lIns="0" tIns="0" rIns="0" bIns="0" rtlCol="0"/>
          <a:lstStyle/>
          <a:p>
            <a:endParaRPr dirty="0"/>
          </a:p>
        </p:txBody>
      </p:sp>
      <p:sp>
        <p:nvSpPr>
          <p:cNvPr id="24" name="bk object 24"/>
          <p:cNvSpPr/>
          <p:nvPr/>
        </p:nvSpPr>
        <p:spPr>
          <a:xfrm>
            <a:off x="0" y="2134374"/>
            <a:ext cx="8309609" cy="1822450"/>
          </a:xfrm>
          <a:custGeom>
            <a:avLst/>
            <a:gdLst/>
            <a:ahLst/>
            <a:cxnLst/>
            <a:rect l="l" t="t" r="r" b="b"/>
            <a:pathLst>
              <a:path w="8309609" h="1822450">
                <a:moveTo>
                  <a:pt x="0" y="0"/>
                </a:moveTo>
                <a:lnTo>
                  <a:pt x="8309216" y="0"/>
                </a:lnTo>
                <a:lnTo>
                  <a:pt x="8309216" y="1822450"/>
                </a:lnTo>
                <a:lnTo>
                  <a:pt x="0" y="1822450"/>
                </a:lnTo>
                <a:lnTo>
                  <a:pt x="0" y="0"/>
                </a:lnTo>
                <a:close/>
              </a:path>
            </a:pathLst>
          </a:custGeom>
          <a:solidFill>
            <a:srgbClr val="DE0374"/>
          </a:solidFill>
        </p:spPr>
        <p:txBody>
          <a:bodyPr wrap="square" lIns="0" tIns="0" rIns="0" bIns="0" rtlCol="0"/>
          <a:lstStyle/>
          <a:p>
            <a:endParaRPr dirty="0"/>
          </a:p>
        </p:txBody>
      </p:sp>
      <p:sp>
        <p:nvSpPr>
          <p:cNvPr id="2" name="Holder 2"/>
          <p:cNvSpPr>
            <a:spLocks noGrp="1"/>
          </p:cNvSpPr>
          <p:nvPr>
            <p:ph type="ctrTitle"/>
          </p:nvPr>
        </p:nvSpPr>
        <p:spPr>
          <a:xfrm>
            <a:off x="817121" y="2282037"/>
            <a:ext cx="10557756" cy="14198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800" b="0" i="0">
                <a:solidFill>
                  <a:schemeClr val="tx1"/>
                </a:solidFill>
                <a:latin typeface="Noto Sans CJK JP Regular"/>
                <a:cs typeface="Noto Sans CJK JP Regular"/>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800" b="0" i="0">
                <a:solidFill>
                  <a:schemeClr val="tx1"/>
                </a:solidFill>
                <a:latin typeface="Noto Sans CJK JP Regular"/>
                <a:cs typeface="Noto Sans CJK JP Regula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88952" cy="6858000"/>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12001954" y="0"/>
            <a:ext cx="187325" cy="6858000"/>
          </a:xfrm>
          <a:custGeom>
            <a:avLst/>
            <a:gdLst/>
            <a:ahLst/>
            <a:cxnLst/>
            <a:rect l="l" t="t" r="r" b="b"/>
            <a:pathLst>
              <a:path w="187325" h="6858000">
                <a:moveTo>
                  <a:pt x="186997" y="6553797"/>
                </a:moveTo>
                <a:lnTo>
                  <a:pt x="170678" y="6594190"/>
                </a:lnTo>
                <a:lnTo>
                  <a:pt x="147471" y="6650416"/>
                </a:lnTo>
                <a:lnTo>
                  <a:pt x="123865" y="6706419"/>
                </a:lnTo>
                <a:lnTo>
                  <a:pt x="99861" y="6762197"/>
                </a:lnTo>
                <a:lnTo>
                  <a:pt x="75462" y="6817748"/>
                </a:lnTo>
                <a:lnTo>
                  <a:pt x="57424" y="6858000"/>
                </a:lnTo>
                <a:lnTo>
                  <a:pt x="126140" y="6858000"/>
                </a:lnTo>
                <a:lnTo>
                  <a:pt x="132054" y="6844803"/>
                </a:lnTo>
                <a:lnTo>
                  <a:pt x="156658" y="6788784"/>
                </a:lnTo>
                <a:lnTo>
                  <a:pt x="180864" y="6732536"/>
                </a:lnTo>
                <a:lnTo>
                  <a:pt x="186997" y="6717985"/>
                </a:lnTo>
                <a:lnTo>
                  <a:pt x="186997" y="6553797"/>
                </a:lnTo>
                <a:close/>
              </a:path>
              <a:path w="187325" h="6858000">
                <a:moveTo>
                  <a:pt x="70428" y="0"/>
                </a:moveTo>
                <a:lnTo>
                  <a:pt x="0" y="0"/>
                </a:lnTo>
                <a:lnTo>
                  <a:pt x="7240" y="15060"/>
                </a:lnTo>
                <a:lnTo>
                  <a:pt x="32649" y="68964"/>
                </a:lnTo>
                <a:lnTo>
                  <a:pt x="57669" y="123108"/>
                </a:lnTo>
                <a:lnTo>
                  <a:pt x="82297" y="177493"/>
                </a:lnTo>
                <a:lnTo>
                  <a:pt x="106533" y="232114"/>
                </a:lnTo>
                <a:lnTo>
                  <a:pt x="130373" y="286971"/>
                </a:lnTo>
                <a:lnTo>
                  <a:pt x="153817" y="342061"/>
                </a:lnTo>
                <a:lnTo>
                  <a:pt x="176862" y="397382"/>
                </a:lnTo>
                <a:lnTo>
                  <a:pt x="186997" y="422246"/>
                </a:lnTo>
                <a:lnTo>
                  <a:pt x="186997" y="258001"/>
                </a:lnTo>
                <a:lnTo>
                  <a:pt x="163385" y="203668"/>
                </a:lnTo>
                <a:lnTo>
                  <a:pt x="138946" y="148586"/>
                </a:lnTo>
                <a:lnTo>
                  <a:pt x="114110" y="93744"/>
                </a:lnTo>
                <a:lnTo>
                  <a:pt x="88879" y="39143"/>
                </a:lnTo>
                <a:lnTo>
                  <a:pt x="70428" y="0"/>
                </a:lnTo>
                <a:close/>
              </a:path>
            </a:pathLst>
          </a:custGeom>
          <a:solidFill>
            <a:srgbClr val="AEAEAE"/>
          </a:solidFill>
        </p:spPr>
        <p:txBody>
          <a:bodyPr wrap="square" lIns="0" tIns="0" rIns="0" bIns="0" rtlCol="0"/>
          <a:lstStyle/>
          <a:p>
            <a:endParaRPr dirty="0"/>
          </a:p>
        </p:txBody>
      </p:sp>
      <p:sp>
        <p:nvSpPr>
          <p:cNvPr id="18" name="bk object 18"/>
          <p:cNvSpPr/>
          <p:nvPr/>
        </p:nvSpPr>
        <p:spPr>
          <a:xfrm>
            <a:off x="12048935" y="0"/>
            <a:ext cx="140335" cy="6858000"/>
          </a:xfrm>
          <a:custGeom>
            <a:avLst/>
            <a:gdLst/>
            <a:ahLst/>
            <a:cxnLst/>
            <a:rect l="l" t="t" r="r" b="b"/>
            <a:pathLst>
              <a:path w="140334" h="6858000">
                <a:moveTo>
                  <a:pt x="140016" y="6664088"/>
                </a:moveTo>
                <a:lnTo>
                  <a:pt x="114864" y="6723829"/>
                </a:lnTo>
                <a:lnTo>
                  <a:pt x="90726" y="6779920"/>
                </a:lnTo>
                <a:lnTo>
                  <a:pt x="66190" y="6835783"/>
                </a:lnTo>
                <a:lnTo>
                  <a:pt x="56234" y="6858000"/>
                </a:lnTo>
                <a:lnTo>
                  <a:pt x="124909" y="6858000"/>
                </a:lnTo>
                <a:lnTo>
                  <a:pt x="140016" y="6823602"/>
                </a:lnTo>
                <a:lnTo>
                  <a:pt x="140016" y="6664088"/>
                </a:lnTo>
                <a:close/>
              </a:path>
              <a:path w="140334" h="6858000">
                <a:moveTo>
                  <a:pt x="70287" y="0"/>
                </a:moveTo>
                <a:lnTo>
                  <a:pt x="0" y="0"/>
                </a:lnTo>
                <a:lnTo>
                  <a:pt x="23136" y="49083"/>
                </a:lnTo>
                <a:lnTo>
                  <a:pt x="48297" y="103532"/>
                </a:lnTo>
                <a:lnTo>
                  <a:pt x="73063" y="158222"/>
                </a:lnTo>
                <a:lnTo>
                  <a:pt x="97435" y="213150"/>
                </a:lnTo>
                <a:lnTo>
                  <a:pt x="121409" y="268315"/>
                </a:lnTo>
                <a:lnTo>
                  <a:pt x="140016" y="312039"/>
                </a:lnTo>
                <a:lnTo>
                  <a:pt x="140016" y="152540"/>
                </a:lnTo>
                <a:lnTo>
                  <a:pt x="129712" y="129316"/>
                </a:lnTo>
                <a:lnTo>
                  <a:pt x="104738" y="74168"/>
                </a:lnTo>
                <a:lnTo>
                  <a:pt x="79367" y="19262"/>
                </a:lnTo>
                <a:lnTo>
                  <a:pt x="70287" y="0"/>
                </a:lnTo>
                <a:close/>
              </a:path>
            </a:pathLst>
          </a:custGeom>
          <a:solidFill>
            <a:srgbClr val="ADADAD"/>
          </a:solidFill>
        </p:spPr>
        <p:txBody>
          <a:bodyPr wrap="square" lIns="0" tIns="0" rIns="0" bIns="0" rtlCol="0"/>
          <a:lstStyle/>
          <a:p>
            <a:endParaRPr dirty="0"/>
          </a:p>
        </p:txBody>
      </p:sp>
      <p:sp>
        <p:nvSpPr>
          <p:cNvPr id="19" name="bk object 19"/>
          <p:cNvSpPr/>
          <p:nvPr/>
        </p:nvSpPr>
        <p:spPr>
          <a:xfrm>
            <a:off x="12095773" y="0"/>
            <a:ext cx="93345" cy="6858000"/>
          </a:xfrm>
          <a:custGeom>
            <a:avLst/>
            <a:gdLst/>
            <a:ahLst/>
            <a:cxnLst/>
            <a:rect l="l" t="t" r="r" b="b"/>
            <a:pathLst>
              <a:path w="93345" h="6858000">
                <a:moveTo>
                  <a:pt x="93178" y="6771179"/>
                </a:moveTo>
                <a:lnTo>
                  <a:pt x="81790" y="6797642"/>
                </a:lnTo>
                <a:lnTo>
                  <a:pt x="57118" y="6853817"/>
                </a:lnTo>
                <a:lnTo>
                  <a:pt x="55243" y="6858000"/>
                </a:lnTo>
                <a:lnTo>
                  <a:pt x="93178" y="6858000"/>
                </a:lnTo>
                <a:lnTo>
                  <a:pt x="93178" y="6771179"/>
                </a:lnTo>
                <a:close/>
              </a:path>
              <a:path w="93345" h="6858000">
                <a:moveTo>
                  <a:pt x="70325" y="0"/>
                </a:moveTo>
                <a:lnTo>
                  <a:pt x="0" y="0"/>
                </a:lnTo>
                <a:lnTo>
                  <a:pt x="13765" y="29202"/>
                </a:lnTo>
                <a:lnTo>
                  <a:pt x="39066" y="83955"/>
                </a:lnTo>
                <a:lnTo>
                  <a:pt x="63971" y="138951"/>
                </a:lnTo>
                <a:lnTo>
                  <a:pt x="88479" y="194186"/>
                </a:lnTo>
                <a:lnTo>
                  <a:pt x="93178" y="204999"/>
                </a:lnTo>
                <a:lnTo>
                  <a:pt x="93178" y="49454"/>
                </a:lnTo>
                <a:lnTo>
                  <a:pt x="70325" y="0"/>
                </a:lnTo>
                <a:close/>
              </a:path>
            </a:pathLst>
          </a:custGeom>
          <a:solidFill>
            <a:srgbClr val="ACACAC"/>
          </a:solidFill>
        </p:spPr>
        <p:txBody>
          <a:bodyPr wrap="square" lIns="0" tIns="0" rIns="0" bIns="0" rtlCol="0"/>
          <a:lstStyle/>
          <a:p>
            <a:endParaRPr dirty="0"/>
          </a:p>
        </p:txBody>
      </p:sp>
      <p:sp>
        <p:nvSpPr>
          <p:cNvPr id="20" name="bk object 20"/>
          <p:cNvSpPr/>
          <p:nvPr/>
        </p:nvSpPr>
        <p:spPr>
          <a:xfrm>
            <a:off x="12142658" y="0"/>
            <a:ext cx="46355" cy="100965"/>
          </a:xfrm>
          <a:custGeom>
            <a:avLst/>
            <a:gdLst/>
            <a:ahLst/>
            <a:cxnLst/>
            <a:rect l="l" t="t" r="r" b="b"/>
            <a:pathLst>
              <a:path w="46354" h="100965">
                <a:moveTo>
                  <a:pt x="46293" y="0"/>
                </a:moveTo>
                <a:lnTo>
                  <a:pt x="0" y="0"/>
                </a:lnTo>
                <a:lnTo>
                  <a:pt x="4394" y="9322"/>
                </a:lnTo>
                <a:lnTo>
                  <a:pt x="29836" y="64379"/>
                </a:lnTo>
                <a:lnTo>
                  <a:pt x="46293" y="100719"/>
                </a:lnTo>
                <a:lnTo>
                  <a:pt x="46293" y="0"/>
                </a:lnTo>
                <a:close/>
              </a:path>
            </a:pathLst>
          </a:custGeom>
          <a:solidFill>
            <a:srgbClr val="ACACAC"/>
          </a:solidFill>
        </p:spPr>
        <p:txBody>
          <a:bodyPr wrap="square" lIns="0" tIns="0" rIns="0" bIns="0" rtlCol="0"/>
          <a:lstStyle/>
          <a:p>
            <a:endParaRPr dirty="0"/>
          </a:p>
        </p:txBody>
      </p:sp>
      <p:sp>
        <p:nvSpPr>
          <p:cNvPr id="21" name="bk object 21"/>
          <p:cNvSpPr/>
          <p:nvPr/>
        </p:nvSpPr>
        <p:spPr>
          <a:xfrm>
            <a:off x="7039178" y="0"/>
            <a:ext cx="5149773" cy="6858000"/>
          </a:xfrm>
          <a:prstGeom prst="rect">
            <a:avLst/>
          </a:prstGeom>
          <a:blipFill>
            <a:blip r:embed="rId3" cstate="print"/>
            <a:stretch>
              <a:fillRect/>
            </a:stretch>
          </a:blipFill>
        </p:spPr>
        <p:txBody>
          <a:bodyPr wrap="square" lIns="0" tIns="0" rIns="0" bIns="0" rtlCol="0"/>
          <a:lstStyle/>
          <a:p>
            <a:endParaRPr dirty="0"/>
          </a:p>
        </p:txBody>
      </p:sp>
      <p:sp>
        <p:nvSpPr>
          <p:cNvPr id="22" name="bk object 22"/>
          <p:cNvSpPr/>
          <p:nvPr/>
        </p:nvSpPr>
        <p:spPr>
          <a:xfrm>
            <a:off x="557096" y="411764"/>
            <a:ext cx="2880360" cy="829050"/>
          </a:xfrm>
          <a:prstGeom prst="rect">
            <a:avLst/>
          </a:prstGeom>
          <a:blipFill>
            <a:blip r:embed="rId4" cstate="print"/>
            <a:stretch>
              <a:fillRect/>
            </a:stretch>
          </a:blipFill>
        </p:spPr>
        <p:txBody>
          <a:bodyPr wrap="square" lIns="0" tIns="0" rIns="0" bIns="0" rtlCol="0"/>
          <a:lstStyle/>
          <a:p>
            <a:endParaRPr dirty="0"/>
          </a:p>
        </p:txBody>
      </p:sp>
      <p:sp>
        <p:nvSpPr>
          <p:cNvPr id="23" name="bk object 23"/>
          <p:cNvSpPr/>
          <p:nvPr/>
        </p:nvSpPr>
        <p:spPr>
          <a:xfrm>
            <a:off x="0" y="2134374"/>
            <a:ext cx="8309609" cy="1822450"/>
          </a:xfrm>
          <a:custGeom>
            <a:avLst/>
            <a:gdLst/>
            <a:ahLst/>
            <a:cxnLst/>
            <a:rect l="l" t="t" r="r" b="b"/>
            <a:pathLst>
              <a:path w="8309609" h="1822450">
                <a:moveTo>
                  <a:pt x="0" y="0"/>
                </a:moveTo>
                <a:lnTo>
                  <a:pt x="8309216" y="0"/>
                </a:lnTo>
                <a:lnTo>
                  <a:pt x="8309216" y="1822450"/>
                </a:lnTo>
                <a:lnTo>
                  <a:pt x="0" y="1822450"/>
                </a:lnTo>
                <a:lnTo>
                  <a:pt x="0" y="0"/>
                </a:lnTo>
                <a:close/>
              </a:path>
            </a:pathLst>
          </a:custGeom>
          <a:solidFill>
            <a:srgbClr val="DE0374"/>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6800" b="0" i="0">
                <a:solidFill>
                  <a:schemeClr val="tx1"/>
                </a:solidFill>
                <a:latin typeface="Noto Sans CJK JP Regular"/>
                <a:cs typeface="Noto Sans CJK JP Regula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88952" cy="6858000"/>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7331800" y="920330"/>
            <a:ext cx="4857750" cy="5937885"/>
          </a:xfrm>
          <a:custGeom>
            <a:avLst/>
            <a:gdLst/>
            <a:ahLst/>
            <a:cxnLst/>
            <a:rect l="l" t="t" r="r" b="b"/>
            <a:pathLst>
              <a:path w="4857750" h="5937884">
                <a:moveTo>
                  <a:pt x="3146804" y="0"/>
                </a:moveTo>
                <a:lnTo>
                  <a:pt x="0" y="5937669"/>
                </a:lnTo>
                <a:lnTo>
                  <a:pt x="1582893" y="5937669"/>
                </a:lnTo>
                <a:lnTo>
                  <a:pt x="3146804" y="2986722"/>
                </a:lnTo>
                <a:lnTo>
                  <a:pt x="4729674" y="2986722"/>
                </a:lnTo>
                <a:lnTo>
                  <a:pt x="3146804" y="0"/>
                </a:lnTo>
                <a:close/>
              </a:path>
              <a:path w="4857750" h="5937884">
                <a:moveTo>
                  <a:pt x="4729674" y="2986722"/>
                </a:moveTo>
                <a:lnTo>
                  <a:pt x="3146804" y="2986722"/>
                </a:lnTo>
                <a:lnTo>
                  <a:pt x="4710715" y="5937669"/>
                </a:lnTo>
                <a:lnTo>
                  <a:pt x="4857151" y="5937669"/>
                </a:lnTo>
                <a:lnTo>
                  <a:pt x="4857151" y="3227258"/>
                </a:lnTo>
                <a:lnTo>
                  <a:pt x="4729674" y="2986722"/>
                </a:lnTo>
                <a:close/>
              </a:path>
            </a:pathLst>
          </a:custGeom>
          <a:solidFill>
            <a:srgbClr val="D0D1D1">
              <a:alpha val="50000"/>
            </a:srgbClr>
          </a:solidFill>
        </p:spPr>
        <p:txBody>
          <a:bodyPr wrap="square" lIns="0" tIns="0" rIns="0" bIns="0" rtlCol="0"/>
          <a:lstStyle/>
          <a:p>
            <a:endParaRPr dirty="0"/>
          </a:p>
        </p:txBody>
      </p:sp>
      <p:sp>
        <p:nvSpPr>
          <p:cNvPr id="18" name="bk object 18"/>
          <p:cNvSpPr/>
          <p:nvPr/>
        </p:nvSpPr>
        <p:spPr>
          <a:xfrm>
            <a:off x="0" y="-27709"/>
            <a:ext cx="12188952" cy="2504541"/>
          </a:xfrm>
          <a:prstGeom prst="rect">
            <a:avLst/>
          </a:prstGeom>
          <a:blipFill>
            <a:blip r:embed="rId3" cstate="print"/>
            <a:stretch>
              <a:fillRect/>
            </a:stretch>
          </a:blipFill>
        </p:spPr>
        <p:txBody>
          <a:bodyPr wrap="square" lIns="0" tIns="0" rIns="0" bIns="0" rtlCol="0"/>
          <a:lstStyle/>
          <a:p>
            <a:endParaRPr dirty="0"/>
          </a:p>
        </p:txBody>
      </p:sp>
      <p:sp>
        <p:nvSpPr>
          <p:cNvPr id="23" name="bk object 23"/>
          <p:cNvSpPr/>
          <p:nvPr/>
        </p:nvSpPr>
        <p:spPr>
          <a:xfrm>
            <a:off x="8932164" y="6388743"/>
            <a:ext cx="1057770" cy="304458"/>
          </a:xfrm>
          <a:prstGeom prst="rect">
            <a:avLst/>
          </a:prstGeom>
          <a:blipFill>
            <a:blip r:embed="rId4" cstate="print"/>
            <a:stretch>
              <a:fillRect/>
            </a:stretch>
          </a:blip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8EBFFF2-4574-4AEB-B395-327C7C2F37E2}"/>
              </a:ext>
            </a:extLst>
          </p:cNvPr>
          <p:cNvGraphicFramePr>
            <a:graphicFrameLocks noChangeAspect="1"/>
          </p:cNvGraphicFramePr>
          <p:nvPr userDrawn="1">
            <p:custDataLst>
              <p:tags r:id="rId8"/>
            </p:custDataLst>
            <p:extLst>
              <p:ext uri="{D42A27DB-BD31-4B8C-83A1-F6EECF244321}">
                <p14:modId xmlns:p14="http://schemas.microsoft.com/office/powerpoint/2010/main" val="16323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9" imgW="425" imgH="426" progId="TCLayout.ActiveDocument.1">
                  <p:embed/>
                </p:oleObj>
              </mc:Choice>
              <mc:Fallback>
                <p:oleObj name="think-cell Slide" r:id="rId9" imgW="425" imgH="426" progId="TCLayout.ActiveDocument.1">
                  <p:embed/>
                  <p:pic>
                    <p:nvPicPr>
                      <p:cNvPr id="7" name="Object 6" hidden="1">
                        <a:extLst>
                          <a:ext uri="{FF2B5EF4-FFF2-40B4-BE49-F238E27FC236}">
                            <a16:creationId xmlns:a16="http://schemas.microsoft.com/office/drawing/2014/main" id="{D8EBFFF2-4574-4AEB-B395-327C7C2F37E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6" name="bk object 16"/>
          <p:cNvSpPr/>
          <p:nvPr/>
        </p:nvSpPr>
        <p:spPr>
          <a:xfrm>
            <a:off x="0" y="0"/>
            <a:ext cx="12188952" cy="6858000"/>
          </a:xfrm>
          <a:prstGeom prst="rect">
            <a:avLst/>
          </a:prstGeom>
          <a:blipFill>
            <a:blip r:embed="rId11" cstate="print"/>
            <a:stretch>
              <a:fillRect/>
            </a:stretch>
          </a:blipFill>
        </p:spPr>
        <p:txBody>
          <a:bodyPr wrap="square" lIns="0" tIns="0" rIns="0" bIns="0" rtlCol="0"/>
          <a:lstStyle/>
          <a:p>
            <a:endParaRPr dirty="0"/>
          </a:p>
        </p:txBody>
      </p:sp>
      <p:sp>
        <p:nvSpPr>
          <p:cNvPr id="17" name="bk object 17"/>
          <p:cNvSpPr/>
          <p:nvPr/>
        </p:nvSpPr>
        <p:spPr>
          <a:xfrm>
            <a:off x="7331800" y="920330"/>
            <a:ext cx="4857750" cy="5937885"/>
          </a:xfrm>
          <a:custGeom>
            <a:avLst/>
            <a:gdLst/>
            <a:ahLst/>
            <a:cxnLst/>
            <a:rect l="l" t="t" r="r" b="b"/>
            <a:pathLst>
              <a:path w="4857750" h="5937884">
                <a:moveTo>
                  <a:pt x="3146804" y="0"/>
                </a:moveTo>
                <a:lnTo>
                  <a:pt x="0" y="5937669"/>
                </a:lnTo>
                <a:lnTo>
                  <a:pt x="1582893" y="5937669"/>
                </a:lnTo>
                <a:lnTo>
                  <a:pt x="3146804" y="2986722"/>
                </a:lnTo>
                <a:lnTo>
                  <a:pt x="4729674" y="2986722"/>
                </a:lnTo>
                <a:lnTo>
                  <a:pt x="3146804" y="0"/>
                </a:lnTo>
                <a:close/>
              </a:path>
              <a:path w="4857750" h="5937884">
                <a:moveTo>
                  <a:pt x="4729674" y="2986722"/>
                </a:moveTo>
                <a:lnTo>
                  <a:pt x="3146804" y="2986722"/>
                </a:lnTo>
                <a:lnTo>
                  <a:pt x="4710715" y="5937669"/>
                </a:lnTo>
                <a:lnTo>
                  <a:pt x="4857151" y="5937669"/>
                </a:lnTo>
                <a:lnTo>
                  <a:pt x="4857151" y="3227258"/>
                </a:lnTo>
                <a:lnTo>
                  <a:pt x="4729674" y="2986722"/>
                </a:lnTo>
                <a:close/>
              </a:path>
            </a:pathLst>
          </a:custGeom>
          <a:solidFill>
            <a:srgbClr val="D0D1D1">
              <a:alpha val="50000"/>
            </a:srgbClr>
          </a:solidFill>
        </p:spPr>
        <p:txBody>
          <a:bodyPr wrap="square" lIns="0" tIns="0" rIns="0" bIns="0" rtlCol="0"/>
          <a:lstStyle/>
          <a:p>
            <a:endParaRPr dirty="0"/>
          </a:p>
        </p:txBody>
      </p:sp>
      <p:sp>
        <p:nvSpPr>
          <p:cNvPr id="2" name="Holder 2"/>
          <p:cNvSpPr>
            <a:spLocks noGrp="1"/>
          </p:cNvSpPr>
          <p:nvPr>
            <p:ph type="title"/>
          </p:nvPr>
        </p:nvSpPr>
        <p:spPr>
          <a:xfrm>
            <a:off x="958212" y="1219187"/>
            <a:ext cx="6813550" cy="1061085"/>
          </a:xfrm>
          <a:prstGeom prst="rect">
            <a:avLst/>
          </a:prstGeom>
        </p:spPr>
        <p:txBody>
          <a:bodyPr wrap="square" lIns="0" tIns="0" rIns="0" bIns="0">
            <a:spAutoFit/>
          </a:bodyPr>
          <a:lstStyle>
            <a:lvl1pPr>
              <a:defRPr sz="6800" b="0" i="0">
                <a:solidFill>
                  <a:schemeClr val="tx1"/>
                </a:solidFill>
                <a:latin typeface="Noto Sans CJK JP Regular"/>
                <a:cs typeface="Noto Sans CJK JP Regular"/>
              </a:defRPr>
            </a:lvl1pPr>
          </a:lstStyle>
          <a:p>
            <a:endParaRPr/>
          </a:p>
        </p:txBody>
      </p:sp>
      <p:sp>
        <p:nvSpPr>
          <p:cNvPr id="3" name="Holder 3"/>
          <p:cNvSpPr>
            <a:spLocks noGrp="1"/>
          </p:cNvSpPr>
          <p:nvPr>
            <p:ph type="body" idx="1"/>
          </p:nvPr>
        </p:nvSpPr>
        <p:spPr>
          <a:xfrm>
            <a:off x="1143829" y="1543342"/>
            <a:ext cx="9904341" cy="148843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2/11/2020</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image" Target="../media/image45.jpg"/><Relationship Id="rId18" Type="http://schemas.openxmlformats.org/officeDocument/2006/relationships/image" Target="../media/image50.jpg"/><Relationship Id="rId26" Type="http://schemas.openxmlformats.org/officeDocument/2006/relationships/image" Target="../media/image58.png"/><Relationship Id="rId3" Type="http://schemas.openxmlformats.org/officeDocument/2006/relationships/slideLayout" Target="../slideLayouts/slideLayout2.xml"/><Relationship Id="rId21" Type="http://schemas.openxmlformats.org/officeDocument/2006/relationships/image" Target="../media/image53.jpg"/><Relationship Id="rId7" Type="http://schemas.openxmlformats.org/officeDocument/2006/relationships/image" Target="../media/image39.png"/><Relationship Id="rId12" Type="http://schemas.openxmlformats.org/officeDocument/2006/relationships/image" Target="../media/image44.jp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png"/><Relationship Id="rId2" Type="http://schemas.openxmlformats.org/officeDocument/2006/relationships/tags" Target="../tags/tag5.xml"/><Relationship Id="rId16" Type="http://schemas.openxmlformats.org/officeDocument/2006/relationships/image" Target="../media/image48.jpg"/><Relationship Id="rId20" Type="http://schemas.openxmlformats.org/officeDocument/2006/relationships/image" Target="../media/image52.png"/><Relationship Id="rId29" Type="http://schemas.openxmlformats.org/officeDocument/2006/relationships/image" Target="../media/image61.png"/><Relationship Id="rId1" Type="http://schemas.openxmlformats.org/officeDocument/2006/relationships/vmlDrawing" Target="../drawings/vmlDrawing4.vml"/><Relationship Id="rId6" Type="http://schemas.openxmlformats.org/officeDocument/2006/relationships/image" Target="../media/image38.png"/><Relationship Id="rId11" Type="http://schemas.openxmlformats.org/officeDocument/2006/relationships/image" Target="../media/image43.jpg"/><Relationship Id="rId24" Type="http://schemas.openxmlformats.org/officeDocument/2006/relationships/image" Target="../media/image56.png"/><Relationship Id="rId32" Type="http://schemas.openxmlformats.org/officeDocument/2006/relationships/image" Target="../media/image64.jpeg"/><Relationship Id="rId5" Type="http://schemas.openxmlformats.org/officeDocument/2006/relationships/image" Target="../media/image1.emf"/><Relationship Id="rId15" Type="http://schemas.openxmlformats.org/officeDocument/2006/relationships/image" Target="../media/image47.jpg"/><Relationship Id="rId23" Type="http://schemas.openxmlformats.org/officeDocument/2006/relationships/image" Target="../media/image55.jpg"/><Relationship Id="rId28" Type="http://schemas.openxmlformats.org/officeDocument/2006/relationships/image" Target="../media/image60.png"/><Relationship Id="rId10" Type="http://schemas.openxmlformats.org/officeDocument/2006/relationships/image" Target="../media/image42.jpg"/><Relationship Id="rId19" Type="http://schemas.openxmlformats.org/officeDocument/2006/relationships/image" Target="../media/image51.png"/><Relationship Id="rId31" Type="http://schemas.openxmlformats.org/officeDocument/2006/relationships/image" Target="../media/image63.png"/><Relationship Id="rId4" Type="http://schemas.openxmlformats.org/officeDocument/2006/relationships/oleObject" Target="../embeddings/oleObject4.bin"/><Relationship Id="rId9" Type="http://schemas.openxmlformats.org/officeDocument/2006/relationships/image" Target="../media/image41.jpg"/><Relationship Id="rId14" Type="http://schemas.openxmlformats.org/officeDocument/2006/relationships/image" Target="../media/image46.jp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9.xml"/><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73.png"/><Relationship Id="rId18" Type="http://schemas.openxmlformats.org/officeDocument/2006/relationships/image" Target="../media/image78.svg"/><Relationship Id="rId3" Type="http://schemas.openxmlformats.org/officeDocument/2006/relationships/slideLayout" Target="../slideLayouts/slideLayout2.xml"/><Relationship Id="rId7" Type="http://schemas.openxmlformats.org/officeDocument/2006/relationships/image" Target="../media/image67.png"/><Relationship Id="rId12" Type="http://schemas.openxmlformats.org/officeDocument/2006/relationships/image" Target="../media/image72.svg"/><Relationship Id="rId17" Type="http://schemas.openxmlformats.org/officeDocument/2006/relationships/image" Target="../media/image77.png"/><Relationship Id="rId2" Type="http://schemas.openxmlformats.org/officeDocument/2006/relationships/tags" Target="../tags/tag6.xml"/><Relationship Id="rId16" Type="http://schemas.openxmlformats.org/officeDocument/2006/relationships/image" Target="../media/image76.svg"/><Relationship Id="rId1" Type="http://schemas.openxmlformats.org/officeDocument/2006/relationships/vmlDrawing" Target="../drawings/vmlDrawing5.v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1.emf"/><Relationship Id="rId15" Type="http://schemas.openxmlformats.org/officeDocument/2006/relationships/image" Target="../media/image75.png"/><Relationship Id="rId10" Type="http://schemas.openxmlformats.org/officeDocument/2006/relationships/image" Target="../media/image70.svg"/><Relationship Id="rId4" Type="http://schemas.openxmlformats.org/officeDocument/2006/relationships/oleObject" Target="../embeddings/oleObject5.bin"/><Relationship Id="rId9" Type="http://schemas.openxmlformats.org/officeDocument/2006/relationships/image" Target="../media/image69.png"/><Relationship Id="rId14" Type="http://schemas.openxmlformats.org/officeDocument/2006/relationships/image" Target="../media/image74.svg"/></Relationships>
</file>

<file path=ppt/slides/_rels/slide15.xml.rels><?xml version="1.0" encoding="UTF-8" standalone="yes"?>
<Relationships xmlns="http://schemas.openxmlformats.org/package/2006/relationships"><Relationship Id="rId8" Type="http://schemas.openxmlformats.org/officeDocument/2006/relationships/image" Target="../media/image81.jpg"/><Relationship Id="rId3" Type="http://schemas.openxmlformats.org/officeDocument/2006/relationships/slideLayout" Target="../slideLayouts/slideLayout2.xml"/><Relationship Id="rId7" Type="http://schemas.openxmlformats.org/officeDocument/2006/relationships/image" Target="../media/image80.jpg"/><Relationship Id="rId12" Type="http://schemas.openxmlformats.org/officeDocument/2006/relationships/image" Target="../media/image84.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79.png"/><Relationship Id="rId11" Type="http://schemas.openxmlformats.org/officeDocument/2006/relationships/image" Target="../media/image83.png"/><Relationship Id="rId5" Type="http://schemas.openxmlformats.org/officeDocument/2006/relationships/image" Target="../media/image1.emf"/><Relationship Id="rId10" Type="http://schemas.openxmlformats.org/officeDocument/2006/relationships/image" Target="../media/image82.jpg"/><Relationship Id="rId4" Type="http://schemas.openxmlformats.org/officeDocument/2006/relationships/oleObject" Target="../embeddings/oleObject6.bin"/><Relationship Id="rId9" Type="http://schemas.openxmlformats.org/officeDocument/2006/relationships/image" Target="../media/image43.jpg"/></Relationships>
</file>

<file path=ppt/slides/_rels/slide1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slideLayout" Target="../slideLayouts/slideLayout2.xml"/><Relationship Id="rId7" Type="http://schemas.openxmlformats.org/officeDocument/2006/relationships/image" Target="../media/image79.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10.xml"/><Relationship Id="rId9" Type="http://schemas.openxmlformats.org/officeDocument/2006/relationships/image" Target="../media/image85.png"/></Relationships>
</file>

<file path=ppt/slides/_rels/slide1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slideLayout" Target="../slideLayouts/slideLayout2.xml"/><Relationship Id="rId7" Type="http://schemas.openxmlformats.org/officeDocument/2006/relationships/image" Target="../media/image79.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11.xml"/><Relationship Id="rId9" Type="http://schemas.openxmlformats.org/officeDocument/2006/relationships/image" Target="../media/image83.png"/></Relationships>
</file>

<file path=ppt/slides/_rels/slide18.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slideLayout" Target="../slideLayouts/slideLayout2.xml"/><Relationship Id="rId7" Type="http://schemas.openxmlformats.org/officeDocument/2006/relationships/image" Target="../media/image79.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12.xml"/><Relationship Id="rId9"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82.jpg"/><Relationship Id="rId7" Type="http://schemas.openxmlformats.org/officeDocument/2006/relationships/image" Target="../media/image90.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3.png"/><Relationship Id="rId4" Type="http://schemas.openxmlformats.org/officeDocument/2006/relationships/image" Target="../media/image8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slideLayout" Target="../slideLayouts/slideLayout2.xml"/><Relationship Id="rId7" Type="http://schemas.openxmlformats.org/officeDocument/2006/relationships/image" Target="../media/image79.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13.xml"/><Relationship Id="rId9" Type="http://schemas.openxmlformats.org/officeDocument/2006/relationships/image" Target="../media/image83.png"/></Relationships>
</file>

<file path=ppt/slides/_rels/slide21.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slideLayout" Target="../slideLayouts/slideLayout2.xml"/><Relationship Id="rId7" Type="http://schemas.openxmlformats.org/officeDocument/2006/relationships/image" Target="../media/image79.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4.xml"/><Relationship Id="rId9" Type="http://schemas.openxmlformats.org/officeDocument/2006/relationships/image" Target="../media/image9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3.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79.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Layout" Target="../slideLayouts/slideLayout2.xml"/><Relationship Id="rId7" Type="http://schemas.openxmlformats.org/officeDocument/2006/relationships/image" Target="../media/image94.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15.xml"/><Relationship Id="rId9" Type="http://schemas.openxmlformats.org/officeDocument/2006/relationships/image" Target="../media/image95.png"/></Relationships>
</file>

<file path=ppt/slides/_rels/slide2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slideLayout" Target="../slideLayouts/slideLayout2.xml"/><Relationship Id="rId7" Type="http://schemas.openxmlformats.org/officeDocument/2006/relationships/image" Target="../media/image79.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10" Type="http://schemas.openxmlformats.org/officeDocument/2006/relationships/image" Target="../media/image97.png"/><Relationship Id="rId4" Type="http://schemas.openxmlformats.org/officeDocument/2006/relationships/notesSlide" Target="../notesSlides/notesSlide16.xml"/><Relationship Id="rId9" Type="http://schemas.openxmlformats.org/officeDocument/2006/relationships/image" Target="../media/image96.png"/></Relationships>
</file>

<file path=ppt/slides/_rels/slide2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slideLayout" Target="../slideLayouts/slideLayout2.xml"/><Relationship Id="rId7" Type="http://schemas.openxmlformats.org/officeDocument/2006/relationships/image" Target="../media/image79.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17.xml"/><Relationship Id="rId9" Type="http://schemas.openxmlformats.org/officeDocument/2006/relationships/image" Target="../media/image83.png"/></Relationships>
</file>

<file path=ppt/slides/_rels/slide2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slideLayout" Target="../slideLayouts/slideLayout2.xml"/><Relationship Id="rId7" Type="http://schemas.openxmlformats.org/officeDocument/2006/relationships/image" Target="../media/image79.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notesSlide" Target="../notesSlides/notesSlide18.xml"/><Relationship Id="rId9" Type="http://schemas.openxmlformats.org/officeDocument/2006/relationships/image" Target="../media/image100.png"/></Relationships>
</file>

<file path=ppt/slides/_rels/slide27.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slideLayout" Target="../slideLayouts/slideLayout2.xml"/><Relationship Id="rId7" Type="http://schemas.openxmlformats.org/officeDocument/2006/relationships/image" Target="../media/image80.jp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79.png"/><Relationship Id="rId5" Type="http://schemas.openxmlformats.org/officeDocument/2006/relationships/image" Target="../media/image1.emf"/><Relationship Id="rId4" Type="http://schemas.openxmlformats.org/officeDocument/2006/relationships/oleObject" Target="../embeddings/oleObject17.bin"/><Relationship Id="rId9"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openxmlformats.org/officeDocument/2006/relationships/image" Target="../media/image102.jpg"/><Relationship Id="rId13" Type="http://schemas.openxmlformats.org/officeDocument/2006/relationships/image" Target="../media/image56.png"/><Relationship Id="rId3" Type="http://schemas.openxmlformats.org/officeDocument/2006/relationships/slideLayout" Target="../slideLayouts/slideLayout2.xml"/><Relationship Id="rId7" Type="http://schemas.openxmlformats.org/officeDocument/2006/relationships/image" Target="../media/image101.jpg"/><Relationship Id="rId12" Type="http://schemas.openxmlformats.org/officeDocument/2006/relationships/image" Target="../media/image104.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79.png"/><Relationship Id="rId11" Type="http://schemas.openxmlformats.org/officeDocument/2006/relationships/image" Target="../media/image58.png"/><Relationship Id="rId5" Type="http://schemas.openxmlformats.org/officeDocument/2006/relationships/image" Target="../media/image1.emf"/><Relationship Id="rId10" Type="http://schemas.openxmlformats.org/officeDocument/2006/relationships/image" Target="../media/image103.png"/><Relationship Id="rId4" Type="http://schemas.openxmlformats.org/officeDocument/2006/relationships/oleObject" Target="../embeddings/oleObject18.bin"/><Relationship Id="rId9" Type="http://schemas.openxmlformats.org/officeDocument/2006/relationships/hyperlink" Target="https://www.rapid7.com/products/insightidr/" TargetMode="External"/><Relationship Id="rId14" Type="http://schemas.openxmlformats.org/officeDocument/2006/relationships/image" Target="../media/image105.png"/></Relationships>
</file>

<file path=ppt/slides/_rels/slide29.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slideLayout" Target="../slideLayouts/slideLayout2.xml"/><Relationship Id="rId7" Type="http://schemas.openxmlformats.org/officeDocument/2006/relationships/image" Target="../media/image79.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19.xml"/><Relationship Id="rId9" Type="http://schemas.openxmlformats.org/officeDocument/2006/relationships/image" Target="../media/image10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11" Type="http://schemas.openxmlformats.org/officeDocument/2006/relationships/image" Target="../media/image13.png"/><Relationship Id="rId5" Type="http://schemas.openxmlformats.org/officeDocument/2006/relationships/oleObject" Target="../embeddings/oleObject2.bin"/><Relationship Id="rId10" Type="http://schemas.openxmlformats.org/officeDocument/2006/relationships/image" Target="../media/image12.svg"/><Relationship Id="rId4" Type="http://schemas.openxmlformats.org/officeDocument/2006/relationships/notesSlide" Target="../notesSlides/notesSlide3.xml"/><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slideLayout" Target="../slideLayouts/slideLayout2.xml"/><Relationship Id="rId7" Type="http://schemas.openxmlformats.org/officeDocument/2006/relationships/image" Target="../media/image79.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20.xml"/><Relationship Id="rId9" Type="http://schemas.openxmlformats.org/officeDocument/2006/relationships/image" Target="../media/image109.png"/></Relationships>
</file>

<file path=ppt/slides/_rels/slide31.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slideLayout" Target="../slideLayouts/slideLayout2.xml"/><Relationship Id="rId7" Type="http://schemas.openxmlformats.org/officeDocument/2006/relationships/image" Target="../media/image110.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Layout" Target="../slideLayouts/slideLayout2.xml"/><Relationship Id="rId7" Type="http://schemas.openxmlformats.org/officeDocument/2006/relationships/image" Target="../media/image112.png"/><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22.xml"/><Relationship Id="rId9" Type="http://schemas.openxmlformats.org/officeDocument/2006/relationships/image" Target="../media/image113.jpeg"/></Relationships>
</file>

<file path=ppt/slides/_rels/slide33.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slideLayout" Target="../slideLayouts/slideLayout2.xml"/><Relationship Id="rId7" Type="http://schemas.openxmlformats.org/officeDocument/2006/relationships/image" Target="../media/image110.png"/><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23.xml"/><Relationship Id="rId9" Type="http://schemas.openxmlformats.org/officeDocument/2006/relationships/image" Target="../media/image115.png"/></Relationships>
</file>

<file path=ppt/slides/_rels/slide34.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slideLayout" Target="../slideLayouts/slideLayout2.xml"/><Relationship Id="rId7" Type="http://schemas.openxmlformats.org/officeDocument/2006/relationships/image" Target="../media/image117.jpg"/><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116.png"/><Relationship Id="rId5" Type="http://schemas.openxmlformats.org/officeDocument/2006/relationships/image" Target="../media/image1.emf"/><Relationship Id="rId4" Type="http://schemas.openxmlformats.org/officeDocument/2006/relationships/oleObject" Target="../embeddings/oleObject24.bin"/><Relationship Id="rId9" Type="http://schemas.openxmlformats.org/officeDocument/2006/relationships/image" Target="../media/image82.jp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9.pn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79.png"/><Relationship Id="rId5" Type="http://schemas.openxmlformats.org/officeDocument/2006/relationships/image" Target="../media/image1.emf"/><Relationship Id="rId4" Type="http://schemas.openxmlformats.org/officeDocument/2006/relationships/oleObject" Target="../embeddings/oleObject25.bin"/></Relationships>
</file>

<file path=ppt/slides/_rels/slide36.xml.rels><?xml version="1.0" encoding="UTF-8" standalone="yes"?>
<Relationships xmlns="http://schemas.openxmlformats.org/package/2006/relationships"><Relationship Id="rId8" Type="http://schemas.openxmlformats.org/officeDocument/2006/relationships/image" Target="../media/image120.jpg"/><Relationship Id="rId13" Type="http://schemas.openxmlformats.org/officeDocument/2006/relationships/image" Target="../media/image121.jpg"/><Relationship Id="rId3" Type="http://schemas.openxmlformats.org/officeDocument/2006/relationships/slideLayout" Target="../slideLayouts/slideLayout2.xml"/><Relationship Id="rId7" Type="http://schemas.openxmlformats.org/officeDocument/2006/relationships/image" Target="../media/image80.jpg"/><Relationship Id="rId12" Type="http://schemas.openxmlformats.org/officeDocument/2006/relationships/image" Target="../media/image60.png"/><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79.png"/><Relationship Id="rId11" Type="http://schemas.openxmlformats.org/officeDocument/2006/relationships/image" Target="../media/image45.jpg"/><Relationship Id="rId5" Type="http://schemas.openxmlformats.org/officeDocument/2006/relationships/image" Target="../media/image1.emf"/><Relationship Id="rId15" Type="http://schemas.openxmlformats.org/officeDocument/2006/relationships/image" Target="../media/image56.png"/><Relationship Id="rId10" Type="http://schemas.openxmlformats.org/officeDocument/2006/relationships/image" Target="../media/image41.jpg"/><Relationship Id="rId4" Type="http://schemas.openxmlformats.org/officeDocument/2006/relationships/oleObject" Target="../embeddings/oleObject26.bin"/><Relationship Id="rId9" Type="http://schemas.openxmlformats.org/officeDocument/2006/relationships/image" Target="../media/image43.jpg"/><Relationship Id="rId14" Type="http://schemas.openxmlformats.org/officeDocument/2006/relationships/image" Target="../media/image122.png"/></Relationships>
</file>

<file path=ppt/slides/_rels/slide37.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jpeg"/><Relationship Id="rId18" Type="http://schemas.openxmlformats.org/officeDocument/2006/relationships/image" Target="../media/image137.png"/><Relationship Id="rId3" Type="http://schemas.openxmlformats.org/officeDocument/2006/relationships/image" Target="../media/image123.png"/><Relationship Id="rId7" Type="http://schemas.openxmlformats.org/officeDocument/2006/relationships/image" Target="../media/image126.jpg"/><Relationship Id="rId12" Type="http://schemas.openxmlformats.org/officeDocument/2006/relationships/image" Target="../media/image131.jpg"/><Relationship Id="rId17" Type="http://schemas.openxmlformats.org/officeDocument/2006/relationships/image" Target="../media/image136.png"/><Relationship Id="rId2" Type="http://schemas.openxmlformats.org/officeDocument/2006/relationships/notesSlide" Target="../notesSlides/notesSlide24.xml"/><Relationship Id="rId16" Type="http://schemas.openxmlformats.org/officeDocument/2006/relationships/image" Target="../media/image135.png"/><Relationship Id="rId20"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25.jpg"/><Relationship Id="rId11" Type="http://schemas.openxmlformats.org/officeDocument/2006/relationships/image" Target="../media/image130.jpg"/><Relationship Id="rId5" Type="http://schemas.openxmlformats.org/officeDocument/2006/relationships/image" Target="../media/image124.png"/><Relationship Id="rId15" Type="http://schemas.openxmlformats.org/officeDocument/2006/relationships/image" Target="../media/image134.png"/><Relationship Id="rId10" Type="http://schemas.openxmlformats.org/officeDocument/2006/relationships/image" Target="../media/image129.png"/><Relationship Id="rId19" Type="http://schemas.openxmlformats.org/officeDocument/2006/relationships/image" Target="../media/image138.jpeg"/><Relationship Id="rId4" Type="http://schemas.openxmlformats.org/officeDocument/2006/relationships/image" Target="../media/image116.png"/><Relationship Id="rId9" Type="http://schemas.openxmlformats.org/officeDocument/2006/relationships/image" Target="../media/image128.png"/><Relationship Id="rId14" Type="http://schemas.openxmlformats.org/officeDocument/2006/relationships/image" Target="../media/image133.jpeg"/></Relationships>
</file>

<file path=ppt/slides/_rels/slide3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support@manifoldcomputers.com" TargetMode="External"/><Relationship Id="rId5" Type="http://schemas.openxmlformats.org/officeDocument/2006/relationships/hyperlink" Target="mailto:sales@manifoldcomputers.com" TargetMode="External"/><Relationship Id="rId4" Type="http://schemas.openxmlformats.org/officeDocument/2006/relationships/hyperlink" Target="mailto:contact@manifoldcomputers.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slideLayout" Target="../slideLayouts/slideLayout5.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emf"/><Relationship Id="rId10" Type="http://schemas.openxmlformats.org/officeDocument/2006/relationships/image" Target="../media/image19.png"/><Relationship Id="rId4" Type="http://schemas.openxmlformats.org/officeDocument/2006/relationships/oleObject" Target="../embeddings/oleObject3.bin"/><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png"/><Relationship Id="rId7" Type="http://schemas.openxmlformats.org/officeDocument/2006/relationships/image" Target="../media/image32.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FileZilla_3.32.0_win64-setup.ex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6240" y="2559824"/>
            <a:ext cx="0" cy="971550"/>
          </a:xfrm>
          <a:custGeom>
            <a:avLst/>
            <a:gdLst/>
            <a:ahLst/>
            <a:cxnLst/>
            <a:rect l="l" t="t" r="r" b="b"/>
            <a:pathLst>
              <a:path h="971550">
                <a:moveTo>
                  <a:pt x="0" y="0"/>
                </a:moveTo>
                <a:lnTo>
                  <a:pt x="0" y="971550"/>
                </a:lnTo>
              </a:path>
            </a:pathLst>
          </a:custGeom>
          <a:ln w="35999">
            <a:solidFill>
              <a:srgbClr val="FFFFFF"/>
            </a:solidFill>
          </a:ln>
        </p:spPr>
        <p:txBody>
          <a:bodyPr wrap="square" lIns="0" tIns="0" rIns="0" bIns="0" rtlCol="0"/>
          <a:lstStyle/>
          <a:p>
            <a:endParaRPr dirty="0"/>
          </a:p>
        </p:txBody>
      </p:sp>
      <p:sp>
        <p:nvSpPr>
          <p:cNvPr id="4" name="object 4"/>
          <p:cNvSpPr txBox="1"/>
          <p:nvPr/>
        </p:nvSpPr>
        <p:spPr>
          <a:xfrm>
            <a:off x="574682" y="4010609"/>
            <a:ext cx="3377565" cy="709295"/>
          </a:xfrm>
          <a:prstGeom prst="rect">
            <a:avLst/>
          </a:prstGeom>
        </p:spPr>
        <p:txBody>
          <a:bodyPr vert="horz" wrap="square" lIns="0" tIns="17145" rIns="0" bIns="0" rtlCol="0">
            <a:spAutoFit/>
          </a:bodyPr>
          <a:lstStyle/>
          <a:p>
            <a:pPr marL="12700">
              <a:lnSpc>
                <a:spcPct val="100000"/>
              </a:lnSpc>
              <a:spcBef>
                <a:spcPts val="135"/>
              </a:spcBef>
            </a:pPr>
            <a:r>
              <a:rPr lang="en-US" sz="4450" dirty="0">
                <a:latin typeface="Noto Sans CJK JP Regular"/>
                <a:cs typeface="Noto Sans CJK JP Regular"/>
              </a:rPr>
              <a:t>2020</a:t>
            </a:r>
            <a:endParaRPr sz="4450" dirty="0">
              <a:latin typeface="Noto Sans CJK JP Regular"/>
              <a:cs typeface="Noto Sans CJK JP Regular"/>
            </a:endParaRPr>
          </a:p>
        </p:txBody>
      </p:sp>
      <p:sp>
        <p:nvSpPr>
          <p:cNvPr id="5" name="object 5"/>
          <p:cNvSpPr txBox="1"/>
          <p:nvPr/>
        </p:nvSpPr>
        <p:spPr>
          <a:xfrm>
            <a:off x="838200" y="2605055"/>
            <a:ext cx="4171382" cy="443711"/>
          </a:xfrm>
          <a:prstGeom prst="rect">
            <a:avLst/>
          </a:prstGeom>
        </p:spPr>
        <p:txBody>
          <a:bodyPr vert="horz" wrap="square" lIns="0" tIns="12700" rIns="0" bIns="0" rtlCol="0">
            <a:spAutoFit/>
          </a:bodyPr>
          <a:lstStyle/>
          <a:p>
            <a:pPr marL="12700">
              <a:lnSpc>
                <a:spcPct val="100000"/>
              </a:lnSpc>
              <a:spcBef>
                <a:spcPts val="100"/>
              </a:spcBef>
            </a:pPr>
            <a:r>
              <a:rPr sz="2800" spc="-190" dirty="0">
                <a:solidFill>
                  <a:schemeClr val="bg1"/>
                </a:solidFill>
                <a:latin typeface="DejaVu Sans"/>
                <a:cs typeface="DejaVu Sans"/>
              </a:rPr>
              <a:t>Simple </a:t>
            </a:r>
            <a:r>
              <a:rPr sz="2800" spc="-135" dirty="0">
                <a:solidFill>
                  <a:schemeClr val="bg1"/>
                </a:solidFill>
                <a:latin typeface="DejaVu Sans"/>
                <a:cs typeface="DejaVu Sans"/>
              </a:rPr>
              <a:t>| </a:t>
            </a:r>
            <a:r>
              <a:rPr sz="2800" spc="-204" dirty="0">
                <a:solidFill>
                  <a:schemeClr val="bg1"/>
                </a:solidFill>
                <a:latin typeface="DejaVu Sans"/>
                <a:cs typeface="DejaVu Sans"/>
              </a:rPr>
              <a:t>Smart </a:t>
            </a:r>
            <a:r>
              <a:rPr sz="2800" spc="-135" dirty="0">
                <a:solidFill>
                  <a:schemeClr val="bg1"/>
                </a:solidFill>
                <a:latin typeface="DejaVu Sans"/>
                <a:cs typeface="DejaVu Sans"/>
              </a:rPr>
              <a:t>|</a:t>
            </a:r>
            <a:r>
              <a:rPr sz="2800" spc="-160" dirty="0">
                <a:solidFill>
                  <a:schemeClr val="bg1"/>
                </a:solidFill>
                <a:latin typeface="DejaVu Sans"/>
                <a:cs typeface="DejaVu Sans"/>
              </a:rPr>
              <a:t> </a:t>
            </a:r>
            <a:r>
              <a:rPr sz="2800" spc="-185" dirty="0">
                <a:solidFill>
                  <a:schemeClr val="bg1"/>
                </a:solidFill>
                <a:latin typeface="DejaVu Sans"/>
                <a:cs typeface="DejaVu Sans"/>
              </a:rPr>
              <a:t>Scalable</a:t>
            </a:r>
            <a:endParaRPr sz="2800" dirty="0">
              <a:solidFill>
                <a:schemeClr val="bg1"/>
              </a:solidFill>
              <a:latin typeface="DejaVu Sans"/>
              <a:cs typeface="DejaVu Sans"/>
            </a:endParaRPr>
          </a:p>
        </p:txBody>
      </p:sp>
      <p:sp>
        <p:nvSpPr>
          <p:cNvPr id="6" name="object 6"/>
          <p:cNvSpPr/>
          <p:nvPr/>
        </p:nvSpPr>
        <p:spPr>
          <a:xfrm>
            <a:off x="8968257" y="6459152"/>
            <a:ext cx="3030855" cy="240029"/>
          </a:xfrm>
          <a:custGeom>
            <a:avLst/>
            <a:gdLst/>
            <a:ahLst/>
            <a:cxnLst/>
            <a:rect l="l" t="t" r="r" b="b"/>
            <a:pathLst>
              <a:path w="3030854" h="240029">
                <a:moveTo>
                  <a:pt x="0" y="0"/>
                </a:moveTo>
                <a:lnTo>
                  <a:pt x="3030474" y="0"/>
                </a:lnTo>
                <a:lnTo>
                  <a:pt x="3030474" y="239939"/>
                </a:lnTo>
                <a:lnTo>
                  <a:pt x="0" y="239939"/>
                </a:lnTo>
                <a:lnTo>
                  <a:pt x="0" y="0"/>
                </a:lnTo>
                <a:close/>
              </a:path>
            </a:pathLst>
          </a:custGeom>
          <a:solidFill>
            <a:srgbClr val="000000">
              <a:alpha val="97999"/>
            </a:srgbClr>
          </a:solidFill>
        </p:spPr>
        <p:txBody>
          <a:bodyPr wrap="square" lIns="0" tIns="0" rIns="0" bIns="0" rtlCol="0"/>
          <a:lstStyle/>
          <a:p>
            <a:endParaRPr dirty="0"/>
          </a:p>
        </p:txBody>
      </p:sp>
      <p:sp>
        <p:nvSpPr>
          <p:cNvPr id="7" name="object 7"/>
          <p:cNvSpPr txBox="1"/>
          <p:nvPr/>
        </p:nvSpPr>
        <p:spPr>
          <a:xfrm>
            <a:off x="8967406" y="6401544"/>
            <a:ext cx="3043555" cy="301625"/>
          </a:xfrm>
          <a:prstGeom prst="rect">
            <a:avLst/>
          </a:prstGeom>
        </p:spPr>
        <p:txBody>
          <a:bodyPr vert="horz" wrap="square" lIns="0" tIns="13970" rIns="0" bIns="0" rtlCol="0">
            <a:spAutoFit/>
          </a:bodyPr>
          <a:lstStyle/>
          <a:p>
            <a:pPr marL="12700">
              <a:lnSpc>
                <a:spcPct val="100000"/>
              </a:lnSpc>
              <a:spcBef>
                <a:spcPts val="110"/>
              </a:spcBef>
            </a:pPr>
            <a:r>
              <a:rPr spc="-130" dirty="0">
                <a:solidFill>
                  <a:srgbClr val="FFFFFF"/>
                </a:solidFill>
                <a:latin typeface="DejaVu Sans"/>
                <a:cs typeface="DejaVu Sans"/>
              </a:rPr>
              <a:t>www.manifoldcomputers.com</a:t>
            </a:r>
            <a:endParaRPr sz="1800" dirty="0">
              <a:latin typeface="DejaVu Sans"/>
              <a:cs typeface="DejaVu Sans"/>
            </a:endParaRPr>
          </a:p>
        </p:txBody>
      </p:sp>
      <p:sp>
        <p:nvSpPr>
          <p:cNvPr id="16" name="object 5">
            <a:extLst>
              <a:ext uri="{FF2B5EF4-FFF2-40B4-BE49-F238E27FC236}">
                <a16:creationId xmlns:a16="http://schemas.microsoft.com/office/drawing/2014/main" id="{37D458F0-7361-4F2E-B4EF-C1361CA2C1FB}"/>
              </a:ext>
            </a:extLst>
          </p:cNvPr>
          <p:cNvSpPr txBox="1"/>
          <p:nvPr/>
        </p:nvSpPr>
        <p:spPr>
          <a:xfrm>
            <a:off x="857818" y="3061489"/>
            <a:ext cx="4171382" cy="443711"/>
          </a:xfrm>
          <a:prstGeom prst="rect">
            <a:avLst/>
          </a:prstGeom>
        </p:spPr>
        <p:txBody>
          <a:bodyPr vert="horz" wrap="square" lIns="0" tIns="12700" rIns="0" bIns="0" rtlCol="0">
            <a:spAutoFit/>
          </a:bodyPr>
          <a:lstStyle/>
          <a:p>
            <a:pPr marL="12700">
              <a:lnSpc>
                <a:spcPct val="100000"/>
              </a:lnSpc>
              <a:spcBef>
                <a:spcPts val="100"/>
              </a:spcBef>
            </a:pPr>
            <a:r>
              <a:rPr lang="en-US" sz="2800" spc="-150" dirty="0">
                <a:solidFill>
                  <a:schemeClr val="bg1"/>
                </a:solidFill>
                <a:latin typeface="DejaVu Sans"/>
                <a:cs typeface="DejaVu Sans"/>
              </a:rPr>
              <a:t>Technology</a:t>
            </a:r>
            <a:endParaRPr sz="2800" spc="-150" dirty="0">
              <a:solidFill>
                <a:schemeClr val="bg1"/>
              </a:solidFill>
              <a:latin typeface="DejaVu Sans"/>
              <a:cs typeface="DejaVu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15600" y="6388744"/>
            <a:ext cx="1057770" cy="30445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680159" y="618921"/>
            <a:ext cx="668020" cy="177800"/>
          </a:xfrm>
          <a:prstGeom prst="rect">
            <a:avLst/>
          </a:prstGeom>
        </p:spPr>
        <p:txBody>
          <a:bodyPr vert="horz" wrap="square" lIns="0" tIns="12700" rIns="0" bIns="0" rtlCol="0">
            <a:spAutoFit/>
          </a:bodyPr>
          <a:lstStyle/>
          <a:p>
            <a:pPr marL="12700">
              <a:lnSpc>
                <a:spcPct val="100000"/>
              </a:lnSpc>
              <a:spcBef>
                <a:spcPts val="100"/>
              </a:spcBef>
            </a:pPr>
            <a:r>
              <a:rPr sz="1000" b="1" spc="-70" dirty="0">
                <a:solidFill>
                  <a:srgbClr val="231F20"/>
                </a:solidFill>
                <a:latin typeface="DejaVu Sans"/>
                <a:cs typeface="DejaVu Sans"/>
              </a:rPr>
              <a:t>ABOUT</a:t>
            </a:r>
            <a:r>
              <a:rPr sz="1000" b="1" spc="-200" dirty="0">
                <a:solidFill>
                  <a:srgbClr val="231F20"/>
                </a:solidFill>
                <a:latin typeface="DejaVu Sans"/>
                <a:cs typeface="DejaVu Sans"/>
              </a:rPr>
              <a:t> </a:t>
            </a:r>
            <a:r>
              <a:rPr sz="1000" b="1" spc="-114" dirty="0">
                <a:solidFill>
                  <a:srgbClr val="231F20"/>
                </a:solidFill>
                <a:latin typeface="DejaVu Sans"/>
                <a:cs typeface="DejaVu Sans"/>
              </a:rPr>
              <a:t>US</a:t>
            </a:r>
            <a:endParaRPr sz="1000" dirty="0">
              <a:latin typeface="DejaVu Sans"/>
              <a:cs typeface="DejaVu Sans"/>
            </a:endParaRPr>
          </a:p>
        </p:txBody>
      </p:sp>
      <p:sp>
        <p:nvSpPr>
          <p:cNvPr id="5" name="object 5"/>
          <p:cNvSpPr/>
          <p:nvPr/>
        </p:nvSpPr>
        <p:spPr>
          <a:xfrm>
            <a:off x="2471026" y="738847"/>
            <a:ext cx="8975090" cy="0"/>
          </a:xfrm>
          <a:custGeom>
            <a:avLst/>
            <a:gdLst/>
            <a:ahLst/>
            <a:cxnLst/>
            <a:rect l="l" t="t" r="r" b="b"/>
            <a:pathLst>
              <a:path w="8975090">
                <a:moveTo>
                  <a:pt x="0" y="0"/>
                </a:moveTo>
                <a:lnTo>
                  <a:pt x="8974747" y="0"/>
                </a:lnTo>
              </a:path>
            </a:pathLst>
          </a:custGeom>
          <a:ln w="17999">
            <a:solidFill>
              <a:srgbClr val="DE0374"/>
            </a:solidFill>
          </a:ln>
        </p:spPr>
        <p:txBody>
          <a:bodyPr wrap="square" lIns="0" tIns="0" rIns="0" bIns="0" rtlCol="0"/>
          <a:lstStyle/>
          <a:p>
            <a:endParaRPr dirty="0"/>
          </a:p>
        </p:txBody>
      </p:sp>
      <p:sp>
        <p:nvSpPr>
          <p:cNvPr id="6" name="object 6"/>
          <p:cNvSpPr txBox="1">
            <a:spLocks noGrp="1"/>
          </p:cNvSpPr>
          <p:nvPr>
            <p:ph type="title"/>
          </p:nvPr>
        </p:nvSpPr>
        <p:spPr>
          <a:xfrm>
            <a:off x="1143843" y="976477"/>
            <a:ext cx="7741284" cy="369332"/>
          </a:xfrm>
          <a:prstGeom prst="rect">
            <a:avLst/>
          </a:prstGeom>
        </p:spPr>
        <p:txBody>
          <a:bodyPr vert="horz" wrap="square" lIns="0" tIns="12700" rIns="0" bIns="0" rtlCol="0">
            <a:spAutoFit/>
          </a:bodyPr>
          <a:lstStyle/>
          <a:p>
            <a:pPr marL="12700">
              <a:lnSpc>
                <a:spcPts val="2870"/>
              </a:lnSpc>
              <a:spcBef>
                <a:spcPts val="100"/>
              </a:spcBef>
            </a:pPr>
            <a:r>
              <a:rPr lang="en-US" sz="2400" spc="-250" dirty="0">
                <a:latin typeface="DejaVu Sans"/>
                <a:cs typeface="DejaVu Sans"/>
              </a:rPr>
              <a:t>ENTERPRISE BUSINESS UNIT </a:t>
            </a:r>
            <a:endParaRPr sz="2400" dirty="0">
              <a:latin typeface="DejaVu Sans"/>
              <a:cs typeface="DejaVu Sans"/>
            </a:endParaRPr>
          </a:p>
        </p:txBody>
      </p:sp>
      <p:sp>
        <p:nvSpPr>
          <p:cNvPr id="7" name="object 7"/>
          <p:cNvSpPr/>
          <p:nvPr/>
        </p:nvSpPr>
        <p:spPr>
          <a:xfrm>
            <a:off x="905731" y="914400"/>
            <a:ext cx="45719" cy="431409"/>
          </a:xfrm>
          <a:custGeom>
            <a:avLst/>
            <a:gdLst/>
            <a:ahLst/>
            <a:cxnLst/>
            <a:rect l="l" t="t" r="r" b="b"/>
            <a:pathLst>
              <a:path h="1016000">
                <a:moveTo>
                  <a:pt x="0" y="0"/>
                </a:moveTo>
                <a:lnTo>
                  <a:pt x="0" y="1016000"/>
                </a:lnTo>
              </a:path>
            </a:pathLst>
          </a:custGeom>
          <a:ln w="63501">
            <a:solidFill>
              <a:srgbClr val="DE0374"/>
            </a:solidFill>
          </a:ln>
        </p:spPr>
        <p:txBody>
          <a:bodyPr wrap="square" lIns="0" tIns="0" rIns="0" bIns="0" rtlCol="0"/>
          <a:lstStyle/>
          <a:p>
            <a:endParaRPr dirty="0"/>
          </a:p>
        </p:txBody>
      </p:sp>
      <p:sp>
        <p:nvSpPr>
          <p:cNvPr id="36" name="Shape 44">
            <a:extLst>
              <a:ext uri="{FF2B5EF4-FFF2-40B4-BE49-F238E27FC236}">
                <a16:creationId xmlns:a16="http://schemas.microsoft.com/office/drawing/2014/main" id="{F0D68D19-13B3-44D2-B7E3-9B956A22744E}"/>
              </a:ext>
            </a:extLst>
          </p:cNvPr>
          <p:cNvSpPr/>
          <p:nvPr/>
        </p:nvSpPr>
        <p:spPr>
          <a:xfrm>
            <a:off x="6583681" y="2270683"/>
            <a:ext cx="3504352"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ctr" defTabSz="584200" hangingPunct="0"/>
            <a:r>
              <a:rPr lang="en-US" sz="2000" b="1" kern="0" cap="small" dirty="0">
                <a:solidFill>
                  <a:srgbClr val="000000"/>
                </a:solidFill>
                <a:latin typeface="Tw Cen MT" panose="020B0602020104020603" pitchFamily="34" charset="0"/>
                <a:cs typeface="Tunga" panose="020B0502040204020203" pitchFamily="34" charset="0"/>
              </a:rPr>
              <a:t>CYBER SECURITY</a:t>
            </a:r>
            <a:endParaRPr sz="2000" b="1" kern="0" cap="small" dirty="0">
              <a:solidFill>
                <a:srgbClr val="000000"/>
              </a:solidFill>
              <a:latin typeface="Tw Cen MT" panose="020B0602020104020603" pitchFamily="34" charset="0"/>
              <a:cs typeface="Tunga" panose="020B0502040204020203" pitchFamily="34" charset="0"/>
            </a:endParaRPr>
          </a:p>
        </p:txBody>
      </p:sp>
      <p:sp>
        <p:nvSpPr>
          <p:cNvPr id="14" name="Shape 44">
            <a:extLst>
              <a:ext uri="{FF2B5EF4-FFF2-40B4-BE49-F238E27FC236}">
                <a16:creationId xmlns:a16="http://schemas.microsoft.com/office/drawing/2014/main" id="{01382564-A190-45A7-950E-98FBD8A262AA}"/>
              </a:ext>
            </a:extLst>
          </p:cNvPr>
          <p:cNvSpPr/>
          <p:nvPr/>
        </p:nvSpPr>
        <p:spPr>
          <a:xfrm>
            <a:off x="7140098" y="2835309"/>
            <a:ext cx="3490058" cy="184665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marL="342900" indent="-342900">
              <a:buClr>
                <a:srgbClr val="FF0066"/>
              </a:buClr>
              <a:buFont typeface="Wingdings" panose="05000000000000000000" pitchFamily="2" charset="2"/>
              <a:buChar char="v"/>
            </a:pPr>
            <a:r>
              <a:rPr lang="en-US" sz="2000" dirty="0">
                <a:ea typeface="Helvetica Light"/>
                <a:cs typeface="Tunga" panose="020B0502040204020203" pitchFamily="34" charset="0"/>
              </a:rPr>
              <a:t>Gateway security</a:t>
            </a:r>
          </a:p>
          <a:p>
            <a:pPr marL="342900" indent="-342900">
              <a:buClr>
                <a:srgbClr val="FF0066"/>
              </a:buClr>
              <a:buFont typeface="Wingdings" panose="05000000000000000000" pitchFamily="2" charset="2"/>
              <a:buChar char="v"/>
            </a:pPr>
            <a:r>
              <a:rPr lang="en-US" sz="2000" dirty="0">
                <a:ea typeface="Helvetica Light"/>
                <a:cs typeface="Tunga" panose="020B0502040204020203" pitchFamily="34" charset="0"/>
              </a:rPr>
              <a:t>Data security</a:t>
            </a:r>
          </a:p>
          <a:p>
            <a:pPr marL="342900" indent="-342900">
              <a:buClr>
                <a:srgbClr val="FF0066"/>
              </a:buClr>
              <a:buFont typeface="Wingdings" panose="05000000000000000000" pitchFamily="2" charset="2"/>
              <a:buChar char="v"/>
            </a:pPr>
            <a:r>
              <a:rPr lang="en-US" sz="2000" dirty="0">
                <a:ea typeface="Helvetica Light"/>
                <a:cs typeface="Tunga" panose="020B0502040204020203" pitchFamily="34" charset="0"/>
              </a:rPr>
              <a:t>End point security</a:t>
            </a:r>
          </a:p>
          <a:p>
            <a:pPr marL="342900" indent="-342900">
              <a:buClr>
                <a:srgbClr val="FF0066"/>
              </a:buClr>
              <a:buFont typeface="Wingdings" panose="05000000000000000000" pitchFamily="2" charset="2"/>
              <a:buChar char="v"/>
            </a:pPr>
            <a:r>
              <a:rPr lang="en-US" sz="2000" dirty="0">
                <a:ea typeface="Helvetica Light"/>
                <a:cs typeface="Tunga" panose="020B0502040204020203" pitchFamily="34" charset="0"/>
              </a:rPr>
              <a:t>Access management solutions</a:t>
            </a:r>
          </a:p>
          <a:p>
            <a:pPr marL="342900" indent="-342900">
              <a:buClr>
                <a:srgbClr val="FF0066"/>
              </a:buClr>
              <a:buFont typeface="Wingdings" panose="05000000000000000000" pitchFamily="2" charset="2"/>
              <a:buChar char="v"/>
            </a:pPr>
            <a:r>
              <a:rPr lang="en-US" sz="2000" dirty="0">
                <a:ea typeface="Helvetica Light"/>
                <a:cs typeface="Tunga" panose="020B0502040204020203" pitchFamily="34" charset="0"/>
              </a:rPr>
              <a:t>Application security </a:t>
            </a:r>
          </a:p>
          <a:p>
            <a:pPr marL="342900" indent="-342900">
              <a:buClr>
                <a:srgbClr val="FF0066"/>
              </a:buClr>
              <a:buFont typeface="Wingdings" panose="05000000000000000000" pitchFamily="2" charset="2"/>
              <a:buChar char="v"/>
            </a:pPr>
            <a:r>
              <a:rPr lang="en-US" sz="2000" dirty="0">
                <a:ea typeface="Helvetica Light"/>
                <a:cs typeface="Tunga" panose="020B0502040204020203" pitchFamily="34" charset="0"/>
              </a:rPr>
              <a:t>SIEM solution </a:t>
            </a:r>
          </a:p>
        </p:txBody>
      </p:sp>
      <p:sp>
        <p:nvSpPr>
          <p:cNvPr id="15" name="Shape 44">
            <a:extLst>
              <a:ext uri="{FF2B5EF4-FFF2-40B4-BE49-F238E27FC236}">
                <a16:creationId xmlns:a16="http://schemas.microsoft.com/office/drawing/2014/main" id="{E6A2E13E-EC18-4981-BA53-D57EFFEDABD8}"/>
              </a:ext>
            </a:extLst>
          </p:cNvPr>
          <p:cNvSpPr/>
          <p:nvPr/>
        </p:nvSpPr>
        <p:spPr>
          <a:xfrm>
            <a:off x="5121374" y="2835309"/>
            <a:ext cx="65"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endParaRPr sz="2000" b="1" dirty="0">
              <a:latin typeface="Tw Cen MT" panose="020B0602020104020603" pitchFamily="34" charset="0"/>
              <a:ea typeface="Helvetica Light"/>
              <a:cs typeface="Tunga" panose="020B0502040204020203" pitchFamily="34" charset="0"/>
            </a:endParaRPr>
          </a:p>
        </p:txBody>
      </p:sp>
      <p:sp>
        <p:nvSpPr>
          <p:cNvPr id="16" name="Shape 44">
            <a:extLst>
              <a:ext uri="{FF2B5EF4-FFF2-40B4-BE49-F238E27FC236}">
                <a16:creationId xmlns:a16="http://schemas.microsoft.com/office/drawing/2014/main" id="{6884EF6E-20FF-4463-8E08-2DD9008A6E1E}"/>
              </a:ext>
            </a:extLst>
          </p:cNvPr>
          <p:cNvSpPr/>
          <p:nvPr/>
        </p:nvSpPr>
        <p:spPr>
          <a:xfrm>
            <a:off x="5121374" y="3236375"/>
            <a:ext cx="65"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endParaRPr sz="2000" b="1" dirty="0">
              <a:latin typeface="Tw Cen MT" panose="020B0602020104020603" pitchFamily="34" charset="0"/>
              <a:ea typeface="Helvetica Light"/>
              <a:cs typeface="Tunga" panose="020B0502040204020203" pitchFamily="34" charset="0"/>
            </a:endParaRPr>
          </a:p>
        </p:txBody>
      </p:sp>
      <p:sp>
        <p:nvSpPr>
          <p:cNvPr id="17" name="Shape 44">
            <a:extLst>
              <a:ext uri="{FF2B5EF4-FFF2-40B4-BE49-F238E27FC236}">
                <a16:creationId xmlns:a16="http://schemas.microsoft.com/office/drawing/2014/main" id="{3868967A-D6A7-4AA1-8267-87552476DA97}"/>
              </a:ext>
            </a:extLst>
          </p:cNvPr>
          <p:cNvSpPr/>
          <p:nvPr/>
        </p:nvSpPr>
        <p:spPr>
          <a:xfrm>
            <a:off x="5121374" y="3629345"/>
            <a:ext cx="65"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endParaRPr sz="2000" b="1" dirty="0">
              <a:latin typeface="Tw Cen MT" panose="020B0602020104020603" pitchFamily="34" charset="0"/>
              <a:ea typeface="Helvetica Light"/>
              <a:cs typeface="Tunga" panose="020B0502040204020203" pitchFamily="34" charset="0"/>
            </a:endParaRPr>
          </a:p>
        </p:txBody>
      </p:sp>
      <p:sp>
        <p:nvSpPr>
          <p:cNvPr id="18" name="Shape 44">
            <a:extLst>
              <a:ext uri="{FF2B5EF4-FFF2-40B4-BE49-F238E27FC236}">
                <a16:creationId xmlns:a16="http://schemas.microsoft.com/office/drawing/2014/main" id="{6C475701-D930-48F3-AA82-0127A1BB3F4C}"/>
              </a:ext>
            </a:extLst>
          </p:cNvPr>
          <p:cNvSpPr/>
          <p:nvPr/>
        </p:nvSpPr>
        <p:spPr>
          <a:xfrm>
            <a:off x="5121374" y="4030411"/>
            <a:ext cx="65"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endParaRPr sz="2000" b="1" dirty="0">
              <a:latin typeface="Tw Cen MT" panose="020B0602020104020603" pitchFamily="34" charset="0"/>
              <a:ea typeface="Helvetica Light"/>
              <a:cs typeface="Tunga" panose="020B0502040204020203" pitchFamily="34" charset="0"/>
            </a:endParaRPr>
          </a:p>
        </p:txBody>
      </p:sp>
      <p:sp>
        <p:nvSpPr>
          <p:cNvPr id="19" name="Shape 44">
            <a:extLst>
              <a:ext uri="{FF2B5EF4-FFF2-40B4-BE49-F238E27FC236}">
                <a16:creationId xmlns:a16="http://schemas.microsoft.com/office/drawing/2014/main" id="{3F4AF750-C905-45E2-8FA0-80E66C88F7AC}"/>
              </a:ext>
            </a:extLst>
          </p:cNvPr>
          <p:cNvSpPr/>
          <p:nvPr/>
        </p:nvSpPr>
        <p:spPr>
          <a:xfrm>
            <a:off x="5121374" y="4366522"/>
            <a:ext cx="65"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endParaRPr sz="2000" b="1" dirty="0">
              <a:latin typeface="Tw Cen MT" panose="020B0602020104020603" pitchFamily="34" charset="0"/>
              <a:ea typeface="Helvetica Light"/>
              <a:cs typeface="Tunga" panose="020B0502040204020203" pitchFamily="34" charset="0"/>
            </a:endParaRPr>
          </a:p>
        </p:txBody>
      </p:sp>
      <p:sp>
        <p:nvSpPr>
          <p:cNvPr id="20" name="object 5">
            <a:extLst>
              <a:ext uri="{FF2B5EF4-FFF2-40B4-BE49-F238E27FC236}">
                <a16:creationId xmlns:a16="http://schemas.microsoft.com/office/drawing/2014/main" id="{76AB0D37-8E5C-4238-81DC-84CCD5CCC310}"/>
              </a:ext>
            </a:extLst>
          </p:cNvPr>
          <p:cNvSpPr/>
          <p:nvPr/>
        </p:nvSpPr>
        <p:spPr>
          <a:xfrm flipV="1">
            <a:off x="6951173" y="2519897"/>
            <a:ext cx="3336290" cy="117127"/>
          </a:xfrm>
          <a:custGeom>
            <a:avLst/>
            <a:gdLst/>
            <a:ahLst/>
            <a:cxnLst/>
            <a:rect l="l" t="t" r="r" b="b"/>
            <a:pathLst>
              <a:path w="8975090">
                <a:moveTo>
                  <a:pt x="0" y="0"/>
                </a:moveTo>
                <a:lnTo>
                  <a:pt x="8974747" y="0"/>
                </a:lnTo>
              </a:path>
            </a:pathLst>
          </a:custGeom>
          <a:ln w="17999">
            <a:solidFill>
              <a:srgbClr val="DE0374"/>
            </a:solidFill>
          </a:ln>
        </p:spPr>
        <p:txBody>
          <a:bodyPr wrap="square" lIns="0" tIns="0" rIns="0" bIns="0" rtlCol="0"/>
          <a:lstStyle/>
          <a:p>
            <a:endParaRPr dirty="0"/>
          </a:p>
        </p:txBody>
      </p:sp>
      <p:pic>
        <p:nvPicPr>
          <p:cNvPr id="8" name="Picture 7" descr="A close up of a computer&#10;&#10;Description automatically generated">
            <a:extLst>
              <a:ext uri="{FF2B5EF4-FFF2-40B4-BE49-F238E27FC236}">
                <a16:creationId xmlns:a16="http://schemas.microsoft.com/office/drawing/2014/main" id="{AC84FDCB-5B69-4F1D-AD98-B081A6CF05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159" y="1822411"/>
            <a:ext cx="5903522" cy="40893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79026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15600" y="6388744"/>
            <a:ext cx="1057770" cy="304458"/>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2471026" y="738847"/>
            <a:ext cx="8975090" cy="0"/>
          </a:xfrm>
          <a:custGeom>
            <a:avLst/>
            <a:gdLst/>
            <a:ahLst/>
            <a:cxnLst/>
            <a:rect l="l" t="t" r="r" b="b"/>
            <a:pathLst>
              <a:path w="8975090">
                <a:moveTo>
                  <a:pt x="0" y="0"/>
                </a:moveTo>
                <a:lnTo>
                  <a:pt x="8974747" y="0"/>
                </a:lnTo>
              </a:path>
            </a:pathLst>
          </a:custGeom>
          <a:ln w="17999">
            <a:solidFill>
              <a:srgbClr val="DE0374"/>
            </a:solidFill>
          </a:ln>
        </p:spPr>
        <p:txBody>
          <a:bodyPr wrap="square" lIns="0" tIns="0" rIns="0" bIns="0" rtlCol="0"/>
          <a:lstStyle/>
          <a:p>
            <a:endParaRPr dirty="0"/>
          </a:p>
        </p:txBody>
      </p:sp>
      <p:sp>
        <p:nvSpPr>
          <p:cNvPr id="6" name="object 6"/>
          <p:cNvSpPr txBox="1">
            <a:spLocks noGrp="1"/>
          </p:cNvSpPr>
          <p:nvPr>
            <p:ph type="title"/>
          </p:nvPr>
        </p:nvSpPr>
        <p:spPr>
          <a:xfrm>
            <a:off x="1143843" y="976477"/>
            <a:ext cx="7741284" cy="369332"/>
          </a:xfrm>
          <a:prstGeom prst="rect">
            <a:avLst/>
          </a:prstGeom>
        </p:spPr>
        <p:txBody>
          <a:bodyPr vert="horz" wrap="square" lIns="0" tIns="12700" rIns="0" bIns="0" rtlCol="0">
            <a:spAutoFit/>
          </a:bodyPr>
          <a:lstStyle/>
          <a:p>
            <a:pPr marL="12700">
              <a:lnSpc>
                <a:spcPts val="2870"/>
              </a:lnSpc>
              <a:spcBef>
                <a:spcPts val="100"/>
              </a:spcBef>
            </a:pPr>
            <a:r>
              <a:rPr lang="en-US" sz="2400" spc="-250" dirty="0">
                <a:latin typeface="DejaVu Sans"/>
                <a:cs typeface="DejaVu Sans"/>
              </a:rPr>
              <a:t>ENTERPRISE BUSINESS UNIT </a:t>
            </a:r>
            <a:endParaRPr sz="2400" dirty="0">
              <a:latin typeface="DejaVu Sans"/>
              <a:cs typeface="DejaVu Sans"/>
            </a:endParaRPr>
          </a:p>
        </p:txBody>
      </p:sp>
      <p:sp>
        <p:nvSpPr>
          <p:cNvPr id="7" name="object 7"/>
          <p:cNvSpPr/>
          <p:nvPr/>
        </p:nvSpPr>
        <p:spPr>
          <a:xfrm>
            <a:off x="905731" y="914400"/>
            <a:ext cx="45719" cy="431409"/>
          </a:xfrm>
          <a:custGeom>
            <a:avLst/>
            <a:gdLst/>
            <a:ahLst/>
            <a:cxnLst/>
            <a:rect l="l" t="t" r="r" b="b"/>
            <a:pathLst>
              <a:path h="1016000">
                <a:moveTo>
                  <a:pt x="0" y="0"/>
                </a:moveTo>
                <a:lnTo>
                  <a:pt x="0" y="1016000"/>
                </a:lnTo>
              </a:path>
            </a:pathLst>
          </a:custGeom>
          <a:ln w="63501">
            <a:solidFill>
              <a:srgbClr val="DE0374"/>
            </a:solidFill>
          </a:ln>
        </p:spPr>
        <p:txBody>
          <a:bodyPr wrap="square" lIns="0" tIns="0" rIns="0" bIns="0" rtlCol="0"/>
          <a:lstStyle/>
          <a:p>
            <a:endParaRPr dirty="0"/>
          </a:p>
        </p:txBody>
      </p:sp>
      <p:sp>
        <p:nvSpPr>
          <p:cNvPr id="38" name="Shape 44">
            <a:extLst>
              <a:ext uri="{FF2B5EF4-FFF2-40B4-BE49-F238E27FC236}">
                <a16:creationId xmlns:a16="http://schemas.microsoft.com/office/drawing/2014/main" id="{E7B58541-E5ED-4018-A6F0-5A54716144A6}"/>
              </a:ext>
            </a:extLst>
          </p:cNvPr>
          <p:cNvSpPr/>
          <p:nvPr/>
        </p:nvSpPr>
        <p:spPr>
          <a:xfrm>
            <a:off x="6370016" y="2179605"/>
            <a:ext cx="2515111"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ctr" defTabSz="584200" hangingPunct="0"/>
            <a:r>
              <a:rPr lang="en-US" sz="2000" b="1" kern="0" cap="small" dirty="0">
                <a:solidFill>
                  <a:srgbClr val="000000"/>
                </a:solidFill>
                <a:latin typeface="Tw Cen MT" panose="020B0602020104020603" pitchFamily="34" charset="0"/>
                <a:cs typeface="Tunga" panose="020B0502040204020203" pitchFamily="34" charset="0"/>
              </a:rPr>
              <a:t>ADVANCE ANALYTICS </a:t>
            </a:r>
            <a:endParaRPr sz="2000" b="1" kern="0" cap="small" dirty="0">
              <a:solidFill>
                <a:srgbClr val="000000"/>
              </a:solidFill>
              <a:latin typeface="Tw Cen MT" panose="020B0602020104020603" pitchFamily="34" charset="0"/>
              <a:cs typeface="Tunga" panose="020B0502040204020203" pitchFamily="34" charset="0"/>
            </a:endParaRPr>
          </a:p>
        </p:txBody>
      </p:sp>
      <p:sp>
        <p:nvSpPr>
          <p:cNvPr id="16" name="Shape 44">
            <a:extLst>
              <a:ext uri="{FF2B5EF4-FFF2-40B4-BE49-F238E27FC236}">
                <a16:creationId xmlns:a16="http://schemas.microsoft.com/office/drawing/2014/main" id="{2599069D-D56B-4436-A558-A47ED3D7FF5B}"/>
              </a:ext>
            </a:extLst>
          </p:cNvPr>
          <p:cNvSpPr/>
          <p:nvPr/>
        </p:nvSpPr>
        <p:spPr>
          <a:xfrm>
            <a:off x="6234344" y="2570389"/>
            <a:ext cx="5698724" cy="246221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342900" indent="-342900">
              <a:buClr>
                <a:srgbClr val="FF0066"/>
              </a:buClr>
              <a:buFont typeface="Wingdings" panose="05000000000000000000" pitchFamily="2" charset="2"/>
              <a:buChar char="v"/>
            </a:pPr>
            <a:r>
              <a:rPr lang="en-US" sz="2000" dirty="0">
                <a:ea typeface="Helvetica Light"/>
                <a:cs typeface="Tunga" panose="020B0502040204020203" pitchFamily="34" charset="0"/>
              </a:rPr>
              <a:t>Business Intelligence </a:t>
            </a:r>
          </a:p>
          <a:p>
            <a:pPr marL="342900" indent="-342900">
              <a:buClr>
                <a:srgbClr val="FF0066"/>
              </a:buClr>
              <a:buFont typeface="Wingdings" panose="05000000000000000000" pitchFamily="2" charset="2"/>
              <a:buChar char="v"/>
            </a:pPr>
            <a:r>
              <a:rPr lang="en-US" sz="2000" dirty="0">
                <a:ea typeface="Helvetica Light"/>
                <a:cs typeface="Tunga" panose="020B0502040204020203" pitchFamily="34" charset="0"/>
              </a:rPr>
              <a:t>Advanced analytics – Predictive/Prescriptive Analytics </a:t>
            </a:r>
          </a:p>
          <a:p>
            <a:pPr marL="342900" indent="-342900">
              <a:buClr>
                <a:srgbClr val="FF0066"/>
              </a:buClr>
              <a:buFont typeface="Wingdings" panose="05000000000000000000" pitchFamily="2" charset="2"/>
              <a:buChar char="v"/>
            </a:pPr>
            <a:r>
              <a:rPr lang="en-US" sz="2000" dirty="0">
                <a:ea typeface="Helvetica Light"/>
                <a:cs typeface="Tunga" panose="020B0502040204020203" pitchFamily="34" charset="0"/>
              </a:rPr>
              <a:t>Machine learning</a:t>
            </a:r>
          </a:p>
          <a:p>
            <a:pPr marL="342900" indent="-342900">
              <a:buClr>
                <a:srgbClr val="FF0066"/>
              </a:buClr>
              <a:buFont typeface="Wingdings" panose="05000000000000000000" pitchFamily="2" charset="2"/>
              <a:buChar char="v"/>
            </a:pPr>
            <a:r>
              <a:rPr lang="en-US" sz="2000" dirty="0">
                <a:ea typeface="Helvetica Light"/>
                <a:cs typeface="Tunga" panose="020B0502040204020203" pitchFamily="34" charset="0"/>
              </a:rPr>
              <a:t>Artificial intelligence </a:t>
            </a:r>
          </a:p>
          <a:p>
            <a:pPr marL="342900" indent="-342900">
              <a:buClr>
                <a:srgbClr val="FF0066"/>
              </a:buClr>
              <a:buFont typeface="Wingdings" panose="05000000000000000000" pitchFamily="2" charset="2"/>
              <a:buChar char="v"/>
            </a:pPr>
            <a:r>
              <a:rPr lang="en-US" sz="2000" dirty="0">
                <a:ea typeface="Helvetica Light"/>
                <a:cs typeface="Tunga" panose="020B0502040204020203" pitchFamily="34" charset="0"/>
              </a:rPr>
              <a:t>Big data solutions </a:t>
            </a:r>
          </a:p>
          <a:p>
            <a:pPr marL="342900" indent="-342900">
              <a:buClr>
                <a:srgbClr val="FF0066"/>
              </a:buClr>
              <a:buFont typeface="Wingdings" panose="05000000000000000000" pitchFamily="2" charset="2"/>
              <a:buChar char="v"/>
            </a:pPr>
            <a:r>
              <a:rPr lang="en-US" sz="2000" dirty="0">
                <a:ea typeface="Helvetica Light"/>
                <a:cs typeface="Tunga" panose="020B0502040204020203" pitchFamily="34" charset="0"/>
              </a:rPr>
              <a:t>ETL solutions </a:t>
            </a:r>
          </a:p>
          <a:p>
            <a:pPr marL="342900" indent="-342900">
              <a:buClr>
                <a:srgbClr val="FF0066"/>
              </a:buClr>
              <a:buFont typeface="Wingdings" panose="05000000000000000000" pitchFamily="2" charset="2"/>
              <a:buChar char="v"/>
            </a:pPr>
            <a:r>
              <a:rPr lang="en-US" sz="2000" dirty="0">
                <a:ea typeface="Helvetica Light"/>
                <a:cs typeface="Tunga" panose="020B0502040204020203" pitchFamily="34" charset="0"/>
              </a:rPr>
              <a:t>Robotic </a:t>
            </a:r>
            <a:r>
              <a:rPr lang="en-US" sz="2000">
                <a:ea typeface="Helvetica Light"/>
                <a:cs typeface="Tunga" panose="020B0502040204020203" pitchFamily="34" charset="0"/>
              </a:rPr>
              <a:t>Process Automation</a:t>
            </a:r>
            <a:endParaRPr lang="en-US" sz="2000" dirty="0">
              <a:ea typeface="Helvetica Light"/>
              <a:cs typeface="Tunga" panose="020B0502040204020203" pitchFamily="34" charset="0"/>
            </a:endParaRPr>
          </a:p>
        </p:txBody>
      </p:sp>
      <p:sp>
        <p:nvSpPr>
          <p:cNvPr id="17" name="Shape 44">
            <a:extLst>
              <a:ext uri="{FF2B5EF4-FFF2-40B4-BE49-F238E27FC236}">
                <a16:creationId xmlns:a16="http://schemas.microsoft.com/office/drawing/2014/main" id="{4A51600D-6D74-4DBB-BC1F-D7443877073D}"/>
              </a:ext>
            </a:extLst>
          </p:cNvPr>
          <p:cNvSpPr/>
          <p:nvPr/>
        </p:nvSpPr>
        <p:spPr>
          <a:xfrm>
            <a:off x="4025031" y="2724277"/>
            <a:ext cx="65"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endParaRPr sz="2000" b="1" dirty="0">
              <a:latin typeface="Tw Cen MT" panose="020B0602020104020603" pitchFamily="34" charset="0"/>
              <a:ea typeface="Helvetica Light"/>
              <a:cs typeface="Tunga" panose="020B0502040204020203" pitchFamily="34" charset="0"/>
            </a:endParaRPr>
          </a:p>
        </p:txBody>
      </p:sp>
      <p:sp>
        <p:nvSpPr>
          <p:cNvPr id="18" name="Shape 44">
            <a:extLst>
              <a:ext uri="{FF2B5EF4-FFF2-40B4-BE49-F238E27FC236}">
                <a16:creationId xmlns:a16="http://schemas.microsoft.com/office/drawing/2014/main" id="{D9C23F17-8F09-4D26-B328-B82082C0AD3E}"/>
              </a:ext>
            </a:extLst>
          </p:cNvPr>
          <p:cNvSpPr/>
          <p:nvPr/>
        </p:nvSpPr>
        <p:spPr>
          <a:xfrm>
            <a:off x="4015893" y="3124200"/>
            <a:ext cx="65"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endParaRPr sz="2000" b="1" dirty="0">
              <a:latin typeface="Tw Cen MT" panose="020B0602020104020603" pitchFamily="34" charset="0"/>
              <a:ea typeface="Helvetica Light"/>
              <a:cs typeface="Tunga" panose="020B0502040204020203" pitchFamily="34" charset="0"/>
            </a:endParaRPr>
          </a:p>
        </p:txBody>
      </p:sp>
      <p:sp>
        <p:nvSpPr>
          <p:cNvPr id="19" name="Shape 44">
            <a:extLst>
              <a:ext uri="{FF2B5EF4-FFF2-40B4-BE49-F238E27FC236}">
                <a16:creationId xmlns:a16="http://schemas.microsoft.com/office/drawing/2014/main" id="{9E85C24B-855C-40E7-A50E-E031CD1C91CC}"/>
              </a:ext>
            </a:extLst>
          </p:cNvPr>
          <p:cNvSpPr/>
          <p:nvPr/>
        </p:nvSpPr>
        <p:spPr>
          <a:xfrm>
            <a:off x="3962400" y="3502223"/>
            <a:ext cx="65"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endParaRPr sz="2000" b="1" dirty="0">
              <a:latin typeface="Tw Cen MT" panose="020B0602020104020603" pitchFamily="34" charset="0"/>
              <a:ea typeface="Helvetica Light"/>
              <a:cs typeface="Tunga" panose="020B0502040204020203" pitchFamily="34" charset="0"/>
            </a:endParaRPr>
          </a:p>
        </p:txBody>
      </p:sp>
      <p:sp>
        <p:nvSpPr>
          <p:cNvPr id="20" name="Shape 44">
            <a:extLst>
              <a:ext uri="{FF2B5EF4-FFF2-40B4-BE49-F238E27FC236}">
                <a16:creationId xmlns:a16="http://schemas.microsoft.com/office/drawing/2014/main" id="{1A418B38-0A17-459B-BE0A-965C224F53CD}"/>
              </a:ext>
            </a:extLst>
          </p:cNvPr>
          <p:cNvSpPr/>
          <p:nvPr/>
        </p:nvSpPr>
        <p:spPr>
          <a:xfrm>
            <a:off x="4030153" y="3883223"/>
            <a:ext cx="65"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endParaRPr sz="2000" b="1" dirty="0">
              <a:latin typeface="Tw Cen MT" panose="020B0602020104020603" pitchFamily="34" charset="0"/>
              <a:ea typeface="Helvetica Light"/>
              <a:cs typeface="Tunga" panose="020B0502040204020203" pitchFamily="34" charset="0"/>
            </a:endParaRPr>
          </a:p>
        </p:txBody>
      </p:sp>
      <p:sp>
        <p:nvSpPr>
          <p:cNvPr id="21" name="Shape 44">
            <a:extLst>
              <a:ext uri="{FF2B5EF4-FFF2-40B4-BE49-F238E27FC236}">
                <a16:creationId xmlns:a16="http://schemas.microsoft.com/office/drawing/2014/main" id="{5EFD3340-F675-4E81-AACC-6D02C46A4D91}"/>
              </a:ext>
            </a:extLst>
          </p:cNvPr>
          <p:cNvSpPr/>
          <p:nvPr/>
        </p:nvSpPr>
        <p:spPr>
          <a:xfrm>
            <a:off x="4027667" y="4267200"/>
            <a:ext cx="65"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endParaRPr sz="2000" b="1" dirty="0">
              <a:latin typeface="Tw Cen MT" panose="020B0602020104020603" pitchFamily="34" charset="0"/>
              <a:ea typeface="Helvetica Light"/>
              <a:cs typeface="Tunga" panose="020B0502040204020203" pitchFamily="34" charset="0"/>
            </a:endParaRPr>
          </a:p>
        </p:txBody>
      </p:sp>
      <p:sp>
        <p:nvSpPr>
          <p:cNvPr id="22" name="Shape 44">
            <a:extLst>
              <a:ext uri="{FF2B5EF4-FFF2-40B4-BE49-F238E27FC236}">
                <a16:creationId xmlns:a16="http://schemas.microsoft.com/office/drawing/2014/main" id="{ABD486FA-F96F-4D96-8555-612358A23AAF}"/>
              </a:ext>
            </a:extLst>
          </p:cNvPr>
          <p:cNvSpPr/>
          <p:nvPr/>
        </p:nvSpPr>
        <p:spPr>
          <a:xfrm>
            <a:off x="3958352" y="8367477"/>
            <a:ext cx="1480277"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r>
              <a:rPr lang="en-US" sz="2000" b="1" dirty="0">
                <a:latin typeface="Tw Cen MT" panose="020B0602020104020603" pitchFamily="34" charset="0"/>
                <a:ea typeface="Helvetica Light"/>
                <a:cs typeface="Tunga" panose="020B0502040204020203" pitchFamily="34" charset="0"/>
              </a:rPr>
              <a:t>IOT solutions </a:t>
            </a:r>
            <a:endParaRPr sz="2000" b="1" dirty="0">
              <a:latin typeface="Tw Cen MT" panose="020B0602020104020603" pitchFamily="34" charset="0"/>
              <a:ea typeface="Helvetica Light"/>
              <a:cs typeface="Tunga" panose="020B0502040204020203" pitchFamily="34" charset="0"/>
            </a:endParaRPr>
          </a:p>
        </p:txBody>
      </p:sp>
      <p:sp>
        <p:nvSpPr>
          <p:cNvPr id="23" name="Shape 44">
            <a:extLst>
              <a:ext uri="{FF2B5EF4-FFF2-40B4-BE49-F238E27FC236}">
                <a16:creationId xmlns:a16="http://schemas.microsoft.com/office/drawing/2014/main" id="{69A3CFF0-0B80-4202-9DE3-F4548E355F7F}"/>
              </a:ext>
            </a:extLst>
          </p:cNvPr>
          <p:cNvSpPr/>
          <p:nvPr/>
        </p:nvSpPr>
        <p:spPr>
          <a:xfrm>
            <a:off x="3912635" y="9393455"/>
            <a:ext cx="3053080"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r>
              <a:rPr lang="en-US" sz="2000" b="1" dirty="0">
                <a:latin typeface="Tw Cen MT" panose="020B0602020104020603" pitchFamily="34" charset="0"/>
                <a:ea typeface="Helvetica Light"/>
                <a:cs typeface="Tunga" panose="020B0502040204020203" pitchFamily="34" charset="0"/>
              </a:rPr>
              <a:t>Robotic Process Automation </a:t>
            </a:r>
            <a:endParaRPr sz="2000" b="1" dirty="0">
              <a:latin typeface="Tw Cen MT" panose="020B0602020104020603" pitchFamily="34" charset="0"/>
              <a:ea typeface="Helvetica Light"/>
              <a:cs typeface="Tunga" panose="020B0502040204020203" pitchFamily="34" charset="0"/>
            </a:endParaRPr>
          </a:p>
        </p:txBody>
      </p:sp>
      <p:sp>
        <p:nvSpPr>
          <p:cNvPr id="24" name="object 5">
            <a:extLst>
              <a:ext uri="{FF2B5EF4-FFF2-40B4-BE49-F238E27FC236}">
                <a16:creationId xmlns:a16="http://schemas.microsoft.com/office/drawing/2014/main" id="{7AAE8491-3C6A-477E-B9C7-138203DA9573}"/>
              </a:ext>
            </a:extLst>
          </p:cNvPr>
          <p:cNvSpPr/>
          <p:nvPr/>
        </p:nvSpPr>
        <p:spPr>
          <a:xfrm flipV="1">
            <a:off x="6248400" y="2500747"/>
            <a:ext cx="3564890" cy="45719"/>
          </a:xfrm>
          <a:custGeom>
            <a:avLst/>
            <a:gdLst/>
            <a:ahLst/>
            <a:cxnLst/>
            <a:rect l="l" t="t" r="r" b="b"/>
            <a:pathLst>
              <a:path w="8975090">
                <a:moveTo>
                  <a:pt x="0" y="0"/>
                </a:moveTo>
                <a:lnTo>
                  <a:pt x="8974747" y="0"/>
                </a:lnTo>
              </a:path>
            </a:pathLst>
          </a:custGeom>
          <a:ln w="17999">
            <a:solidFill>
              <a:srgbClr val="DE0374"/>
            </a:solidFill>
          </a:ln>
        </p:spPr>
        <p:txBody>
          <a:bodyPr wrap="square" lIns="0" tIns="0" rIns="0" bIns="0" rtlCol="0"/>
          <a:lstStyle/>
          <a:p>
            <a:endParaRPr dirty="0"/>
          </a:p>
        </p:txBody>
      </p:sp>
      <p:pic>
        <p:nvPicPr>
          <p:cNvPr id="4" name="Picture 3" descr="A close up of a logo&#10;&#10;Description automatically generated">
            <a:extLst>
              <a:ext uri="{FF2B5EF4-FFF2-40B4-BE49-F238E27FC236}">
                <a16:creationId xmlns:a16="http://schemas.microsoft.com/office/drawing/2014/main" id="{AD824307-30E7-4A01-9646-04F35AAF92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576" y="1869973"/>
            <a:ext cx="5499081" cy="3659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411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BA375EE-6CF5-42D6-92FA-666CD99D263E}"/>
              </a:ext>
            </a:extLst>
          </p:cNvPr>
          <p:cNvGraphicFramePr>
            <a:graphicFrameLocks noChangeAspect="1"/>
          </p:cNvGraphicFramePr>
          <p:nvPr>
            <p:custDataLst>
              <p:tags r:id="rId2"/>
            </p:custDataLst>
            <p:extLst>
              <p:ext uri="{D42A27DB-BD31-4B8C-83A1-F6EECF244321}">
                <p14:modId xmlns:p14="http://schemas.microsoft.com/office/powerpoint/2010/main" val="3109558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4" imgW="425" imgH="426" progId="TCLayout.ActiveDocument.1">
                  <p:embed/>
                </p:oleObj>
              </mc:Choice>
              <mc:Fallback>
                <p:oleObj name="think-cell Slide" r:id="rId4" imgW="425" imgH="426" progId="TCLayout.ActiveDocument.1">
                  <p:embed/>
                  <p:pic>
                    <p:nvPicPr>
                      <p:cNvPr id="11" name="Object 10" hidden="1">
                        <a:extLst>
                          <a:ext uri="{FF2B5EF4-FFF2-40B4-BE49-F238E27FC236}">
                            <a16:creationId xmlns:a16="http://schemas.microsoft.com/office/drawing/2014/main" id="{ABA375EE-6CF5-42D6-92FA-666CD99D26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bject 3"/>
          <p:cNvSpPr/>
          <p:nvPr/>
        </p:nvSpPr>
        <p:spPr>
          <a:xfrm>
            <a:off x="0" y="0"/>
            <a:ext cx="4325747" cy="6858000"/>
          </a:xfrm>
          <a:prstGeom prst="rect">
            <a:avLst/>
          </a:prstGeom>
          <a:blipFill>
            <a:blip r:embed="rId6" cstate="print"/>
            <a:stretch>
              <a:fillRect/>
            </a:stretch>
          </a:blipFill>
        </p:spPr>
        <p:txBody>
          <a:bodyPr wrap="square" lIns="0" tIns="0" rIns="0" bIns="0" rtlCol="0"/>
          <a:lstStyle/>
          <a:p>
            <a:endParaRPr dirty="0"/>
          </a:p>
        </p:txBody>
      </p:sp>
      <p:sp>
        <p:nvSpPr>
          <p:cNvPr id="4" name="object 4"/>
          <p:cNvSpPr/>
          <p:nvPr/>
        </p:nvSpPr>
        <p:spPr>
          <a:xfrm>
            <a:off x="599522" y="1286954"/>
            <a:ext cx="3726815" cy="2804160"/>
          </a:xfrm>
          <a:custGeom>
            <a:avLst/>
            <a:gdLst/>
            <a:ahLst/>
            <a:cxnLst/>
            <a:rect l="l" t="t" r="r" b="b"/>
            <a:pathLst>
              <a:path w="3726815" h="2804160">
                <a:moveTo>
                  <a:pt x="0" y="0"/>
                </a:moveTo>
                <a:lnTo>
                  <a:pt x="3726224" y="0"/>
                </a:lnTo>
                <a:lnTo>
                  <a:pt x="3726224" y="2804160"/>
                </a:lnTo>
                <a:lnTo>
                  <a:pt x="0" y="2804160"/>
                </a:lnTo>
                <a:lnTo>
                  <a:pt x="0" y="0"/>
                </a:lnTo>
                <a:close/>
              </a:path>
            </a:pathLst>
          </a:custGeom>
          <a:solidFill>
            <a:srgbClr val="000000">
              <a:alpha val="50000"/>
            </a:srgbClr>
          </a:solidFill>
        </p:spPr>
        <p:txBody>
          <a:bodyPr wrap="square" lIns="0" tIns="0" rIns="0" bIns="0" rtlCol="0"/>
          <a:lstStyle/>
          <a:p>
            <a:endParaRPr dirty="0"/>
          </a:p>
        </p:txBody>
      </p:sp>
      <p:sp>
        <p:nvSpPr>
          <p:cNvPr id="6" name="object 6"/>
          <p:cNvSpPr/>
          <p:nvPr/>
        </p:nvSpPr>
        <p:spPr>
          <a:xfrm>
            <a:off x="8932164" y="6388743"/>
            <a:ext cx="1057770" cy="304458"/>
          </a:xfrm>
          <a:prstGeom prst="rect">
            <a:avLst/>
          </a:prstGeom>
          <a:blipFill>
            <a:blip r:embed="rId7" cstate="print"/>
            <a:stretch>
              <a:fillRect/>
            </a:stretch>
          </a:blipFill>
        </p:spPr>
        <p:txBody>
          <a:bodyPr wrap="square" lIns="0" tIns="0" rIns="0" bIns="0" rtlCol="0"/>
          <a:lstStyle/>
          <a:p>
            <a:endParaRPr dirty="0"/>
          </a:p>
        </p:txBody>
      </p:sp>
      <p:sp>
        <p:nvSpPr>
          <p:cNvPr id="7" name="object 7"/>
          <p:cNvSpPr txBox="1"/>
          <p:nvPr/>
        </p:nvSpPr>
        <p:spPr>
          <a:xfrm>
            <a:off x="680159" y="618921"/>
            <a:ext cx="1034415" cy="177800"/>
          </a:xfrm>
          <a:prstGeom prst="rect">
            <a:avLst/>
          </a:prstGeom>
        </p:spPr>
        <p:txBody>
          <a:bodyPr vert="horz" wrap="square" lIns="0" tIns="12700" rIns="0" bIns="0" rtlCol="0">
            <a:spAutoFit/>
          </a:bodyPr>
          <a:lstStyle/>
          <a:p>
            <a:pPr marL="12700">
              <a:lnSpc>
                <a:spcPct val="100000"/>
              </a:lnSpc>
              <a:spcBef>
                <a:spcPts val="100"/>
              </a:spcBef>
            </a:pPr>
            <a:r>
              <a:rPr sz="1000" b="1" spc="-110" dirty="0">
                <a:solidFill>
                  <a:srgbClr val="FFFFFF"/>
                </a:solidFill>
                <a:latin typeface="DejaVu Sans"/>
                <a:cs typeface="DejaVu Sans"/>
              </a:rPr>
              <a:t>SELECTED</a:t>
            </a:r>
            <a:r>
              <a:rPr sz="1000" b="1" spc="-160" dirty="0">
                <a:solidFill>
                  <a:srgbClr val="FFFFFF"/>
                </a:solidFill>
                <a:latin typeface="DejaVu Sans"/>
                <a:cs typeface="DejaVu Sans"/>
              </a:rPr>
              <a:t> </a:t>
            </a:r>
            <a:r>
              <a:rPr sz="1000" b="1" spc="-90" dirty="0">
                <a:solidFill>
                  <a:srgbClr val="FFFFFF"/>
                </a:solidFill>
                <a:latin typeface="DejaVu Sans"/>
                <a:cs typeface="DejaVu Sans"/>
              </a:rPr>
              <a:t>OEMS</a:t>
            </a:r>
            <a:endParaRPr sz="1000" dirty="0">
              <a:latin typeface="DejaVu Sans"/>
              <a:cs typeface="DejaVu Sans"/>
            </a:endParaRPr>
          </a:p>
        </p:txBody>
      </p:sp>
      <p:sp>
        <p:nvSpPr>
          <p:cNvPr id="8" name="object 8"/>
          <p:cNvSpPr/>
          <p:nvPr/>
        </p:nvSpPr>
        <p:spPr>
          <a:xfrm>
            <a:off x="2471026" y="738847"/>
            <a:ext cx="8975090" cy="0"/>
          </a:xfrm>
          <a:custGeom>
            <a:avLst/>
            <a:gdLst/>
            <a:ahLst/>
            <a:cxnLst/>
            <a:rect l="l" t="t" r="r" b="b"/>
            <a:pathLst>
              <a:path w="8975090">
                <a:moveTo>
                  <a:pt x="0" y="0"/>
                </a:moveTo>
                <a:lnTo>
                  <a:pt x="8974747" y="0"/>
                </a:lnTo>
              </a:path>
            </a:pathLst>
          </a:custGeom>
          <a:ln w="17999">
            <a:solidFill>
              <a:srgbClr val="DE0374"/>
            </a:solidFill>
          </a:ln>
        </p:spPr>
        <p:txBody>
          <a:bodyPr wrap="square" lIns="0" tIns="0" rIns="0" bIns="0" rtlCol="0"/>
          <a:lstStyle/>
          <a:p>
            <a:endParaRPr dirty="0"/>
          </a:p>
        </p:txBody>
      </p:sp>
      <p:sp>
        <p:nvSpPr>
          <p:cNvPr id="9" name="object 9"/>
          <p:cNvSpPr txBox="1"/>
          <p:nvPr/>
        </p:nvSpPr>
        <p:spPr>
          <a:xfrm>
            <a:off x="599522" y="1543342"/>
            <a:ext cx="3726815" cy="2219960"/>
          </a:xfrm>
          <a:prstGeom prst="rect">
            <a:avLst/>
          </a:prstGeom>
        </p:spPr>
        <p:txBody>
          <a:bodyPr vert="horz" wrap="square" lIns="0" tIns="12700" rIns="0" bIns="0" rtlCol="0">
            <a:spAutoFit/>
          </a:bodyPr>
          <a:lstStyle/>
          <a:p>
            <a:pPr marL="556895" marR="544195">
              <a:lnSpc>
                <a:spcPct val="100000"/>
              </a:lnSpc>
              <a:spcBef>
                <a:spcPts val="100"/>
              </a:spcBef>
            </a:pPr>
            <a:r>
              <a:rPr sz="2400" spc="-95" dirty="0">
                <a:solidFill>
                  <a:srgbClr val="FFFFFF"/>
                </a:solidFill>
                <a:latin typeface="Noto Sans CJK JP Regular"/>
                <a:cs typeface="Noto Sans CJK JP Regular"/>
              </a:rPr>
              <a:t>Manifold </a:t>
            </a:r>
            <a:r>
              <a:rPr sz="2400" spc="-114" dirty="0">
                <a:solidFill>
                  <a:srgbClr val="FFFFFF"/>
                </a:solidFill>
                <a:latin typeface="Noto Sans CJK JP Regular"/>
                <a:cs typeface="Noto Sans CJK JP Regular"/>
              </a:rPr>
              <a:t>is </a:t>
            </a:r>
            <a:r>
              <a:rPr sz="2400" spc="-195" dirty="0">
                <a:solidFill>
                  <a:srgbClr val="FFFFFF"/>
                </a:solidFill>
                <a:latin typeface="Noto Sans CJK JP Regular"/>
                <a:cs typeface="Noto Sans CJK JP Regular"/>
              </a:rPr>
              <a:t>a </a:t>
            </a:r>
            <a:r>
              <a:rPr sz="2400" spc="-125" dirty="0">
                <a:solidFill>
                  <a:srgbClr val="FFFFFF"/>
                </a:solidFill>
                <a:latin typeface="Noto Sans CJK JP Regular"/>
                <a:cs typeface="Noto Sans CJK JP Regular"/>
              </a:rPr>
              <a:t>single  </a:t>
            </a:r>
            <a:r>
              <a:rPr sz="2400" spc="-135" dirty="0">
                <a:solidFill>
                  <a:srgbClr val="FFFFFF"/>
                </a:solidFill>
                <a:latin typeface="Noto Sans CJK JP Regular"/>
                <a:cs typeface="Noto Sans CJK JP Regular"/>
              </a:rPr>
              <a:t>point </a:t>
            </a:r>
            <a:r>
              <a:rPr sz="2400" spc="-55" dirty="0">
                <a:solidFill>
                  <a:srgbClr val="FFFFFF"/>
                </a:solidFill>
                <a:latin typeface="Noto Sans CJK JP Regular"/>
                <a:cs typeface="Noto Sans CJK JP Regular"/>
              </a:rPr>
              <a:t>of </a:t>
            </a:r>
            <a:r>
              <a:rPr sz="2400" spc="-125" dirty="0">
                <a:solidFill>
                  <a:srgbClr val="FFFFFF"/>
                </a:solidFill>
                <a:latin typeface="Noto Sans CJK JP Regular"/>
                <a:cs typeface="Noto Sans CJK JP Regular"/>
              </a:rPr>
              <a:t>contact </a:t>
            </a:r>
            <a:r>
              <a:rPr sz="2400" spc="-75" dirty="0">
                <a:solidFill>
                  <a:srgbClr val="FFFFFF"/>
                </a:solidFill>
                <a:latin typeface="Noto Sans CJK JP Regular"/>
                <a:cs typeface="Noto Sans CJK JP Regular"/>
              </a:rPr>
              <a:t>for  </a:t>
            </a:r>
            <a:r>
              <a:rPr sz="2400" spc="-100" dirty="0">
                <a:solidFill>
                  <a:srgbClr val="FFFFFF"/>
                </a:solidFill>
                <a:latin typeface="Noto Sans CJK JP Regular"/>
                <a:cs typeface="Noto Sans CJK JP Regular"/>
              </a:rPr>
              <a:t>the </a:t>
            </a:r>
            <a:r>
              <a:rPr sz="2400" spc="-110" dirty="0">
                <a:solidFill>
                  <a:srgbClr val="FFFFFF"/>
                </a:solidFill>
                <a:latin typeface="Noto Sans CJK JP Regular"/>
                <a:cs typeface="Noto Sans CJK JP Regular"/>
              </a:rPr>
              <a:t>best technology  infrastructure  </a:t>
            </a:r>
            <a:r>
              <a:rPr sz="2400" spc="-130" dirty="0">
                <a:solidFill>
                  <a:srgbClr val="FFFFFF"/>
                </a:solidFill>
                <a:latin typeface="Noto Sans CJK JP Regular"/>
                <a:cs typeface="Noto Sans CJK JP Regular"/>
              </a:rPr>
              <a:t>Products, </a:t>
            </a:r>
            <a:r>
              <a:rPr sz="2400" spc="-114" dirty="0">
                <a:solidFill>
                  <a:srgbClr val="FFFFFF"/>
                </a:solidFill>
                <a:latin typeface="Noto Sans CJK JP Regular"/>
                <a:cs typeface="Noto Sans CJK JP Regular"/>
              </a:rPr>
              <a:t>Solu</a:t>
            </a:r>
            <a:r>
              <a:rPr lang="en-US" sz="2400" spc="-114" dirty="0">
                <a:solidFill>
                  <a:srgbClr val="FFFFFF"/>
                </a:solidFill>
                <a:latin typeface="Noto Sans CJK JP Regular"/>
                <a:cs typeface="Noto Sans CJK JP Regular"/>
              </a:rPr>
              <a:t>t</a:t>
            </a:r>
            <a:r>
              <a:rPr sz="2400" spc="-114" dirty="0">
                <a:solidFill>
                  <a:srgbClr val="FFFFFF"/>
                </a:solidFill>
                <a:latin typeface="Noto Sans CJK JP Regular"/>
                <a:cs typeface="Noto Sans CJK JP Regular"/>
              </a:rPr>
              <a:t>ions,  </a:t>
            </a:r>
            <a:r>
              <a:rPr sz="2400" spc="-170" dirty="0">
                <a:solidFill>
                  <a:srgbClr val="FFFFFF"/>
                </a:solidFill>
                <a:latin typeface="Noto Sans CJK JP Regular"/>
                <a:cs typeface="Noto Sans CJK JP Regular"/>
              </a:rPr>
              <a:t>and</a:t>
            </a:r>
            <a:r>
              <a:rPr sz="2400" spc="105" dirty="0">
                <a:solidFill>
                  <a:srgbClr val="FFFFFF"/>
                </a:solidFill>
                <a:latin typeface="Noto Sans CJK JP Regular"/>
                <a:cs typeface="Noto Sans CJK JP Regular"/>
              </a:rPr>
              <a:t> </a:t>
            </a:r>
            <a:r>
              <a:rPr sz="2400" spc="-100" dirty="0">
                <a:solidFill>
                  <a:srgbClr val="FFFFFF"/>
                </a:solidFill>
                <a:latin typeface="Noto Sans CJK JP Regular"/>
                <a:cs typeface="Noto Sans CJK JP Regular"/>
              </a:rPr>
              <a:t>Services</a:t>
            </a:r>
            <a:endParaRPr sz="2400" dirty="0">
              <a:latin typeface="Noto Sans CJK JP Regular"/>
              <a:cs typeface="Noto Sans CJK JP Regular"/>
            </a:endParaRPr>
          </a:p>
        </p:txBody>
      </p:sp>
      <p:sp>
        <p:nvSpPr>
          <p:cNvPr id="10" name="object 10"/>
          <p:cNvSpPr/>
          <p:nvPr/>
        </p:nvSpPr>
        <p:spPr>
          <a:xfrm>
            <a:off x="905732" y="1610804"/>
            <a:ext cx="0" cy="1817370"/>
          </a:xfrm>
          <a:custGeom>
            <a:avLst/>
            <a:gdLst/>
            <a:ahLst/>
            <a:cxnLst/>
            <a:rect l="l" t="t" r="r" b="b"/>
            <a:pathLst>
              <a:path h="1817370">
                <a:moveTo>
                  <a:pt x="0" y="0"/>
                </a:moveTo>
                <a:lnTo>
                  <a:pt x="0" y="1817331"/>
                </a:lnTo>
              </a:path>
            </a:pathLst>
          </a:custGeom>
          <a:ln w="63501">
            <a:solidFill>
              <a:srgbClr val="DE0374"/>
            </a:solidFill>
          </a:ln>
        </p:spPr>
        <p:txBody>
          <a:bodyPr wrap="square" lIns="0" tIns="0" rIns="0" bIns="0" rtlCol="0"/>
          <a:lstStyle/>
          <a:p>
            <a:endParaRPr dirty="0"/>
          </a:p>
        </p:txBody>
      </p:sp>
      <p:sp>
        <p:nvSpPr>
          <p:cNvPr id="12" name="object 12"/>
          <p:cNvSpPr txBox="1">
            <a:spLocks noGrp="1"/>
          </p:cNvSpPr>
          <p:nvPr>
            <p:ph type="title"/>
          </p:nvPr>
        </p:nvSpPr>
        <p:spPr>
          <a:xfrm>
            <a:off x="4903990" y="980884"/>
            <a:ext cx="2094864" cy="391160"/>
          </a:xfrm>
          <a:prstGeom prst="rect">
            <a:avLst/>
          </a:prstGeom>
        </p:spPr>
        <p:txBody>
          <a:bodyPr vert="horz" wrap="square" lIns="0" tIns="12700" rIns="0" bIns="0" rtlCol="0">
            <a:spAutoFit/>
          </a:bodyPr>
          <a:lstStyle/>
          <a:p>
            <a:pPr marL="12700">
              <a:lnSpc>
                <a:spcPct val="100000"/>
              </a:lnSpc>
              <a:spcBef>
                <a:spcPts val="100"/>
              </a:spcBef>
            </a:pPr>
            <a:r>
              <a:rPr sz="2400" spc="-150" dirty="0">
                <a:latin typeface="DejaVu Sans"/>
                <a:cs typeface="DejaVu Sans"/>
              </a:rPr>
              <a:t>Selected </a:t>
            </a:r>
            <a:r>
              <a:rPr sz="2400" spc="-150" dirty="0"/>
              <a:t>OEMs</a:t>
            </a:r>
            <a:endParaRPr sz="2400" spc="-150" dirty="0">
              <a:latin typeface="DejaVu Sans"/>
              <a:cs typeface="DejaVu Sans"/>
            </a:endParaRPr>
          </a:p>
        </p:txBody>
      </p:sp>
      <p:sp>
        <p:nvSpPr>
          <p:cNvPr id="13" name="object 13"/>
          <p:cNvSpPr/>
          <p:nvPr/>
        </p:nvSpPr>
        <p:spPr>
          <a:xfrm>
            <a:off x="4962864" y="1804050"/>
            <a:ext cx="980736" cy="566819"/>
          </a:xfrm>
          <a:prstGeom prst="rect">
            <a:avLst/>
          </a:prstGeom>
          <a:blipFill>
            <a:blip r:embed="rId8" cstate="print"/>
            <a:stretch>
              <a:fillRect/>
            </a:stretch>
          </a:blipFill>
        </p:spPr>
        <p:txBody>
          <a:bodyPr wrap="square" lIns="0" tIns="0" rIns="0" bIns="0" rtlCol="0"/>
          <a:lstStyle/>
          <a:p>
            <a:endParaRPr dirty="0"/>
          </a:p>
        </p:txBody>
      </p:sp>
      <p:sp>
        <p:nvSpPr>
          <p:cNvPr id="14" name="object 14"/>
          <p:cNvSpPr/>
          <p:nvPr/>
        </p:nvSpPr>
        <p:spPr>
          <a:xfrm>
            <a:off x="6096000" y="1804051"/>
            <a:ext cx="782293" cy="610839"/>
          </a:xfrm>
          <a:prstGeom prst="rect">
            <a:avLst/>
          </a:prstGeom>
          <a:blipFill>
            <a:blip r:embed="rId9" cstate="print"/>
            <a:stretch>
              <a:fillRect/>
            </a:stretch>
          </a:blipFill>
        </p:spPr>
        <p:txBody>
          <a:bodyPr wrap="square" lIns="0" tIns="0" rIns="0" bIns="0" rtlCol="0"/>
          <a:lstStyle/>
          <a:p>
            <a:endParaRPr dirty="0"/>
          </a:p>
        </p:txBody>
      </p:sp>
      <p:sp>
        <p:nvSpPr>
          <p:cNvPr id="15" name="object 15"/>
          <p:cNvSpPr/>
          <p:nvPr/>
        </p:nvSpPr>
        <p:spPr>
          <a:xfrm>
            <a:off x="7086600" y="1678522"/>
            <a:ext cx="782293" cy="747038"/>
          </a:xfrm>
          <a:prstGeom prst="rect">
            <a:avLst/>
          </a:prstGeom>
          <a:blipFill>
            <a:blip r:embed="rId10" cstate="print"/>
            <a:stretch>
              <a:fillRect/>
            </a:stretch>
          </a:blipFill>
        </p:spPr>
        <p:txBody>
          <a:bodyPr wrap="square" lIns="0" tIns="0" rIns="0" bIns="0" rtlCol="0"/>
          <a:lstStyle/>
          <a:p>
            <a:endParaRPr dirty="0"/>
          </a:p>
        </p:txBody>
      </p:sp>
      <p:sp>
        <p:nvSpPr>
          <p:cNvPr id="16" name="object 16"/>
          <p:cNvSpPr/>
          <p:nvPr/>
        </p:nvSpPr>
        <p:spPr>
          <a:xfrm>
            <a:off x="8077200" y="1678522"/>
            <a:ext cx="1143000" cy="641337"/>
          </a:xfrm>
          <a:prstGeom prst="rect">
            <a:avLst/>
          </a:prstGeom>
          <a:blipFill>
            <a:blip r:embed="rId11" cstate="print"/>
            <a:stretch>
              <a:fillRect/>
            </a:stretch>
          </a:blipFill>
        </p:spPr>
        <p:txBody>
          <a:bodyPr wrap="square" lIns="0" tIns="0" rIns="0" bIns="0" rtlCol="0"/>
          <a:lstStyle/>
          <a:p>
            <a:endParaRPr dirty="0"/>
          </a:p>
        </p:txBody>
      </p:sp>
      <p:sp>
        <p:nvSpPr>
          <p:cNvPr id="17" name="object 17"/>
          <p:cNvSpPr/>
          <p:nvPr/>
        </p:nvSpPr>
        <p:spPr>
          <a:xfrm>
            <a:off x="9296400" y="1550414"/>
            <a:ext cx="887987" cy="887986"/>
          </a:xfrm>
          <a:prstGeom prst="rect">
            <a:avLst/>
          </a:prstGeom>
          <a:blipFill>
            <a:blip r:embed="rId12" cstate="print"/>
            <a:stretch>
              <a:fillRect/>
            </a:stretch>
          </a:blipFill>
        </p:spPr>
        <p:txBody>
          <a:bodyPr wrap="square" lIns="0" tIns="0" rIns="0" bIns="0" rtlCol="0"/>
          <a:lstStyle/>
          <a:p>
            <a:endParaRPr dirty="0"/>
          </a:p>
        </p:txBody>
      </p:sp>
      <p:sp>
        <p:nvSpPr>
          <p:cNvPr id="18" name="object 18"/>
          <p:cNvSpPr/>
          <p:nvPr/>
        </p:nvSpPr>
        <p:spPr>
          <a:xfrm>
            <a:off x="4958029" y="2813203"/>
            <a:ext cx="1055345" cy="397568"/>
          </a:xfrm>
          <a:prstGeom prst="rect">
            <a:avLst/>
          </a:prstGeom>
          <a:blipFill>
            <a:blip r:embed="rId13" cstate="print"/>
            <a:stretch>
              <a:fillRect/>
            </a:stretch>
          </a:blipFill>
        </p:spPr>
        <p:txBody>
          <a:bodyPr wrap="square" lIns="0" tIns="0" rIns="0" bIns="0" rtlCol="0"/>
          <a:lstStyle/>
          <a:p>
            <a:endParaRPr dirty="0"/>
          </a:p>
        </p:txBody>
      </p:sp>
      <p:sp>
        <p:nvSpPr>
          <p:cNvPr id="19" name="object 19"/>
          <p:cNvSpPr/>
          <p:nvPr/>
        </p:nvSpPr>
        <p:spPr>
          <a:xfrm>
            <a:off x="6290655" y="2640375"/>
            <a:ext cx="481902" cy="610838"/>
          </a:xfrm>
          <a:prstGeom prst="rect">
            <a:avLst/>
          </a:prstGeom>
          <a:blipFill>
            <a:blip r:embed="rId14" cstate="print"/>
            <a:stretch>
              <a:fillRect/>
            </a:stretch>
          </a:blipFill>
        </p:spPr>
        <p:txBody>
          <a:bodyPr wrap="square" lIns="0" tIns="0" rIns="0" bIns="0" rtlCol="0"/>
          <a:lstStyle/>
          <a:p>
            <a:endParaRPr dirty="0"/>
          </a:p>
        </p:txBody>
      </p:sp>
      <p:sp>
        <p:nvSpPr>
          <p:cNvPr id="21" name="object 21"/>
          <p:cNvSpPr/>
          <p:nvPr/>
        </p:nvSpPr>
        <p:spPr>
          <a:xfrm>
            <a:off x="10210800" y="4698740"/>
            <a:ext cx="1367456" cy="254260"/>
          </a:xfrm>
          <a:prstGeom prst="rect">
            <a:avLst/>
          </a:prstGeom>
          <a:blipFill>
            <a:blip r:embed="rId15" cstate="print"/>
            <a:stretch>
              <a:fillRect t="-24943" b="-32026"/>
            </a:stretch>
          </a:blipFill>
        </p:spPr>
        <p:txBody>
          <a:bodyPr wrap="square" lIns="0" tIns="0" rIns="0" bIns="0" rtlCol="0"/>
          <a:lstStyle/>
          <a:p>
            <a:endParaRPr dirty="0"/>
          </a:p>
        </p:txBody>
      </p:sp>
      <p:sp>
        <p:nvSpPr>
          <p:cNvPr id="22" name="object 22"/>
          <p:cNvSpPr/>
          <p:nvPr/>
        </p:nvSpPr>
        <p:spPr>
          <a:xfrm>
            <a:off x="9204629" y="3627014"/>
            <a:ext cx="1161902" cy="654136"/>
          </a:xfrm>
          <a:prstGeom prst="rect">
            <a:avLst/>
          </a:prstGeom>
          <a:blipFill>
            <a:blip r:embed="rId16" cstate="print"/>
            <a:stretch>
              <a:fillRect l="-6824" t="-20891" r="-8738" b="-18579"/>
            </a:stretch>
          </a:blipFill>
        </p:spPr>
        <p:txBody>
          <a:bodyPr wrap="square" lIns="0" tIns="0" rIns="0" bIns="0" rtlCol="0"/>
          <a:lstStyle/>
          <a:p>
            <a:endParaRPr dirty="0"/>
          </a:p>
        </p:txBody>
      </p:sp>
      <p:sp>
        <p:nvSpPr>
          <p:cNvPr id="23" name="object 23"/>
          <p:cNvSpPr/>
          <p:nvPr/>
        </p:nvSpPr>
        <p:spPr>
          <a:xfrm>
            <a:off x="7543800" y="4504703"/>
            <a:ext cx="1085708" cy="471689"/>
          </a:xfrm>
          <a:prstGeom prst="rect">
            <a:avLst/>
          </a:prstGeom>
          <a:blipFill>
            <a:blip r:embed="rId17" cstate="print"/>
            <a:stretch>
              <a:fillRect/>
            </a:stretch>
          </a:blipFill>
        </p:spPr>
        <p:txBody>
          <a:bodyPr wrap="square" lIns="0" tIns="0" rIns="0" bIns="0" rtlCol="0"/>
          <a:lstStyle/>
          <a:p>
            <a:endParaRPr dirty="0"/>
          </a:p>
        </p:txBody>
      </p:sp>
      <p:sp>
        <p:nvSpPr>
          <p:cNvPr id="24" name="object 24"/>
          <p:cNvSpPr/>
          <p:nvPr/>
        </p:nvSpPr>
        <p:spPr>
          <a:xfrm>
            <a:off x="4973435" y="4467325"/>
            <a:ext cx="1055344" cy="471689"/>
          </a:xfrm>
          <a:prstGeom prst="rect">
            <a:avLst/>
          </a:prstGeom>
          <a:blipFill>
            <a:blip r:embed="rId18" cstate="print"/>
            <a:stretch>
              <a:fillRect t="-28025" b="-35256"/>
            </a:stretch>
          </a:blipFill>
        </p:spPr>
        <p:txBody>
          <a:bodyPr wrap="square" lIns="0" tIns="0" rIns="0" bIns="0" rtlCol="0"/>
          <a:lstStyle/>
          <a:p>
            <a:endParaRPr dirty="0"/>
          </a:p>
        </p:txBody>
      </p:sp>
      <p:sp>
        <p:nvSpPr>
          <p:cNvPr id="25" name="object 25"/>
          <p:cNvSpPr/>
          <p:nvPr/>
        </p:nvSpPr>
        <p:spPr>
          <a:xfrm>
            <a:off x="6324600" y="5410200"/>
            <a:ext cx="1368506" cy="327019"/>
          </a:xfrm>
          <a:prstGeom prst="rect">
            <a:avLst/>
          </a:prstGeom>
          <a:blipFill>
            <a:blip r:embed="rId19" cstate="print"/>
            <a:stretch>
              <a:fillRect/>
            </a:stretch>
          </a:blipFill>
        </p:spPr>
        <p:txBody>
          <a:bodyPr wrap="square" lIns="0" tIns="0" rIns="0" bIns="0" rtlCol="0"/>
          <a:lstStyle/>
          <a:p>
            <a:endParaRPr dirty="0"/>
          </a:p>
        </p:txBody>
      </p:sp>
      <p:sp>
        <p:nvSpPr>
          <p:cNvPr id="26" name="object 26"/>
          <p:cNvSpPr/>
          <p:nvPr/>
        </p:nvSpPr>
        <p:spPr>
          <a:xfrm>
            <a:off x="4898824" y="5445950"/>
            <a:ext cx="1189023" cy="266136"/>
          </a:xfrm>
          <a:prstGeom prst="rect">
            <a:avLst/>
          </a:prstGeom>
          <a:blipFill>
            <a:blip r:embed="rId20" cstate="print"/>
            <a:stretch>
              <a:fillRect/>
            </a:stretch>
          </a:blipFill>
        </p:spPr>
        <p:txBody>
          <a:bodyPr wrap="square" lIns="0" tIns="0" rIns="0" bIns="0" rtlCol="0"/>
          <a:lstStyle/>
          <a:p>
            <a:endParaRPr dirty="0"/>
          </a:p>
        </p:txBody>
      </p:sp>
      <p:sp>
        <p:nvSpPr>
          <p:cNvPr id="28" name="object 28"/>
          <p:cNvSpPr/>
          <p:nvPr/>
        </p:nvSpPr>
        <p:spPr>
          <a:xfrm>
            <a:off x="8153400" y="3581401"/>
            <a:ext cx="890243" cy="648357"/>
          </a:xfrm>
          <a:prstGeom prst="rect">
            <a:avLst/>
          </a:prstGeom>
          <a:blipFill>
            <a:blip r:embed="rId21" cstate="print"/>
            <a:stretch>
              <a:fillRect/>
            </a:stretch>
          </a:blipFill>
        </p:spPr>
        <p:txBody>
          <a:bodyPr wrap="square" lIns="0" tIns="0" rIns="0" bIns="0" rtlCol="0"/>
          <a:lstStyle/>
          <a:p>
            <a:endParaRPr dirty="0"/>
          </a:p>
        </p:txBody>
      </p:sp>
      <p:sp>
        <p:nvSpPr>
          <p:cNvPr id="29" name="object 29"/>
          <p:cNvSpPr/>
          <p:nvPr/>
        </p:nvSpPr>
        <p:spPr>
          <a:xfrm>
            <a:off x="6553200" y="3812176"/>
            <a:ext cx="1439214" cy="226424"/>
          </a:xfrm>
          <a:prstGeom prst="rect">
            <a:avLst/>
          </a:prstGeom>
          <a:blipFill>
            <a:blip r:embed="rId22" cstate="print"/>
            <a:stretch>
              <a:fillRect/>
            </a:stretch>
          </a:blipFill>
        </p:spPr>
        <p:txBody>
          <a:bodyPr wrap="square" lIns="0" tIns="0" rIns="0" bIns="0" rtlCol="0"/>
          <a:lstStyle/>
          <a:p>
            <a:endParaRPr dirty="0"/>
          </a:p>
        </p:txBody>
      </p:sp>
      <p:sp>
        <p:nvSpPr>
          <p:cNvPr id="30" name="object 30"/>
          <p:cNvSpPr/>
          <p:nvPr/>
        </p:nvSpPr>
        <p:spPr>
          <a:xfrm>
            <a:off x="5029200" y="3763302"/>
            <a:ext cx="1289113" cy="344195"/>
          </a:xfrm>
          <a:prstGeom prst="rect">
            <a:avLst/>
          </a:prstGeom>
          <a:blipFill>
            <a:blip r:embed="rId23" cstate="print"/>
            <a:stretch>
              <a:fillRect/>
            </a:stretch>
          </a:blipFill>
        </p:spPr>
        <p:txBody>
          <a:bodyPr wrap="square" lIns="0" tIns="0" rIns="0" bIns="0" rtlCol="0"/>
          <a:lstStyle/>
          <a:p>
            <a:endParaRPr dirty="0"/>
          </a:p>
        </p:txBody>
      </p:sp>
      <p:sp>
        <p:nvSpPr>
          <p:cNvPr id="31" name="object 31"/>
          <p:cNvSpPr/>
          <p:nvPr/>
        </p:nvSpPr>
        <p:spPr>
          <a:xfrm>
            <a:off x="10363200" y="1879283"/>
            <a:ext cx="1050722" cy="345515"/>
          </a:xfrm>
          <a:prstGeom prst="rect">
            <a:avLst/>
          </a:prstGeom>
          <a:blipFill>
            <a:blip r:embed="rId24" cstate="print"/>
            <a:stretch>
              <a:fillRect/>
            </a:stretch>
          </a:blipFill>
        </p:spPr>
        <p:txBody>
          <a:bodyPr wrap="square" lIns="0" tIns="0" rIns="0" bIns="0" rtlCol="0"/>
          <a:lstStyle/>
          <a:p>
            <a:endParaRPr dirty="0"/>
          </a:p>
        </p:txBody>
      </p:sp>
      <p:sp>
        <p:nvSpPr>
          <p:cNvPr id="32" name="object 32"/>
          <p:cNvSpPr/>
          <p:nvPr/>
        </p:nvSpPr>
        <p:spPr>
          <a:xfrm>
            <a:off x="4908638" y="1384109"/>
            <a:ext cx="1120140" cy="0"/>
          </a:xfrm>
          <a:custGeom>
            <a:avLst/>
            <a:gdLst/>
            <a:ahLst/>
            <a:cxnLst/>
            <a:rect l="l" t="t" r="r" b="b"/>
            <a:pathLst>
              <a:path w="1120139">
                <a:moveTo>
                  <a:pt x="0" y="0"/>
                </a:moveTo>
                <a:lnTo>
                  <a:pt x="1120139" y="0"/>
                </a:lnTo>
              </a:path>
            </a:pathLst>
          </a:custGeom>
          <a:ln w="57150">
            <a:solidFill>
              <a:srgbClr val="DE0374"/>
            </a:solidFill>
          </a:ln>
        </p:spPr>
        <p:txBody>
          <a:bodyPr wrap="square" lIns="0" tIns="0" rIns="0" bIns="0" rtlCol="0"/>
          <a:lstStyle/>
          <a:p>
            <a:endParaRPr dirty="0"/>
          </a:p>
        </p:txBody>
      </p:sp>
      <p:pic>
        <p:nvPicPr>
          <p:cNvPr id="5" name="Picture 2" descr="Image result for veeam">
            <a:extLst>
              <a:ext uri="{FF2B5EF4-FFF2-40B4-BE49-F238E27FC236}">
                <a16:creationId xmlns:a16="http://schemas.microsoft.com/office/drawing/2014/main" id="{CC3A7458-78F0-4FB9-A339-6082505E0CB6}"/>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296400" y="5486400"/>
            <a:ext cx="1031457" cy="1889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Image result for splunk">
            <a:extLst>
              <a:ext uri="{FF2B5EF4-FFF2-40B4-BE49-F238E27FC236}">
                <a16:creationId xmlns:a16="http://schemas.microsoft.com/office/drawing/2014/main" id="{2F71BA54-2C74-401F-93B8-9EF185DF8983}"/>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248400" y="4572092"/>
            <a:ext cx="1107040" cy="3270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Image result for fortinet logo">
            <a:extLst>
              <a:ext uri="{FF2B5EF4-FFF2-40B4-BE49-F238E27FC236}">
                <a16:creationId xmlns:a16="http://schemas.microsoft.com/office/drawing/2014/main" id="{E5A5DE55-A21F-4172-9FDC-4BFC4DC718E5}"/>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763000" y="4584328"/>
            <a:ext cx="1263957" cy="415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lenovo logo">
            <a:extLst>
              <a:ext uri="{FF2B5EF4-FFF2-40B4-BE49-F238E27FC236}">
                <a16:creationId xmlns:a16="http://schemas.microsoft.com/office/drawing/2014/main" id="{F268A82F-2388-407A-9353-CA35DF62F1C6}"/>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l="13847" t="25106" r="10281" b="27541"/>
          <a:stretch/>
        </p:blipFill>
        <p:spPr bwMode="auto">
          <a:xfrm>
            <a:off x="7848600" y="5410200"/>
            <a:ext cx="1232915" cy="3635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Image result for avaya logo">
            <a:extLst>
              <a:ext uri="{FF2B5EF4-FFF2-40B4-BE49-F238E27FC236}">
                <a16:creationId xmlns:a16="http://schemas.microsoft.com/office/drawing/2014/main" id="{74118A5E-FBB6-4246-AD09-C66BD09B7CD1}"/>
              </a:ext>
            </a:extLst>
          </p:cNvPr>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t="10449" b="16194"/>
          <a:stretch/>
        </p:blipFill>
        <p:spPr bwMode="auto">
          <a:xfrm>
            <a:off x="8839200" y="2831527"/>
            <a:ext cx="1213452" cy="4450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794D05C-D945-42AD-89A2-5580E9C8C389}"/>
              </a:ext>
            </a:extLst>
          </p:cNvPr>
          <p:cNvPicPr>
            <a:picLocks noChangeAspect="1"/>
          </p:cNvPicPr>
          <p:nvPr/>
        </p:nvPicPr>
        <p:blipFill>
          <a:blip r:embed="rId30"/>
          <a:stretch>
            <a:fillRect/>
          </a:stretch>
        </p:blipFill>
        <p:spPr>
          <a:xfrm>
            <a:off x="10210800" y="2934623"/>
            <a:ext cx="1280164" cy="337821"/>
          </a:xfrm>
          <a:prstGeom prst="rect">
            <a:avLst/>
          </a:prstGeom>
        </p:spPr>
      </p:pic>
      <p:pic>
        <p:nvPicPr>
          <p:cNvPr id="1026" name="Picture 2" descr="Image result for micro strategy">
            <a:extLst>
              <a:ext uri="{FF2B5EF4-FFF2-40B4-BE49-F238E27FC236}">
                <a16:creationId xmlns:a16="http://schemas.microsoft.com/office/drawing/2014/main" id="{431C89ED-196B-466F-8EDC-DE57B4B9B8AB}"/>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169452" y="2673857"/>
            <a:ext cx="1590674" cy="511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utomationanywhere">
            <a:extLst>
              <a:ext uri="{FF2B5EF4-FFF2-40B4-BE49-F238E27FC236}">
                <a16:creationId xmlns:a16="http://schemas.microsoft.com/office/drawing/2014/main" id="{31F071BD-ED20-4CF7-B72D-47A91345619D}"/>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0444995" y="5234777"/>
            <a:ext cx="1294378" cy="6778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occam call center">
            <a:extLst>
              <a:ext uri="{FF2B5EF4-FFF2-40B4-BE49-F238E27FC236}">
                <a16:creationId xmlns:a16="http://schemas.microsoft.com/office/drawing/2014/main" id="{58B54DDC-5B98-4112-A686-A046F042A336}"/>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0416354" y="3752208"/>
            <a:ext cx="1161902" cy="3067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Snipped 11">
            <a:extLst>
              <a:ext uri="{FF2B5EF4-FFF2-40B4-BE49-F238E27FC236}">
                <a16:creationId xmlns:a16="http://schemas.microsoft.com/office/drawing/2014/main" id="{7B862422-8469-452F-BFE5-CFAC77D6BD23}"/>
              </a:ext>
            </a:extLst>
          </p:cNvPr>
          <p:cNvSpPr/>
          <p:nvPr/>
        </p:nvSpPr>
        <p:spPr>
          <a:xfrm>
            <a:off x="609600" y="1600200"/>
            <a:ext cx="11201400" cy="4815016"/>
          </a:xfrm>
          <a:prstGeom prst="snip2Diag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NG"/>
          </a:p>
        </p:txBody>
      </p:sp>
      <p:sp>
        <p:nvSpPr>
          <p:cNvPr id="3" name="object 3"/>
          <p:cNvSpPr/>
          <p:nvPr/>
        </p:nvSpPr>
        <p:spPr>
          <a:xfrm>
            <a:off x="10591800" y="6455721"/>
            <a:ext cx="1057770" cy="304458"/>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2471026" y="738847"/>
            <a:ext cx="8975090" cy="0"/>
          </a:xfrm>
          <a:custGeom>
            <a:avLst/>
            <a:gdLst/>
            <a:ahLst/>
            <a:cxnLst/>
            <a:rect l="l" t="t" r="r" b="b"/>
            <a:pathLst>
              <a:path w="8975090">
                <a:moveTo>
                  <a:pt x="0" y="0"/>
                </a:moveTo>
                <a:lnTo>
                  <a:pt x="8974747" y="0"/>
                </a:lnTo>
              </a:path>
            </a:pathLst>
          </a:custGeom>
          <a:ln w="17999">
            <a:solidFill>
              <a:srgbClr val="DE0374"/>
            </a:solidFill>
          </a:ln>
        </p:spPr>
        <p:txBody>
          <a:bodyPr wrap="square" lIns="0" tIns="0" rIns="0" bIns="0" rtlCol="0"/>
          <a:lstStyle/>
          <a:p>
            <a:endParaRPr dirty="0"/>
          </a:p>
        </p:txBody>
      </p:sp>
      <p:sp>
        <p:nvSpPr>
          <p:cNvPr id="6" name="object 6"/>
          <p:cNvSpPr txBox="1">
            <a:spLocks noGrp="1"/>
          </p:cNvSpPr>
          <p:nvPr>
            <p:ph type="title"/>
          </p:nvPr>
        </p:nvSpPr>
        <p:spPr>
          <a:xfrm>
            <a:off x="1143843" y="976477"/>
            <a:ext cx="7741284" cy="369332"/>
          </a:xfrm>
          <a:prstGeom prst="rect">
            <a:avLst/>
          </a:prstGeom>
        </p:spPr>
        <p:txBody>
          <a:bodyPr vert="horz" wrap="square" lIns="0" tIns="12700" rIns="0" bIns="0" rtlCol="0">
            <a:spAutoFit/>
          </a:bodyPr>
          <a:lstStyle/>
          <a:p>
            <a:pPr marL="12700">
              <a:lnSpc>
                <a:spcPts val="2870"/>
              </a:lnSpc>
              <a:spcBef>
                <a:spcPts val="100"/>
              </a:spcBef>
            </a:pPr>
            <a:r>
              <a:rPr lang="en-US" sz="2400" spc="-250" dirty="0">
                <a:latin typeface="DejaVu Sans"/>
                <a:cs typeface="DejaVu Sans"/>
              </a:rPr>
              <a:t>Organization Structure</a:t>
            </a:r>
            <a:endParaRPr sz="2400" dirty="0">
              <a:latin typeface="DejaVu Sans"/>
              <a:cs typeface="DejaVu Sans"/>
            </a:endParaRPr>
          </a:p>
        </p:txBody>
      </p:sp>
      <p:sp>
        <p:nvSpPr>
          <p:cNvPr id="7" name="object 7"/>
          <p:cNvSpPr/>
          <p:nvPr/>
        </p:nvSpPr>
        <p:spPr>
          <a:xfrm>
            <a:off x="905731" y="914400"/>
            <a:ext cx="45719" cy="431409"/>
          </a:xfrm>
          <a:custGeom>
            <a:avLst/>
            <a:gdLst/>
            <a:ahLst/>
            <a:cxnLst/>
            <a:rect l="l" t="t" r="r" b="b"/>
            <a:pathLst>
              <a:path h="1016000">
                <a:moveTo>
                  <a:pt x="0" y="0"/>
                </a:moveTo>
                <a:lnTo>
                  <a:pt x="0" y="1016000"/>
                </a:lnTo>
              </a:path>
            </a:pathLst>
          </a:custGeom>
          <a:ln w="63501">
            <a:solidFill>
              <a:srgbClr val="DE0374"/>
            </a:solidFill>
          </a:ln>
        </p:spPr>
        <p:txBody>
          <a:bodyPr wrap="square" lIns="0" tIns="0" rIns="0" bIns="0" rtlCol="0"/>
          <a:lstStyle/>
          <a:p>
            <a:endParaRPr dirty="0"/>
          </a:p>
        </p:txBody>
      </p:sp>
      <p:sp>
        <p:nvSpPr>
          <p:cNvPr id="22" name="Shape 44">
            <a:extLst>
              <a:ext uri="{FF2B5EF4-FFF2-40B4-BE49-F238E27FC236}">
                <a16:creationId xmlns:a16="http://schemas.microsoft.com/office/drawing/2014/main" id="{ABD486FA-F96F-4D96-8555-612358A23AAF}"/>
              </a:ext>
            </a:extLst>
          </p:cNvPr>
          <p:cNvSpPr/>
          <p:nvPr/>
        </p:nvSpPr>
        <p:spPr>
          <a:xfrm>
            <a:off x="3958352" y="8367477"/>
            <a:ext cx="1480277"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r>
              <a:rPr lang="en-US" sz="2000" b="1" dirty="0">
                <a:latin typeface="Tw Cen MT" panose="020B0602020104020603" pitchFamily="34" charset="0"/>
                <a:ea typeface="Helvetica Light"/>
                <a:cs typeface="Tunga" panose="020B0502040204020203" pitchFamily="34" charset="0"/>
              </a:rPr>
              <a:t>IOT solutions </a:t>
            </a:r>
            <a:endParaRPr sz="2000" b="1" dirty="0">
              <a:latin typeface="Tw Cen MT" panose="020B0602020104020603" pitchFamily="34" charset="0"/>
              <a:ea typeface="Helvetica Light"/>
              <a:cs typeface="Tunga" panose="020B0502040204020203" pitchFamily="34" charset="0"/>
            </a:endParaRPr>
          </a:p>
        </p:txBody>
      </p:sp>
      <p:sp>
        <p:nvSpPr>
          <p:cNvPr id="23" name="Shape 44">
            <a:extLst>
              <a:ext uri="{FF2B5EF4-FFF2-40B4-BE49-F238E27FC236}">
                <a16:creationId xmlns:a16="http://schemas.microsoft.com/office/drawing/2014/main" id="{69A3CFF0-0B80-4202-9DE3-F4548E355F7F}"/>
              </a:ext>
            </a:extLst>
          </p:cNvPr>
          <p:cNvSpPr/>
          <p:nvPr/>
        </p:nvSpPr>
        <p:spPr>
          <a:xfrm>
            <a:off x="3912635" y="9393455"/>
            <a:ext cx="3053080"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r>
              <a:rPr lang="en-US" sz="2000" b="1" dirty="0">
                <a:latin typeface="Tw Cen MT" panose="020B0602020104020603" pitchFamily="34" charset="0"/>
                <a:ea typeface="Helvetica Light"/>
                <a:cs typeface="Tunga" panose="020B0502040204020203" pitchFamily="34" charset="0"/>
              </a:rPr>
              <a:t>Robotic Process Automation </a:t>
            </a:r>
            <a:endParaRPr sz="2000" b="1" dirty="0">
              <a:latin typeface="Tw Cen MT" panose="020B0602020104020603" pitchFamily="34" charset="0"/>
              <a:ea typeface="Helvetica Light"/>
              <a:cs typeface="Tunga" panose="020B0502040204020203" pitchFamily="34" charset="0"/>
            </a:endParaRPr>
          </a:p>
        </p:txBody>
      </p:sp>
      <p:graphicFrame>
        <p:nvGraphicFramePr>
          <p:cNvPr id="4" name="Diagram 3">
            <a:extLst>
              <a:ext uri="{FF2B5EF4-FFF2-40B4-BE49-F238E27FC236}">
                <a16:creationId xmlns:a16="http://schemas.microsoft.com/office/drawing/2014/main" id="{AA286F01-0E12-4F39-B13C-B231FD2BD0CD}"/>
              </a:ext>
            </a:extLst>
          </p:cNvPr>
          <p:cNvGraphicFramePr/>
          <p:nvPr/>
        </p:nvGraphicFramePr>
        <p:xfrm>
          <a:off x="829531" y="2068884"/>
          <a:ext cx="4894138" cy="4346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6A9A0E93-0D00-47B9-A923-C472820B05D0}"/>
              </a:ext>
            </a:extLst>
          </p:cNvPr>
          <p:cNvSpPr txBox="1"/>
          <p:nvPr/>
        </p:nvSpPr>
        <p:spPr>
          <a:xfrm>
            <a:off x="2428117" y="1699552"/>
            <a:ext cx="3053080" cy="369332"/>
          </a:xfrm>
          <a:prstGeom prst="rect">
            <a:avLst/>
          </a:prstGeom>
          <a:noFill/>
        </p:spPr>
        <p:txBody>
          <a:bodyPr wrap="square" rtlCol="0">
            <a:spAutoFit/>
          </a:bodyPr>
          <a:lstStyle/>
          <a:p>
            <a:r>
              <a:rPr lang="en-US" b="1" dirty="0"/>
              <a:t>Sales Team</a:t>
            </a:r>
            <a:endParaRPr lang="en-NG" b="1" dirty="0"/>
          </a:p>
        </p:txBody>
      </p:sp>
      <p:graphicFrame>
        <p:nvGraphicFramePr>
          <p:cNvPr id="10" name="Diagram 9">
            <a:extLst>
              <a:ext uri="{FF2B5EF4-FFF2-40B4-BE49-F238E27FC236}">
                <a16:creationId xmlns:a16="http://schemas.microsoft.com/office/drawing/2014/main" id="{6D48AFE5-3F88-42A3-8E3F-194F2D8232C2}"/>
              </a:ext>
            </a:extLst>
          </p:cNvPr>
          <p:cNvGraphicFramePr/>
          <p:nvPr/>
        </p:nvGraphicFramePr>
        <p:xfrm>
          <a:off x="4876800" y="1831267"/>
          <a:ext cx="7289800" cy="46449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TextBox 10">
            <a:extLst>
              <a:ext uri="{FF2B5EF4-FFF2-40B4-BE49-F238E27FC236}">
                <a16:creationId xmlns:a16="http://schemas.microsoft.com/office/drawing/2014/main" id="{49EBD57F-55B9-4550-ABA6-D8E6407EE535}"/>
              </a:ext>
            </a:extLst>
          </p:cNvPr>
          <p:cNvSpPr txBox="1"/>
          <p:nvPr/>
        </p:nvSpPr>
        <p:spPr>
          <a:xfrm>
            <a:off x="7579730" y="1692990"/>
            <a:ext cx="2821940" cy="375894"/>
          </a:xfrm>
          <a:prstGeom prst="rect">
            <a:avLst/>
          </a:prstGeom>
          <a:noFill/>
        </p:spPr>
        <p:txBody>
          <a:bodyPr wrap="square" rtlCol="0">
            <a:spAutoFit/>
          </a:bodyPr>
          <a:lstStyle/>
          <a:p>
            <a:r>
              <a:rPr lang="en-US" b="1" dirty="0"/>
              <a:t>Technology Business Team </a:t>
            </a:r>
            <a:endParaRPr lang="en-NG" b="1" dirty="0"/>
          </a:p>
        </p:txBody>
      </p:sp>
      <p:graphicFrame>
        <p:nvGraphicFramePr>
          <p:cNvPr id="13" name="Diagram 12">
            <a:extLst>
              <a:ext uri="{FF2B5EF4-FFF2-40B4-BE49-F238E27FC236}">
                <a16:creationId xmlns:a16="http://schemas.microsoft.com/office/drawing/2014/main" id="{FB13F513-0A7B-44B5-BE1A-8E6CE147E3DA}"/>
              </a:ext>
            </a:extLst>
          </p:cNvPr>
          <p:cNvGraphicFramePr/>
          <p:nvPr/>
        </p:nvGraphicFramePr>
        <p:xfrm>
          <a:off x="4733925" y="4419600"/>
          <a:ext cx="2647915" cy="190668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24620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36A5CCF-EF1F-4DBB-817E-3332F1D999B1}"/>
              </a:ext>
            </a:extLst>
          </p:cNvPr>
          <p:cNvGraphicFramePr>
            <a:graphicFrameLocks noChangeAspect="1"/>
          </p:cNvGraphicFramePr>
          <p:nvPr>
            <p:custDataLst>
              <p:tags r:id="rId2"/>
            </p:custDataLst>
            <p:extLst>
              <p:ext uri="{D42A27DB-BD31-4B8C-83A1-F6EECF244321}">
                <p14:modId xmlns:p14="http://schemas.microsoft.com/office/powerpoint/2010/main" val="277697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E36A5CCF-EF1F-4DBB-817E-3332F1D999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725880" y="2195189"/>
            <a:ext cx="10927715" cy="3855720"/>
          </a:xfrm>
          <a:custGeom>
            <a:avLst/>
            <a:gdLst/>
            <a:ahLst/>
            <a:cxnLst/>
            <a:rect l="l" t="t" r="r" b="b"/>
            <a:pathLst>
              <a:path w="10927715" h="3855720">
                <a:moveTo>
                  <a:pt x="0" y="0"/>
                </a:moveTo>
                <a:lnTo>
                  <a:pt x="10927593" y="0"/>
                </a:lnTo>
                <a:lnTo>
                  <a:pt x="10927593" y="3855718"/>
                </a:lnTo>
                <a:lnTo>
                  <a:pt x="0" y="3855718"/>
                </a:lnTo>
                <a:lnTo>
                  <a:pt x="0" y="0"/>
                </a:lnTo>
                <a:close/>
              </a:path>
            </a:pathLst>
          </a:custGeom>
          <a:solidFill>
            <a:srgbClr val="FD0169">
              <a:alpha val="83999"/>
            </a:srgbClr>
          </a:solidFill>
        </p:spPr>
        <p:txBody>
          <a:bodyPr wrap="square" lIns="0" tIns="0" rIns="0" bIns="0" rtlCol="0"/>
          <a:lstStyle/>
          <a:p>
            <a:endParaRPr dirty="0"/>
          </a:p>
        </p:txBody>
      </p:sp>
      <p:sp>
        <p:nvSpPr>
          <p:cNvPr id="3" name="object 3"/>
          <p:cNvSpPr/>
          <p:nvPr/>
        </p:nvSpPr>
        <p:spPr>
          <a:xfrm>
            <a:off x="8932164" y="6388743"/>
            <a:ext cx="1057770" cy="304458"/>
          </a:xfrm>
          <a:prstGeom prst="rect">
            <a:avLst/>
          </a:prstGeom>
          <a:blipFill>
            <a:blip r:embed="rId6" cstate="print"/>
            <a:stretch>
              <a:fillRect/>
            </a:stretch>
          </a:blipFill>
        </p:spPr>
        <p:txBody>
          <a:bodyPr wrap="square" lIns="0" tIns="0" rIns="0" bIns="0" rtlCol="0"/>
          <a:lstStyle/>
          <a:p>
            <a:endParaRPr dirty="0"/>
          </a:p>
        </p:txBody>
      </p:sp>
      <p:sp>
        <p:nvSpPr>
          <p:cNvPr id="5" name="object 5"/>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6" name="object 6"/>
          <p:cNvSpPr txBox="1">
            <a:spLocks noGrp="1"/>
          </p:cNvSpPr>
          <p:nvPr>
            <p:ph type="title"/>
          </p:nvPr>
        </p:nvSpPr>
        <p:spPr>
          <a:xfrm>
            <a:off x="1143847" y="1163764"/>
            <a:ext cx="7020410" cy="751488"/>
          </a:xfrm>
          <a:prstGeom prst="rect">
            <a:avLst/>
          </a:prstGeom>
        </p:spPr>
        <p:txBody>
          <a:bodyPr vert="horz" wrap="square" lIns="0" tIns="12700" rIns="0" bIns="0" rtlCol="0">
            <a:spAutoFit/>
          </a:bodyPr>
          <a:lstStyle/>
          <a:p>
            <a:pPr marL="12700" marR="5080">
              <a:lnSpc>
                <a:spcPct val="100000"/>
              </a:lnSpc>
              <a:spcBef>
                <a:spcPts val="100"/>
              </a:spcBef>
            </a:pPr>
            <a:r>
              <a:rPr lang="en-US" sz="2400" dirty="0">
                <a:latin typeface="DejaVu Sans"/>
                <a:cs typeface="DejaVu Sans"/>
              </a:rPr>
              <a:t>Manifold makes transformative technology  infrastructure Simple, Smart, and scalable</a:t>
            </a:r>
            <a:endParaRPr sz="2400" dirty="0">
              <a:latin typeface="DejaVu Sans"/>
              <a:cs typeface="DejaVu Sans"/>
            </a:endParaRPr>
          </a:p>
        </p:txBody>
      </p:sp>
      <p:sp>
        <p:nvSpPr>
          <p:cNvPr id="7" name="object 7"/>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10" name="object 10"/>
          <p:cNvSpPr/>
          <p:nvPr/>
        </p:nvSpPr>
        <p:spPr>
          <a:xfrm>
            <a:off x="4326635" y="2398204"/>
            <a:ext cx="0" cy="3576954"/>
          </a:xfrm>
          <a:custGeom>
            <a:avLst/>
            <a:gdLst/>
            <a:ahLst/>
            <a:cxnLst/>
            <a:rect l="l" t="t" r="r" b="b"/>
            <a:pathLst>
              <a:path h="3576954">
                <a:moveTo>
                  <a:pt x="0" y="0"/>
                </a:moveTo>
                <a:lnTo>
                  <a:pt x="0" y="3576344"/>
                </a:lnTo>
              </a:path>
            </a:pathLst>
          </a:custGeom>
          <a:ln w="6350">
            <a:solidFill>
              <a:srgbClr val="616162"/>
            </a:solidFill>
          </a:ln>
        </p:spPr>
        <p:txBody>
          <a:bodyPr wrap="square" lIns="0" tIns="0" rIns="0" bIns="0" rtlCol="0"/>
          <a:lstStyle/>
          <a:p>
            <a:endParaRPr dirty="0"/>
          </a:p>
        </p:txBody>
      </p:sp>
      <p:sp>
        <p:nvSpPr>
          <p:cNvPr id="11" name="object 11"/>
          <p:cNvSpPr/>
          <p:nvPr/>
        </p:nvSpPr>
        <p:spPr>
          <a:xfrm>
            <a:off x="7862316" y="2398204"/>
            <a:ext cx="0" cy="3576954"/>
          </a:xfrm>
          <a:custGeom>
            <a:avLst/>
            <a:gdLst/>
            <a:ahLst/>
            <a:cxnLst/>
            <a:rect l="l" t="t" r="r" b="b"/>
            <a:pathLst>
              <a:path h="3576954">
                <a:moveTo>
                  <a:pt x="0" y="0"/>
                </a:moveTo>
                <a:lnTo>
                  <a:pt x="0" y="3576344"/>
                </a:lnTo>
              </a:path>
            </a:pathLst>
          </a:custGeom>
          <a:ln w="6350">
            <a:solidFill>
              <a:srgbClr val="616162"/>
            </a:solidFill>
          </a:ln>
        </p:spPr>
        <p:txBody>
          <a:bodyPr wrap="square" lIns="0" tIns="0" rIns="0" bIns="0" rtlCol="0"/>
          <a:lstStyle/>
          <a:p>
            <a:endParaRPr dirty="0"/>
          </a:p>
        </p:txBody>
      </p:sp>
      <p:sp>
        <p:nvSpPr>
          <p:cNvPr id="12" name="object 12"/>
          <p:cNvSpPr/>
          <p:nvPr/>
        </p:nvSpPr>
        <p:spPr>
          <a:xfrm>
            <a:off x="1043381" y="4186377"/>
            <a:ext cx="10292715" cy="0"/>
          </a:xfrm>
          <a:custGeom>
            <a:avLst/>
            <a:gdLst/>
            <a:ahLst/>
            <a:cxnLst/>
            <a:rect l="l" t="t" r="r" b="b"/>
            <a:pathLst>
              <a:path w="10292715">
                <a:moveTo>
                  <a:pt x="0" y="0"/>
                </a:moveTo>
                <a:lnTo>
                  <a:pt x="10292702" y="0"/>
                </a:lnTo>
              </a:path>
            </a:pathLst>
          </a:custGeom>
          <a:ln w="6350">
            <a:solidFill>
              <a:srgbClr val="616162"/>
            </a:solidFill>
          </a:ln>
        </p:spPr>
        <p:txBody>
          <a:bodyPr wrap="square" lIns="0" tIns="0" rIns="0" bIns="0" rtlCol="0"/>
          <a:lstStyle/>
          <a:p>
            <a:endParaRPr dirty="0"/>
          </a:p>
        </p:txBody>
      </p:sp>
      <p:sp>
        <p:nvSpPr>
          <p:cNvPr id="13" name="object 13"/>
          <p:cNvSpPr txBox="1"/>
          <p:nvPr/>
        </p:nvSpPr>
        <p:spPr>
          <a:xfrm>
            <a:off x="5716041" y="2913837"/>
            <a:ext cx="2109470" cy="443711"/>
          </a:xfrm>
          <a:prstGeom prst="rect">
            <a:avLst/>
          </a:prstGeom>
        </p:spPr>
        <p:txBody>
          <a:bodyPr vert="horz" wrap="square" lIns="0" tIns="12700" rIns="0" bIns="0" rtlCol="0">
            <a:spAutoFit/>
          </a:bodyPr>
          <a:lstStyle/>
          <a:p>
            <a:pPr>
              <a:lnSpc>
                <a:spcPct val="100000"/>
              </a:lnSpc>
              <a:spcBef>
                <a:spcPts val="100"/>
              </a:spcBef>
            </a:pPr>
            <a:r>
              <a:rPr lang="en-US" sz="1400" spc="-140" dirty="0">
                <a:solidFill>
                  <a:srgbClr val="FFFFFF"/>
                </a:solidFill>
                <a:latin typeface="DejaVu Sans"/>
                <a:cs typeface="DejaVu Sans"/>
              </a:rPr>
              <a:t>Hybrid Cloud Strategy and Optimizations  </a:t>
            </a:r>
            <a:endParaRPr lang="en-US" sz="1400" dirty="0">
              <a:latin typeface="DejaVu Sans"/>
              <a:cs typeface="DejaVu Sans"/>
            </a:endParaRPr>
          </a:p>
        </p:txBody>
      </p:sp>
      <p:sp>
        <p:nvSpPr>
          <p:cNvPr id="14" name="object 14"/>
          <p:cNvSpPr txBox="1"/>
          <p:nvPr/>
        </p:nvSpPr>
        <p:spPr>
          <a:xfrm>
            <a:off x="9365969" y="2913837"/>
            <a:ext cx="2121422" cy="671979"/>
          </a:xfrm>
          <a:prstGeom prst="rect">
            <a:avLst/>
          </a:prstGeom>
        </p:spPr>
        <p:txBody>
          <a:bodyPr vert="horz" wrap="square" lIns="0" tIns="12700" rIns="0" bIns="0" rtlCol="0">
            <a:spAutoFit/>
          </a:bodyPr>
          <a:lstStyle/>
          <a:p>
            <a:pPr>
              <a:spcBef>
                <a:spcPts val="100"/>
              </a:spcBef>
              <a:tabLst>
                <a:tab pos="208279" algn="l"/>
                <a:tab pos="686435" algn="l"/>
              </a:tabLst>
            </a:pPr>
            <a:r>
              <a:rPr lang="en-US" sz="1400" spc="-140" dirty="0">
                <a:solidFill>
                  <a:srgbClr val="FFFFFF"/>
                </a:solidFill>
                <a:latin typeface="DejaVu Sans"/>
              </a:rPr>
              <a:t>Workspace Transformation and Mobility </a:t>
            </a:r>
            <a:endParaRPr sz="1400" spc="-140" dirty="0">
              <a:solidFill>
                <a:srgbClr val="FFFFFF"/>
              </a:solidFill>
              <a:latin typeface="DejaVu Sans"/>
            </a:endParaRPr>
          </a:p>
          <a:p>
            <a:pPr>
              <a:spcBef>
                <a:spcPts val="100"/>
              </a:spcBef>
              <a:tabLst>
                <a:tab pos="210185" algn="l"/>
                <a:tab pos="686435" algn="l"/>
              </a:tabLst>
            </a:pPr>
            <a:r>
              <a:rPr sz="1400" spc="-140" dirty="0">
                <a:solidFill>
                  <a:srgbClr val="FFFFFF"/>
                </a:solidFill>
                <a:latin typeface="DejaVu Sans"/>
              </a:rPr>
              <a:t> 		</a:t>
            </a:r>
          </a:p>
        </p:txBody>
      </p:sp>
      <p:sp>
        <p:nvSpPr>
          <p:cNvPr id="15" name="object 15"/>
          <p:cNvSpPr txBox="1"/>
          <p:nvPr/>
        </p:nvSpPr>
        <p:spPr>
          <a:xfrm>
            <a:off x="2202440" y="4465789"/>
            <a:ext cx="2063750" cy="443711"/>
          </a:xfrm>
          <a:prstGeom prst="rect">
            <a:avLst/>
          </a:prstGeom>
        </p:spPr>
        <p:txBody>
          <a:bodyPr vert="horz" wrap="square" lIns="0" tIns="12700" rIns="0" bIns="0" rtlCol="0">
            <a:spAutoFit/>
          </a:bodyPr>
          <a:lstStyle/>
          <a:p>
            <a:pPr>
              <a:lnSpc>
                <a:spcPct val="100000"/>
              </a:lnSpc>
              <a:spcBef>
                <a:spcPts val="100"/>
              </a:spcBef>
            </a:pPr>
            <a:r>
              <a:rPr lang="en-US" sz="1400" spc="-200" dirty="0">
                <a:solidFill>
                  <a:srgbClr val="FFFFFF"/>
                </a:solidFill>
                <a:latin typeface="DejaVu Sans"/>
                <a:cs typeface="DejaVu Sans"/>
              </a:rPr>
              <a:t>Automation and Artificial Intelligence </a:t>
            </a:r>
            <a:endParaRPr sz="1400" dirty="0">
              <a:latin typeface="DejaVu Sans"/>
              <a:cs typeface="DejaVu Sans"/>
            </a:endParaRPr>
          </a:p>
        </p:txBody>
      </p:sp>
      <p:sp>
        <p:nvSpPr>
          <p:cNvPr id="16" name="object 16"/>
          <p:cNvSpPr txBox="1"/>
          <p:nvPr/>
        </p:nvSpPr>
        <p:spPr>
          <a:xfrm>
            <a:off x="5716035" y="4465789"/>
            <a:ext cx="1838960" cy="443711"/>
          </a:xfrm>
          <a:prstGeom prst="rect">
            <a:avLst/>
          </a:prstGeom>
        </p:spPr>
        <p:txBody>
          <a:bodyPr vert="horz" wrap="square" lIns="0" tIns="12700" rIns="0" bIns="0" rtlCol="0">
            <a:spAutoFit/>
          </a:bodyPr>
          <a:lstStyle/>
          <a:p>
            <a:pPr marR="5080">
              <a:lnSpc>
                <a:spcPct val="100000"/>
              </a:lnSpc>
              <a:spcBef>
                <a:spcPts val="100"/>
              </a:spcBef>
            </a:pPr>
            <a:r>
              <a:rPr lang="en-US" sz="1400" spc="-95" dirty="0">
                <a:solidFill>
                  <a:srgbClr val="FFFFFF"/>
                </a:solidFill>
                <a:latin typeface="DejaVu Sans"/>
                <a:cs typeface="DejaVu Sans"/>
              </a:rPr>
              <a:t>Software Defined - WAN</a:t>
            </a:r>
            <a:endParaRPr sz="1400" dirty="0">
              <a:latin typeface="DejaVu Sans"/>
              <a:cs typeface="DejaVu Sans"/>
            </a:endParaRPr>
          </a:p>
        </p:txBody>
      </p:sp>
      <p:sp>
        <p:nvSpPr>
          <p:cNvPr id="17" name="object 17"/>
          <p:cNvSpPr txBox="1"/>
          <p:nvPr/>
        </p:nvSpPr>
        <p:spPr>
          <a:xfrm>
            <a:off x="9210478" y="4465789"/>
            <a:ext cx="1850389" cy="228268"/>
          </a:xfrm>
          <a:prstGeom prst="rect">
            <a:avLst/>
          </a:prstGeom>
        </p:spPr>
        <p:txBody>
          <a:bodyPr vert="horz" wrap="square" lIns="0" tIns="12700" rIns="0" bIns="0" rtlCol="0">
            <a:spAutoFit/>
          </a:bodyPr>
          <a:lstStyle/>
          <a:p>
            <a:pPr marR="5080">
              <a:lnSpc>
                <a:spcPct val="100000"/>
              </a:lnSpc>
              <a:spcBef>
                <a:spcPts val="100"/>
              </a:spcBef>
            </a:pPr>
            <a:r>
              <a:rPr lang="en-US" sz="1400" spc="-150" dirty="0">
                <a:solidFill>
                  <a:srgbClr val="FFFFFF"/>
                </a:solidFill>
                <a:latin typeface="DejaVu Sans"/>
                <a:cs typeface="DejaVu Sans"/>
              </a:rPr>
              <a:t>Security &amp; Compliance  </a:t>
            </a:r>
            <a:endParaRPr lang="en-US" sz="1400" dirty="0">
              <a:latin typeface="DejaVu Sans"/>
              <a:cs typeface="DejaVu Sans"/>
            </a:endParaRPr>
          </a:p>
        </p:txBody>
      </p:sp>
      <p:sp>
        <p:nvSpPr>
          <p:cNvPr id="434" name="object 3">
            <a:extLst>
              <a:ext uri="{FF2B5EF4-FFF2-40B4-BE49-F238E27FC236}">
                <a16:creationId xmlns:a16="http://schemas.microsoft.com/office/drawing/2014/main" id="{12572EB1-5625-46E8-B98B-9FD27F04BA37}"/>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lang="en-US" sz="1000" b="1" spc="-80" dirty="0">
                <a:solidFill>
                  <a:srgbClr val="231F20"/>
                </a:solidFill>
                <a:latin typeface="DejaVu Sans"/>
                <a:cs typeface="DejaVu Sans"/>
              </a:rPr>
              <a:t>SOLUTION</a:t>
            </a:r>
            <a:r>
              <a:rPr sz="1000" b="1" spc="-170" dirty="0">
                <a:solidFill>
                  <a:srgbClr val="231F20"/>
                </a:solidFill>
                <a:latin typeface="DejaVu Sans"/>
                <a:cs typeface="DejaVu Sans"/>
              </a:rPr>
              <a:t> </a:t>
            </a:r>
            <a:r>
              <a:rPr sz="1000" b="1" spc="-80" dirty="0">
                <a:solidFill>
                  <a:srgbClr val="231F20"/>
                </a:solidFill>
                <a:latin typeface="DejaVu Sans"/>
                <a:cs typeface="DejaVu Sans"/>
              </a:rPr>
              <a:t>PORTFOLIO</a:t>
            </a:r>
            <a:endParaRPr sz="1000" dirty="0">
              <a:latin typeface="DejaVu Sans"/>
              <a:cs typeface="DejaVu Sans"/>
            </a:endParaRPr>
          </a:p>
        </p:txBody>
      </p:sp>
      <p:sp>
        <p:nvSpPr>
          <p:cNvPr id="8" name="object 8"/>
          <p:cNvSpPr txBox="1"/>
          <p:nvPr/>
        </p:nvSpPr>
        <p:spPr>
          <a:xfrm>
            <a:off x="2096490" y="2882017"/>
            <a:ext cx="1681480" cy="1102866"/>
          </a:xfrm>
          <a:prstGeom prst="rect">
            <a:avLst/>
          </a:prstGeom>
        </p:spPr>
        <p:txBody>
          <a:bodyPr vert="horz" wrap="square" lIns="0" tIns="12700" rIns="0" bIns="0" rtlCol="0">
            <a:spAutoFit/>
          </a:bodyPr>
          <a:lstStyle/>
          <a:p>
            <a:pPr marR="5080">
              <a:spcBef>
                <a:spcPts val="100"/>
              </a:spcBef>
            </a:pPr>
            <a:r>
              <a:rPr lang="en-US" sz="1400" spc="-95" dirty="0">
                <a:solidFill>
                  <a:srgbClr val="FFFFFF"/>
                </a:solidFill>
                <a:latin typeface="DejaVu Sans"/>
                <a:cs typeface="DejaVu Sans"/>
              </a:rPr>
              <a:t>Hyper Converged Infrastructure and Software Defined Data center  </a:t>
            </a:r>
            <a:endParaRPr lang="en-US" sz="1400" dirty="0">
              <a:latin typeface="DejaVu Sans"/>
              <a:cs typeface="DejaVu Sans"/>
            </a:endParaRPr>
          </a:p>
          <a:p>
            <a:pPr marR="5080">
              <a:lnSpc>
                <a:spcPct val="100000"/>
              </a:lnSpc>
              <a:spcBef>
                <a:spcPts val="100"/>
              </a:spcBef>
            </a:pPr>
            <a:endParaRPr sz="1400" dirty="0">
              <a:latin typeface="DejaVu Sans"/>
              <a:cs typeface="DejaVu Sans"/>
            </a:endParaRPr>
          </a:p>
        </p:txBody>
      </p:sp>
      <p:pic>
        <p:nvPicPr>
          <p:cNvPr id="9" name="Graphic 8" descr="Server">
            <a:extLst>
              <a:ext uri="{FF2B5EF4-FFF2-40B4-BE49-F238E27FC236}">
                <a16:creationId xmlns:a16="http://schemas.microsoft.com/office/drawing/2014/main" id="{D261BF70-D806-420F-8F80-7712C38A7D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3381" y="2821523"/>
            <a:ext cx="914400" cy="914400"/>
          </a:xfrm>
          <a:prstGeom prst="rect">
            <a:avLst/>
          </a:prstGeom>
        </p:spPr>
      </p:pic>
      <p:pic>
        <p:nvPicPr>
          <p:cNvPr id="428" name="Graphic 427" descr="Cloud Computing">
            <a:extLst>
              <a:ext uri="{FF2B5EF4-FFF2-40B4-BE49-F238E27FC236}">
                <a16:creationId xmlns:a16="http://schemas.microsoft.com/office/drawing/2014/main" id="{D781FBCA-83E8-42DB-BDE8-F5277CD44B7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00459" y="2848750"/>
            <a:ext cx="914400" cy="914400"/>
          </a:xfrm>
          <a:prstGeom prst="rect">
            <a:avLst/>
          </a:prstGeom>
        </p:spPr>
      </p:pic>
      <p:pic>
        <p:nvPicPr>
          <p:cNvPr id="430" name="Graphic 429" descr="Social network">
            <a:extLst>
              <a:ext uri="{FF2B5EF4-FFF2-40B4-BE49-F238E27FC236}">
                <a16:creationId xmlns:a16="http://schemas.microsoft.com/office/drawing/2014/main" id="{90F2821F-C3CE-437B-AA77-5D0D734B07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64262" y="2832539"/>
            <a:ext cx="914400" cy="914400"/>
          </a:xfrm>
          <a:prstGeom prst="rect">
            <a:avLst/>
          </a:prstGeom>
        </p:spPr>
      </p:pic>
      <p:pic>
        <p:nvPicPr>
          <p:cNvPr id="432" name="Graphic 431" descr="Robot">
            <a:extLst>
              <a:ext uri="{FF2B5EF4-FFF2-40B4-BE49-F238E27FC236}">
                <a16:creationId xmlns:a16="http://schemas.microsoft.com/office/drawing/2014/main" id="{A58E0D80-07B2-4DC1-AA4F-B06710194B0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31133" y="4253253"/>
            <a:ext cx="914400" cy="914400"/>
          </a:xfrm>
          <a:prstGeom prst="rect">
            <a:avLst/>
          </a:prstGeom>
        </p:spPr>
      </p:pic>
      <p:pic>
        <p:nvPicPr>
          <p:cNvPr id="435" name="Graphic 434" descr="Wireless router">
            <a:extLst>
              <a:ext uri="{FF2B5EF4-FFF2-40B4-BE49-F238E27FC236}">
                <a16:creationId xmlns:a16="http://schemas.microsoft.com/office/drawing/2014/main" id="{33029638-C250-46E4-A695-F7E9D5876AE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600459" y="4236857"/>
            <a:ext cx="914400" cy="914400"/>
          </a:xfrm>
          <a:prstGeom prst="rect">
            <a:avLst/>
          </a:prstGeom>
        </p:spPr>
      </p:pic>
      <p:pic>
        <p:nvPicPr>
          <p:cNvPr id="444" name="Graphic 443" descr="Warning">
            <a:extLst>
              <a:ext uri="{FF2B5EF4-FFF2-40B4-BE49-F238E27FC236}">
                <a16:creationId xmlns:a16="http://schemas.microsoft.com/office/drawing/2014/main" id="{AE7A61C6-BC02-4DF2-851B-59094CA9A84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53548" y="4275687"/>
            <a:ext cx="796991" cy="79699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E2F47CB-482D-4705-9146-262C2817BBD4}"/>
              </a:ext>
            </a:extLst>
          </p:cNvPr>
          <p:cNvGraphicFramePr>
            <a:graphicFrameLocks noChangeAspect="1"/>
          </p:cNvGraphicFramePr>
          <p:nvPr>
            <p:custDataLst>
              <p:tags r:id="rId2"/>
            </p:custDataLst>
            <p:extLst>
              <p:ext uri="{D42A27DB-BD31-4B8C-83A1-F6EECF244321}">
                <p14:modId xmlns:p14="http://schemas.microsoft.com/office/powerpoint/2010/main" val="3045220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9E2F47CB-482D-4705-9146-262C2817BB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6"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39" y="1163764"/>
            <a:ext cx="7602855" cy="751488"/>
          </a:xfrm>
          <a:prstGeom prst="rect">
            <a:avLst/>
          </a:prstGeom>
        </p:spPr>
        <p:txBody>
          <a:bodyPr vert="horz" wrap="square" lIns="0" tIns="12700" rIns="0" bIns="0" rtlCol="0">
            <a:spAutoFit/>
          </a:bodyPr>
          <a:lstStyle/>
          <a:p>
            <a:pPr marL="12700" marR="5080">
              <a:lnSpc>
                <a:spcPct val="100000"/>
              </a:lnSpc>
              <a:spcBef>
                <a:spcPts val="100"/>
              </a:spcBef>
            </a:pPr>
            <a:r>
              <a:rPr sz="2400" b="1" spc="-150" dirty="0">
                <a:latin typeface="DejaVu Sans"/>
                <a:cs typeface="DejaVu Sans"/>
              </a:rPr>
              <a:t>Hy</a:t>
            </a:r>
            <a:r>
              <a:rPr lang="en-US" sz="2400" b="1" spc="-150" dirty="0">
                <a:latin typeface="DejaVu Sans"/>
                <a:cs typeface="DejaVu Sans"/>
              </a:rPr>
              <a:t>per Converged Infrastructure</a:t>
            </a:r>
            <a:r>
              <a:rPr sz="2400" b="1" spc="-150" dirty="0">
                <a:latin typeface="DejaVu Sans"/>
                <a:cs typeface="DejaVu Sans"/>
              </a:rPr>
              <a:t> </a:t>
            </a:r>
            <a:r>
              <a:rPr sz="2400" spc="-150" dirty="0">
                <a:latin typeface="DejaVu Sans"/>
                <a:cs typeface="DejaVu Sans"/>
              </a:rPr>
              <a:t>can reduce scalability costs  by 60%</a:t>
            </a: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7" name="object 7"/>
          <p:cNvSpPr txBox="1"/>
          <p:nvPr/>
        </p:nvSpPr>
        <p:spPr>
          <a:xfrm>
            <a:off x="888686" y="2804718"/>
            <a:ext cx="3132455" cy="1945639"/>
          </a:xfrm>
          <a:prstGeom prst="rect">
            <a:avLst/>
          </a:prstGeom>
        </p:spPr>
        <p:txBody>
          <a:bodyPr vert="horz" wrap="square" lIns="0" tIns="12700" rIns="0" bIns="0" rtlCol="0">
            <a:spAutoFit/>
          </a:bodyPr>
          <a:lstStyle/>
          <a:p>
            <a:pPr marL="12700" marR="5080">
              <a:lnSpc>
                <a:spcPct val="100000"/>
              </a:lnSpc>
              <a:spcBef>
                <a:spcPts val="100"/>
              </a:spcBef>
            </a:pPr>
            <a:r>
              <a:rPr lang="en-US" sz="1400" spc="-20" dirty="0">
                <a:latin typeface="DejaVu Sans"/>
                <a:cs typeface="DejaVu Sans"/>
              </a:rPr>
              <a:t>Organizations</a:t>
            </a:r>
            <a:r>
              <a:rPr sz="1400" spc="-20" dirty="0">
                <a:latin typeface="DejaVu Sans"/>
                <a:cs typeface="DejaVu Sans"/>
              </a:rPr>
              <a:t> </a:t>
            </a:r>
            <a:r>
              <a:rPr sz="1400" spc="-120" dirty="0">
                <a:latin typeface="DejaVu Sans"/>
                <a:cs typeface="DejaVu Sans"/>
              </a:rPr>
              <a:t>generates </a:t>
            </a:r>
            <a:r>
              <a:rPr sz="1400" spc="-110" dirty="0">
                <a:latin typeface="DejaVu Sans"/>
                <a:cs typeface="DejaVu Sans"/>
              </a:rPr>
              <a:t>petabytes </a:t>
            </a:r>
            <a:r>
              <a:rPr sz="1400" spc="-45" dirty="0">
                <a:latin typeface="DejaVu Sans"/>
                <a:cs typeface="DejaVu Sans"/>
              </a:rPr>
              <a:t>of</a:t>
            </a:r>
            <a:r>
              <a:rPr sz="1400" spc="-150" dirty="0">
                <a:latin typeface="DejaVu Sans"/>
                <a:cs typeface="DejaVu Sans"/>
              </a:rPr>
              <a:t> </a:t>
            </a:r>
            <a:r>
              <a:rPr sz="1400" spc="-90" dirty="0">
                <a:latin typeface="DejaVu Sans"/>
                <a:cs typeface="DejaVu Sans"/>
              </a:rPr>
              <a:t>opera</a:t>
            </a:r>
            <a:r>
              <a:rPr lang="en-US" sz="1400" spc="-90" dirty="0">
                <a:latin typeface="DejaVu Sans"/>
                <a:cs typeface="DejaVu Sans"/>
              </a:rPr>
              <a:t>t</a:t>
            </a:r>
            <a:r>
              <a:rPr sz="1400" spc="-90" dirty="0">
                <a:latin typeface="DejaVu Sans"/>
                <a:cs typeface="DejaVu Sans"/>
              </a:rPr>
              <a:t>ional </a:t>
            </a:r>
            <a:r>
              <a:rPr sz="1400" spc="-125" dirty="0">
                <a:latin typeface="DejaVu Sans"/>
                <a:cs typeface="DejaVu Sans"/>
              </a:rPr>
              <a:t>and </a:t>
            </a:r>
            <a:r>
              <a:rPr sz="1400" spc="-105" dirty="0">
                <a:latin typeface="DejaVu Sans"/>
                <a:cs typeface="DejaVu Sans"/>
              </a:rPr>
              <a:t>customer</a:t>
            </a:r>
            <a:r>
              <a:rPr sz="1400" spc="-95" dirty="0">
                <a:latin typeface="DejaVu Sans"/>
                <a:cs typeface="DejaVu Sans"/>
              </a:rPr>
              <a:t> </a:t>
            </a:r>
            <a:r>
              <a:rPr sz="1400" spc="-125" dirty="0">
                <a:latin typeface="DejaVu Sans"/>
                <a:cs typeface="DejaVu Sans"/>
              </a:rPr>
              <a:t>data</a:t>
            </a:r>
            <a:endParaRPr sz="1400" dirty="0">
              <a:latin typeface="DejaVu Sans"/>
              <a:cs typeface="DejaVu Sans"/>
            </a:endParaRPr>
          </a:p>
          <a:p>
            <a:pPr marL="12700" marR="111760">
              <a:lnSpc>
                <a:spcPct val="100000"/>
              </a:lnSpc>
              <a:spcBef>
                <a:spcPts val="1680"/>
              </a:spcBef>
            </a:pPr>
            <a:r>
              <a:rPr sz="1400" spc="-95" dirty="0">
                <a:latin typeface="DejaVu Sans"/>
                <a:cs typeface="DejaVu Sans"/>
              </a:rPr>
              <a:t>Tradi</a:t>
            </a:r>
            <a:r>
              <a:rPr lang="en-US" sz="1400" spc="-95" dirty="0">
                <a:latin typeface="DejaVu Sans"/>
                <a:cs typeface="DejaVu Sans"/>
              </a:rPr>
              <a:t>ti</a:t>
            </a:r>
            <a:r>
              <a:rPr sz="1400" spc="-95" dirty="0">
                <a:latin typeface="DejaVu Sans"/>
                <a:cs typeface="DejaVu Sans"/>
              </a:rPr>
              <a:t>onal </a:t>
            </a:r>
            <a:r>
              <a:rPr sz="1400" spc="-105" dirty="0">
                <a:latin typeface="DejaVu Sans"/>
                <a:cs typeface="DejaVu Sans"/>
              </a:rPr>
              <a:t>Data </a:t>
            </a:r>
            <a:r>
              <a:rPr sz="1400" spc="-95" dirty="0">
                <a:latin typeface="DejaVu Sans"/>
                <a:cs typeface="DejaVu Sans"/>
              </a:rPr>
              <a:t>Centers </a:t>
            </a:r>
            <a:r>
              <a:rPr sz="1400" spc="-135" dirty="0">
                <a:latin typeface="DejaVu Sans"/>
                <a:cs typeface="DejaVu Sans"/>
              </a:rPr>
              <a:t>are </a:t>
            </a:r>
            <a:r>
              <a:rPr sz="1400" spc="-95" dirty="0">
                <a:latin typeface="DejaVu Sans"/>
                <a:cs typeface="DejaVu Sans"/>
              </a:rPr>
              <a:t>ineﬃcient  </a:t>
            </a:r>
            <a:r>
              <a:rPr sz="1400" spc="-125" dirty="0">
                <a:latin typeface="DejaVu Sans"/>
                <a:cs typeface="DejaVu Sans"/>
              </a:rPr>
              <a:t>and</a:t>
            </a:r>
            <a:r>
              <a:rPr sz="1400" spc="-95" dirty="0">
                <a:latin typeface="DejaVu Sans"/>
                <a:cs typeface="DejaVu Sans"/>
              </a:rPr>
              <a:t> </a:t>
            </a:r>
            <a:r>
              <a:rPr sz="1400" spc="-90" dirty="0">
                <a:latin typeface="DejaVu Sans"/>
                <a:cs typeface="DejaVu Sans"/>
              </a:rPr>
              <a:t>sub-op</a:t>
            </a:r>
            <a:r>
              <a:rPr lang="en-US" sz="1400" spc="-90" dirty="0">
                <a:latin typeface="DejaVu Sans"/>
                <a:cs typeface="DejaVu Sans"/>
              </a:rPr>
              <a:t>t</a:t>
            </a:r>
            <a:r>
              <a:rPr sz="1400" spc="-90" dirty="0">
                <a:latin typeface="DejaVu Sans"/>
                <a:cs typeface="DejaVu Sans"/>
              </a:rPr>
              <a:t>imized</a:t>
            </a:r>
            <a:endParaRPr sz="1400" dirty="0">
              <a:latin typeface="DejaVu Sans"/>
              <a:cs typeface="DejaVu Sans"/>
            </a:endParaRPr>
          </a:p>
          <a:p>
            <a:pPr marL="12700" marR="408940">
              <a:lnSpc>
                <a:spcPct val="100000"/>
              </a:lnSpc>
              <a:spcBef>
                <a:spcPts val="1680"/>
              </a:spcBef>
            </a:pPr>
            <a:r>
              <a:rPr sz="1400" spc="-80" dirty="0">
                <a:latin typeface="DejaVu Sans"/>
                <a:cs typeface="DejaVu Sans"/>
              </a:rPr>
              <a:t>High </a:t>
            </a:r>
            <a:r>
              <a:rPr sz="1400" spc="-100" dirty="0">
                <a:latin typeface="DejaVu Sans"/>
                <a:cs typeface="DejaVu Sans"/>
              </a:rPr>
              <a:t>capital </a:t>
            </a:r>
            <a:r>
              <a:rPr sz="1400" spc="-125" dirty="0">
                <a:latin typeface="DejaVu Sans"/>
                <a:cs typeface="DejaVu Sans"/>
              </a:rPr>
              <a:t>and </a:t>
            </a:r>
            <a:r>
              <a:rPr sz="1400" spc="-95" dirty="0">
                <a:latin typeface="DejaVu Sans"/>
                <a:cs typeface="DejaVu Sans"/>
              </a:rPr>
              <a:t>opera</a:t>
            </a:r>
            <a:r>
              <a:rPr lang="en-US" sz="1400" spc="-95" dirty="0">
                <a:latin typeface="DejaVu Sans"/>
                <a:cs typeface="DejaVu Sans"/>
              </a:rPr>
              <a:t>t</a:t>
            </a:r>
            <a:r>
              <a:rPr sz="1400" spc="-95" dirty="0">
                <a:latin typeface="DejaVu Sans"/>
                <a:cs typeface="DejaVu Sans"/>
              </a:rPr>
              <a:t>ing costs </a:t>
            </a:r>
            <a:r>
              <a:rPr sz="1400" spc="-45" dirty="0">
                <a:latin typeface="DejaVu Sans"/>
                <a:cs typeface="DejaVu Sans"/>
              </a:rPr>
              <a:t>of  </a:t>
            </a:r>
            <a:r>
              <a:rPr sz="1400" spc="-80" dirty="0">
                <a:latin typeface="DejaVu Sans"/>
                <a:cs typeface="DejaVu Sans"/>
              </a:rPr>
              <a:t>tradi</a:t>
            </a:r>
            <a:r>
              <a:rPr lang="en-US" sz="1400" spc="-80" dirty="0">
                <a:latin typeface="DejaVu Sans"/>
                <a:cs typeface="DejaVu Sans"/>
              </a:rPr>
              <a:t>t</a:t>
            </a:r>
            <a:r>
              <a:rPr sz="1400" spc="-80" dirty="0">
                <a:latin typeface="DejaVu Sans"/>
                <a:cs typeface="DejaVu Sans"/>
              </a:rPr>
              <a:t>ional </a:t>
            </a:r>
            <a:r>
              <a:rPr sz="1400" spc="-114" dirty="0">
                <a:latin typeface="DejaVu Sans"/>
                <a:cs typeface="DejaVu Sans"/>
              </a:rPr>
              <a:t>storage </a:t>
            </a:r>
            <a:r>
              <a:rPr sz="1400" spc="-125" dirty="0">
                <a:latin typeface="DejaVu Sans"/>
                <a:cs typeface="DejaVu Sans"/>
              </a:rPr>
              <a:t>and </a:t>
            </a:r>
            <a:r>
              <a:rPr sz="1400" spc="-120" dirty="0">
                <a:latin typeface="DejaVu Sans"/>
                <a:cs typeface="DejaVu Sans"/>
              </a:rPr>
              <a:t>expanding  </a:t>
            </a:r>
            <a:r>
              <a:rPr sz="1400" spc="-114" dirty="0">
                <a:latin typeface="DejaVu Sans"/>
                <a:cs typeface="DejaVu Sans"/>
              </a:rPr>
              <a:t>storage</a:t>
            </a:r>
            <a:r>
              <a:rPr sz="1400" spc="-95" dirty="0">
                <a:latin typeface="DejaVu Sans"/>
                <a:cs typeface="DejaVu Sans"/>
              </a:rPr>
              <a:t> </a:t>
            </a:r>
            <a:r>
              <a:rPr sz="1400" spc="-120" dirty="0">
                <a:latin typeface="DejaVu Sans"/>
                <a:cs typeface="DejaVu Sans"/>
              </a:rPr>
              <a:t>needs</a:t>
            </a:r>
            <a:endParaRPr sz="1400" dirty="0">
              <a:latin typeface="DejaVu Sans"/>
              <a:cs typeface="DejaVu Sans"/>
            </a:endParaRPr>
          </a:p>
        </p:txBody>
      </p:sp>
      <p:sp>
        <p:nvSpPr>
          <p:cNvPr id="10" name="object 10"/>
          <p:cNvSpPr/>
          <p:nvPr/>
        </p:nvSpPr>
        <p:spPr>
          <a:xfrm>
            <a:off x="6257592" y="5560152"/>
            <a:ext cx="936834" cy="521045"/>
          </a:xfrm>
          <a:prstGeom prst="rect">
            <a:avLst/>
          </a:prstGeom>
          <a:blipFill>
            <a:blip r:embed="rId7" cstate="print"/>
            <a:stretch>
              <a:fillRect/>
            </a:stretch>
          </a:blipFill>
        </p:spPr>
        <p:txBody>
          <a:bodyPr wrap="square" lIns="0" tIns="0" rIns="0" bIns="0" rtlCol="0"/>
          <a:lstStyle/>
          <a:p>
            <a:endParaRPr dirty="0"/>
          </a:p>
        </p:txBody>
      </p:sp>
      <p:sp>
        <p:nvSpPr>
          <p:cNvPr id="11" name="object 11"/>
          <p:cNvSpPr/>
          <p:nvPr/>
        </p:nvSpPr>
        <p:spPr>
          <a:xfrm>
            <a:off x="2718860" y="5616563"/>
            <a:ext cx="706434" cy="499286"/>
          </a:xfrm>
          <a:prstGeom prst="rect">
            <a:avLst/>
          </a:prstGeom>
          <a:blipFill>
            <a:blip r:embed="rId8" cstate="print"/>
            <a:stretch>
              <a:fillRect/>
            </a:stretch>
          </a:blipFill>
        </p:spPr>
        <p:txBody>
          <a:bodyPr wrap="square" lIns="0" tIns="0" rIns="0" bIns="0" rtlCol="0"/>
          <a:lstStyle/>
          <a:p>
            <a:endParaRPr dirty="0"/>
          </a:p>
        </p:txBody>
      </p:sp>
      <p:sp>
        <p:nvSpPr>
          <p:cNvPr id="12" name="object 12"/>
          <p:cNvSpPr/>
          <p:nvPr/>
        </p:nvSpPr>
        <p:spPr>
          <a:xfrm>
            <a:off x="687424" y="5594314"/>
            <a:ext cx="1143106" cy="512164"/>
          </a:xfrm>
          <a:prstGeom prst="rect">
            <a:avLst/>
          </a:prstGeom>
          <a:blipFill>
            <a:blip r:embed="rId9" cstate="print"/>
            <a:stretch>
              <a:fillRect/>
            </a:stretch>
          </a:blipFill>
        </p:spPr>
        <p:txBody>
          <a:bodyPr wrap="square" lIns="0" tIns="0" rIns="0" bIns="0" rtlCol="0"/>
          <a:lstStyle/>
          <a:p>
            <a:endParaRPr dirty="0"/>
          </a:p>
        </p:txBody>
      </p:sp>
      <p:sp>
        <p:nvSpPr>
          <p:cNvPr id="13" name="object 13"/>
          <p:cNvSpPr/>
          <p:nvPr/>
        </p:nvSpPr>
        <p:spPr>
          <a:xfrm>
            <a:off x="7765943" y="5530141"/>
            <a:ext cx="645325" cy="645321"/>
          </a:xfrm>
          <a:prstGeom prst="rect">
            <a:avLst/>
          </a:prstGeom>
          <a:blipFill>
            <a:blip r:embed="rId10" cstate="print"/>
            <a:stretch>
              <a:fillRect/>
            </a:stretch>
          </a:blipFill>
        </p:spPr>
        <p:txBody>
          <a:bodyPr wrap="square" lIns="0" tIns="0" rIns="0" bIns="0" rtlCol="0"/>
          <a:lstStyle/>
          <a:p>
            <a:endParaRPr dirty="0"/>
          </a:p>
        </p:txBody>
      </p:sp>
      <p:sp>
        <p:nvSpPr>
          <p:cNvPr id="17" name="object 17"/>
          <p:cNvSpPr/>
          <p:nvPr/>
        </p:nvSpPr>
        <p:spPr>
          <a:xfrm>
            <a:off x="687423" y="5471731"/>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8" name="object 18"/>
          <p:cNvSpPr/>
          <p:nvPr/>
        </p:nvSpPr>
        <p:spPr>
          <a:xfrm>
            <a:off x="687423" y="6294694"/>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9" name="object 19"/>
          <p:cNvSpPr txBox="1"/>
          <p:nvPr/>
        </p:nvSpPr>
        <p:spPr>
          <a:xfrm>
            <a:off x="680159" y="5229745"/>
            <a:ext cx="987425" cy="193040"/>
          </a:xfrm>
          <a:prstGeom prst="rect">
            <a:avLst/>
          </a:prstGeom>
        </p:spPr>
        <p:txBody>
          <a:bodyPr vert="horz" wrap="square" lIns="0" tIns="12700" rIns="0" bIns="0" rtlCol="0">
            <a:spAutoFit/>
          </a:bodyPr>
          <a:lstStyle/>
          <a:p>
            <a:pPr marL="12700">
              <a:lnSpc>
                <a:spcPct val="100000"/>
              </a:lnSpc>
              <a:spcBef>
                <a:spcPts val="100"/>
              </a:spcBef>
            </a:pPr>
            <a:r>
              <a:rPr sz="1100" b="1" spc="-140" dirty="0">
                <a:latin typeface="DejaVu Sans"/>
                <a:cs typeface="DejaVu Sans"/>
              </a:rPr>
              <a:t>Selected</a:t>
            </a:r>
            <a:r>
              <a:rPr sz="1100" b="1" spc="-200" dirty="0">
                <a:latin typeface="DejaVu Sans"/>
                <a:cs typeface="DejaVu Sans"/>
              </a:rPr>
              <a:t> </a:t>
            </a:r>
            <a:r>
              <a:rPr sz="1100" b="1" spc="-95" dirty="0">
                <a:latin typeface="DejaVu Sans"/>
                <a:cs typeface="DejaVu Sans"/>
              </a:rPr>
              <a:t>OEMs</a:t>
            </a:r>
            <a:endParaRPr sz="1100" dirty="0">
              <a:latin typeface="DejaVu Sans"/>
              <a:cs typeface="DejaVu Sans"/>
            </a:endParaRPr>
          </a:p>
        </p:txBody>
      </p:sp>
      <p:sp>
        <p:nvSpPr>
          <p:cNvPr id="20" name="object 20"/>
          <p:cNvSpPr txBox="1"/>
          <p:nvPr/>
        </p:nvSpPr>
        <p:spPr>
          <a:xfrm>
            <a:off x="680159" y="2504998"/>
            <a:ext cx="1609090" cy="26924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231F20"/>
                </a:solidFill>
                <a:latin typeface="DejaVu Sans"/>
                <a:cs typeface="DejaVu Sans"/>
              </a:rPr>
              <a:t>CURRENT</a:t>
            </a:r>
            <a:r>
              <a:rPr sz="1600" b="1" spc="-300" dirty="0">
                <a:solidFill>
                  <a:srgbClr val="231F20"/>
                </a:solidFill>
                <a:latin typeface="DejaVu Sans"/>
                <a:cs typeface="DejaVu Sans"/>
              </a:rPr>
              <a:t> </a:t>
            </a:r>
            <a:r>
              <a:rPr sz="1600" b="1" spc="-204" dirty="0">
                <a:solidFill>
                  <a:srgbClr val="231F20"/>
                </a:solidFill>
                <a:latin typeface="DejaVu Sans"/>
                <a:cs typeface="DejaVu Sans"/>
              </a:rPr>
              <a:t>STATE</a:t>
            </a:r>
            <a:endParaRPr sz="1600" dirty="0">
              <a:latin typeface="DejaVu Sans"/>
              <a:cs typeface="DejaVu Sans"/>
            </a:endParaRPr>
          </a:p>
        </p:txBody>
      </p:sp>
      <p:sp>
        <p:nvSpPr>
          <p:cNvPr id="21" name="object 21"/>
          <p:cNvSpPr/>
          <p:nvPr/>
        </p:nvSpPr>
        <p:spPr>
          <a:xfrm>
            <a:off x="4239069"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22" name="object 22"/>
          <p:cNvSpPr/>
          <p:nvPr/>
        </p:nvSpPr>
        <p:spPr>
          <a:xfrm>
            <a:off x="8026082"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23" name="object 23"/>
          <p:cNvSpPr txBox="1"/>
          <p:nvPr/>
        </p:nvSpPr>
        <p:spPr>
          <a:xfrm>
            <a:off x="4662070" y="2804718"/>
            <a:ext cx="3188970" cy="1945639"/>
          </a:xfrm>
          <a:prstGeom prst="rect">
            <a:avLst/>
          </a:prstGeom>
        </p:spPr>
        <p:txBody>
          <a:bodyPr vert="horz" wrap="square" lIns="0" tIns="12700" rIns="0" bIns="0" rtlCol="0">
            <a:spAutoFit/>
          </a:bodyPr>
          <a:lstStyle/>
          <a:p>
            <a:pPr marL="12700" marR="555625" algn="just">
              <a:lnSpc>
                <a:spcPct val="100000"/>
              </a:lnSpc>
              <a:spcBef>
                <a:spcPts val="100"/>
              </a:spcBef>
            </a:pPr>
            <a:r>
              <a:rPr sz="1400" spc="-85" dirty="0">
                <a:latin typeface="DejaVu Sans"/>
                <a:cs typeface="DejaVu Sans"/>
              </a:rPr>
              <a:t>So</a:t>
            </a:r>
            <a:r>
              <a:rPr lang="en-US" sz="1400" spc="-85" dirty="0">
                <a:latin typeface="DejaVu Sans"/>
                <a:cs typeface="DejaVu Sans"/>
              </a:rPr>
              <a:t>ft</a:t>
            </a:r>
            <a:r>
              <a:rPr sz="1400" spc="-85" dirty="0">
                <a:latin typeface="DejaVu Sans"/>
                <a:cs typeface="DejaVu Sans"/>
              </a:rPr>
              <a:t>ware </a:t>
            </a:r>
            <a:r>
              <a:rPr sz="1400" spc="-100" dirty="0">
                <a:latin typeface="DejaVu Sans"/>
                <a:cs typeface="DejaVu Sans"/>
              </a:rPr>
              <a:t>Deﬁned </a:t>
            </a:r>
            <a:r>
              <a:rPr sz="1400" spc="-55" dirty="0">
                <a:latin typeface="DejaVu Sans"/>
                <a:cs typeface="DejaVu Sans"/>
              </a:rPr>
              <a:t>for </a:t>
            </a:r>
            <a:r>
              <a:rPr sz="1400" spc="-105" dirty="0">
                <a:latin typeface="DejaVu Sans"/>
                <a:cs typeface="DejaVu Sans"/>
              </a:rPr>
              <a:t>integrated  </a:t>
            </a:r>
            <a:r>
              <a:rPr sz="1400" spc="-114" dirty="0">
                <a:latin typeface="DejaVu Sans"/>
                <a:cs typeface="DejaVu Sans"/>
              </a:rPr>
              <a:t>compute, storage </a:t>
            </a:r>
            <a:r>
              <a:rPr sz="1400" spc="-125" dirty="0">
                <a:latin typeface="DejaVu Sans"/>
                <a:cs typeface="DejaVu Sans"/>
              </a:rPr>
              <a:t>and</a:t>
            </a:r>
            <a:r>
              <a:rPr sz="1400" spc="-80" dirty="0">
                <a:latin typeface="DejaVu Sans"/>
                <a:cs typeface="DejaVu Sans"/>
              </a:rPr>
              <a:t> </a:t>
            </a:r>
            <a:r>
              <a:rPr sz="1400" spc="-90" dirty="0">
                <a:latin typeface="DejaVu Sans"/>
                <a:cs typeface="DejaVu Sans"/>
              </a:rPr>
              <a:t>networking</a:t>
            </a:r>
            <a:endParaRPr sz="1400" dirty="0">
              <a:latin typeface="DejaVu Sans"/>
              <a:cs typeface="DejaVu Sans"/>
            </a:endParaRPr>
          </a:p>
          <a:p>
            <a:pPr marL="12700" marR="516890" algn="just">
              <a:lnSpc>
                <a:spcPct val="100000"/>
              </a:lnSpc>
              <a:spcBef>
                <a:spcPts val="1680"/>
              </a:spcBef>
            </a:pPr>
            <a:r>
              <a:rPr sz="1400" spc="-70" dirty="0">
                <a:latin typeface="DejaVu Sans"/>
                <a:cs typeface="DejaVu Sans"/>
              </a:rPr>
              <a:t>Built </a:t>
            </a:r>
            <a:r>
              <a:rPr sz="1400" spc="-55" dirty="0">
                <a:latin typeface="DejaVu Sans"/>
                <a:cs typeface="DejaVu Sans"/>
              </a:rPr>
              <a:t>for </a:t>
            </a:r>
            <a:r>
              <a:rPr sz="1400" spc="-75" dirty="0">
                <a:latin typeface="DejaVu Sans"/>
                <a:cs typeface="DejaVu Sans"/>
              </a:rPr>
              <a:t>mul</a:t>
            </a:r>
            <a:r>
              <a:rPr lang="en-US" sz="1400" spc="-75" dirty="0">
                <a:latin typeface="DejaVu Sans"/>
                <a:cs typeface="DejaVu Sans"/>
              </a:rPr>
              <a:t>t</a:t>
            </a:r>
            <a:r>
              <a:rPr sz="1400" spc="-75" dirty="0">
                <a:latin typeface="DejaVu Sans"/>
                <a:cs typeface="DejaVu Sans"/>
              </a:rPr>
              <a:t>i-cloud world </a:t>
            </a:r>
            <a:r>
              <a:rPr sz="1400" spc="-55" dirty="0">
                <a:latin typeface="DejaVu Sans"/>
                <a:cs typeface="DejaVu Sans"/>
              </a:rPr>
              <a:t>to</a:t>
            </a:r>
            <a:r>
              <a:rPr sz="1400" spc="-275" dirty="0">
                <a:latin typeface="DejaVu Sans"/>
                <a:cs typeface="DejaVu Sans"/>
              </a:rPr>
              <a:t> </a:t>
            </a:r>
            <a:r>
              <a:rPr sz="1400" spc="-55" dirty="0">
                <a:latin typeface="DejaVu Sans"/>
                <a:cs typeface="DejaVu Sans"/>
              </a:rPr>
              <a:t>s</a:t>
            </a:r>
            <a:r>
              <a:rPr lang="en-US" sz="1400" spc="-55" dirty="0">
                <a:latin typeface="DejaVu Sans"/>
                <a:cs typeface="DejaVu Sans"/>
              </a:rPr>
              <a:t>hift</a:t>
            </a:r>
            <a:r>
              <a:rPr sz="1400" spc="-55" dirty="0">
                <a:latin typeface="DejaVu Sans"/>
                <a:cs typeface="DejaVu Sans"/>
              </a:rPr>
              <a:t>  </a:t>
            </a:r>
            <a:r>
              <a:rPr sz="1400" spc="-90" dirty="0">
                <a:latin typeface="DejaVu Sans"/>
                <a:cs typeface="DejaVu Sans"/>
              </a:rPr>
              <a:t>workloads </a:t>
            </a:r>
            <a:r>
              <a:rPr sz="1400" spc="-95" dirty="0">
                <a:latin typeface="DejaVu Sans"/>
                <a:cs typeface="DejaVu Sans"/>
              </a:rPr>
              <a:t>from </a:t>
            </a:r>
            <a:r>
              <a:rPr sz="1400" spc="-100" dirty="0">
                <a:latin typeface="DejaVu Sans"/>
                <a:cs typeface="DejaVu Sans"/>
              </a:rPr>
              <a:t>private </a:t>
            </a:r>
            <a:r>
              <a:rPr sz="1400" spc="-125" dirty="0">
                <a:latin typeface="DejaVu Sans"/>
                <a:cs typeface="DejaVu Sans"/>
              </a:rPr>
              <a:t>and </a:t>
            </a:r>
            <a:r>
              <a:rPr sz="1400" spc="-90" dirty="0">
                <a:latin typeface="DejaVu Sans"/>
                <a:cs typeface="DejaVu Sans"/>
              </a:rPr>
              <a:t>public  </a:t>
            </a:r>
            <a:r>
              <a:rPr sz="1400" spc="-95" dirty="0">
                <a:latin typeface="DejaVu Sans"/>
                <a:cs typeface="DejaVu Sans"/>
              </a:rPr>
              <a:t>clouds</a:t>
            </a:r>
            <a:endParaRPr sz="1400" dirty="0">
              <a:latin typeface="DejaVu Sans"/>
              <a:cs typeface="DejaVu Sans"/>
            </a:endParaRPr>
          </a:p>
          <a:p>
            <a:pPr marL="12700" marR="5080">
              <a:lnSpc>
                <a:spcPct val="100000"/>
              </a:lnSpc>
              <a:spcBef>
                <a:spcPts val="1680"/>
              </a:spcBef>
            </a:pPr>
            <a:r>
              <a:rPr sz="1400" spc="-85" dirty="0">
                <a:latin typeface="DejaVu Sans"/>
                <a:cs typeface="DejaVu Sans"/>
              </a:rPr>
              <a:t>Virtualized </a:t>
            </a:r>
            <a:r>
              <a:rPr sz="1400" spc="-110" dirty="0">
                <a:latin typeface="DejaVu Sans"/>
                <a:cs typeface="DejaVu Sans"/>
              </a:rPr>
              <a:t>resources </a:t>
            </a:r>
            <a:r>
              <a:rPr sz="1400" spc="-114" dirty="0">
                <a:latin typeface="DejaVu Sans"/>
                <a:cs typeface="DejaVu Sans"/>
              </a:rPr>
              <a:t>enables </a:t>
            </a:r>
            <a:r>
              <a:rPr sz="1400" spc="-90" dirty="0">
                <a:latin typeface="DejaVu Sans"/>
                <a:cs typeface="DejaVu Sans"/>
              </a:rPr>
              <a:t>inte</a:t>
            </a:r>
            <a:r>
              <a:rPr lang="en-US" sz="1400" spc="-90" dirty="0">
                <a:latin typeface="DejaVu Sans"/>
                <a:cs typeface="DejaVu Sans"/>
              </a:rPr>
              <a:t>g</a:t>
            </a:r>
            <a:r>
              <a:rPr sz="1400" spc="-90" dirty="0">
                <a:latin typeface="DejaVu Sans"/>
                <a:cs typeface="DejaVu Sans"/>
              </a:rPr>
              <a:t>ra</a:t>
            </a:r>
            <a:r>
              <a:rPr lang="en-US" sz="1400" spc="-90" dirty="0">
                <a:latin typeface="DejaVu Sans"/>
                <a:cs typeface="DejaVu Sans"/>
              </a:rPr>
              <a:t>t</a:t>
            </a:r>
            <a:r>
              <a:rPr sz="1400" spc="-90" dirty="0">
                <a:latin typeface="DejaVu Sans"/>
                <a:cs typeface="DejaVu Sans"/>
              </a:rPr>
              <a:t>ion  </a:t>
            </a:r>
            <a:r>
              <a:rPr sz="1400" spc="-95" dirty="0">
                <a:latin typeface="DejaVu Sans"/>
                <a:cs typeface="DejaVu Sans"/>
              </a:rPr>
              <a:t>agnos</a:t>
            </a:r>
            <a:r>
              <a:rPr lang="en-US" sz="1400" spc="-95" dirty="0">
                <a:latin typeface="DejaVu Sans"/>
                <a:cs typeface="DejaVu Sans"/>
              </a:rPr>
              <a:t>t</a:t>
            </a:r>
            <a:r>
              <a:rPr sz="1400" spc="-95" dirty="0">
                <a:latin typeface="DejaVu Sans"/>
                <a:cs typeface="DejaVu Sans"/>
              </a:rPr>
              <a:t>ic </a:t>
            </a:r>
            <a:r>
              <a:rPr sz="1400" spc="-45" dirty="0">
                <a:latin typeface="DejaVu Sans"/>
                <a:cs typeface="DejaVu Sans"/>
              </a:rPr>
              <a:t>of </a:t>
            </a:r>
            <a:r>
              <a:rPr sz="1400" spc="10" dirty="0">
                <a:latin typeface="DejaVu Sans"/>
                <a:cs typeface="DejaVu Sans"/>
              </a:rPr>
              <a:t>OEM</a:t>
            </a:r>
            <a:r>
              <a:rPr sz="1400" spc="-165" dirty="0">
                <a:latin typeface="DejaVu Sans"/>
                <a:cs typeface="DejaVu Sans"/>
              </a:rPr>
              <a:t> </a:t>
            </a:r>
            <a:r>
              <a:rPr sz="1400" spc="-110" dirty="0">
                <a:latin typeface="DejaVu Sans"/>
                <a:cs typeface="DejaVu Sans"/>
              </a:rPr>
              <a:t>components</a:t>
            </a:r>
            <a:endParaRPr sz="1400" dirty="0">
              <a:latin typeface="DejaVu Sans"/>
              <a:cs typeface="DejaVu Sans"/>
            </a:endParaRPr>
          </a:p>
        </p:txBody>
      </p:sp>
      <p:sp>
        <p:nvSpPr>
          <p:cNvPr id="24" name="object 24"/>
          <p:cNvSpPr txBox="1"/>
          <p:nvPr/>
        </p:nvSpPr>
        <p:spPr>
          <a:xfrm>
            <a:off x="8453817" y="2804718"/>
            <a:ext cx="3001645" cy="1732280"/>
          </a:xfrm>
          <a:prstGeom prst="rect">
            <a:avLst/>
          </a:prstGeom>
        </p:spPr>
        <p:txBody>
          <a:bodyPr vert="horz" wrap="square" lIns="0" tIns="12700" rIns="0" bIns="0" rtlCol="0">
            <a:spAutoFit/>
          </a:bodyPr>
          <a:lstStyle/>
          <a:p>
            <a:pPr marL="12700" marR="90805">
              <a:lnSpc>
                <a:spcPct val="100000"/>
              </a:lnSpc>
              <a:spcBef>
                <a:spcPts val="100"/>
              </a:spcBef>
            </a:pPr>
            <a:r>
              <a:rPr sz="1400" spc="-95" dirty="0">
                <a:latin typeface="DejaVu Sans"/>
                <a:cs typeface="DejaVu Sans"/>
              </a:rPr>
              <a:t>Simplify </a:t>
            </a:r>
            <a:r>
              <a:rPr sz="1400" spc="-145" dirty="0">
                <a:latin typeface="DejaVu Sans"/>
                <a:cs typeface="DejaVu Sans"/>
              </a:rPr>
              <a:t>management </a:t>
            </a:r>
            <a:r>
              <a:rPr sz="1400" spc="-45" dirty="0">
                <a:latin typeface="DejaVu Sans"/>
                <a:cs typeface="DejaVu Sans"/>
              </a:rPr>
              <a:t>of </a:t>
            </a:r>
            <a:r>
              <a:rPr sz="1400" spc="-90" dirty="0">
                <a:latin typeface="DejaVu Sans"/>
                <a:cs typeface="DejaVu Sans"/>
              </a:rPr>
              <a:t>diﬀerent</a:t>
            </a:r>
            <a:r>
              <a:rPr sz="1400" spc="-180" dirty="0">
                <a:latin typeface="DejaVu Sans"/>
                <a:cs typeface="DejaVu Sans"/>
              </a:rPr>
              <a:t> </a:t>
            </a:r>
            <a:r>
              <a:rPr sz="1400" spc="-30" dirty="0">
                <a:latin typeface="DejaVu Sans"/>
                <a:cs typeface="DejaVu Sans"/>
              </a:rPr>
              <a:t>DC  </a:t>
            </a:r>
            <a:r>
              <a:rPr sz="1400" spc="-110" dirty="0">
                <a:latin typeface="DejaVu Sans"/>
                <a:cs typeface="DejaVu Sans"/>
              </a:rPr>
              <a:t>components</a:t>
            </a:r>
            <a:endParaRPr sz="1400" dirty="0">
              <a:latin typeface="DejaVu Sans"/>
              <a:cs typeface="DejaVu Sans"/>
            </a:endParaRPr>
          </a:p>
          <a:p>
            <a:pPr marL="12700" marR="5080">
              <a:lnSpc>
                <a:spcPct val="100000"/>
              </a:lnSpc>
              <a:spcBef>
                <a:spcPts val="1680"/>
              </a:spcBef>
            </a:pPr>
            <a:r>
              <a:rPr sz="1400" spc="-95" dirty="0">
                <a:latin typeface="DejaVu Sans"/>
                <a:cs typeface="DejaVu Sans"/>
              </a:rPr>
              <a:t>Future </a:t>
            </a:r>
            <a:r>
              <a:rPr sz="1400" spc="-70" dirty="0">
                <a:latin typeface="DejaVu Sans"/>
                <a:cs typeface="DejaVu Sans"/>
              </a:rPr>
              <a:t>proof </a:t>
            </a:r>
            <a:r>
              <a:rPr sz="1400" spc="-95" dirty="0">
                <a:latin typeface="DejaVu Sans"/>
                <a:cs typeface="DejaVu Sans"/>
              </a:rPr>
              <a:t>your </a:t>
            </a:r>
            <a:r>
              <a:rPr sz="1400" spc="-80" dirty="0">
                <a:latin typeface="DejaVu Sans"/>
                <a:cs typeface="DejaVu Sans"/>
              </a:rPr>
              <a:t>en</a:t>
            </a:r>
            <a:r>
              <a:rPr lang="en-US" sz="1400" spc="-80" dirty="0">
                <a:latin typeface="DejaVu Sans"/>
                <a:cs typeface="DejaVu Sans"/>
              </a:rPr>
              <a:t>t</a:t>
            </a:r>
            <a:r>
              <a:rPr sz="1400" spc="-80" dirty="0">
                <a:latin typeface="DejaVu Sans"/>
                <a:cs typeface="DejaVu Sans"/>
              </a:rPr>
              <a:t>ire</a:t>
            </a:r>
            <a:r>
              <a:rPr sz="1400" spc="-225" dirty="0">
                <a:latin typeface="DejaVu Sans"/>
                <a:cs typeface="DejaVu Sans"/>
              </a:rPr>
              <a:t> </a:t>
            </a:r>
            <a:r>
              <a:rPr sz="1400" spc="-90" dirty="0">
                <a:latin typeface="DejaVu Sans"/>
                <a:cs typeface="DejaVu Sans"/>
              </a:rPr>
              <a:t>infrastructure  </a:t>
            </a:r>
            <a:r>
              <a:rPr sz="1400" spc="-125" dirty="0">
                <a:latin typeface="DejaVu Sans"/>
                <a:cs typeface="DejaVu Sans"/>
              </a:rPr>
              <a:t>and </a:t>
            </a:r>
            <a:r>
              <a:rPr sz="1400" spc="-105" dirty="0">
                <a:latin typeface="DejaVu Sans"/>
                <a:cs typeface="DejaVu Sans"/>
              </a:rPr>
              <a:t>avoid</a:t>
            </a:r>
            <a:r>
              <a:rPr lang="en-US" sz="1400" spc="-60" dirty="0">
                <a:latin typeface="DejaVu Sans"/>
                <a:cs typeface="DejaVu Sans"/>
              </a:rPr>
              <a:t> platform </a:t>
            </a:r>
            <a:r>
              <a:rPr sz="1400" spc="-75" dirty="0">
                <a:latin typeface="DejaVu Sans"/>
                <a:cs typeface="DejaVu Sans"/>
              </a:rPr>
              <a:t>lock-in</a:t>
            </a:r>
            <a:endParaRPr sz="1400" dirty="0">
              <a:latin typeface="DejaVu Sans"/>
              <a:cs typeface="DejaVu Sans"/>
            </a:endParaRPr>
          </a:p>
          <a:p>
            <a:pPr marL="12700" marR="17780">
              <a:lnSpc>
                <a:spcPct val="100000"/>
              </a:lnSpc>
              <a:spcBef>
                <a:spcPts val="1680"/>
              </a:spcBef>
            </a:pPr>
            <a:r>
              <a:rPr sz="1400" spc="-105" dirty="0">
                <a:latin typeface="DejaVu Sans"/>
                <a:cs typeface="DejaVu Sans"/>
              </a:rPr>
              <a:t>Integrate </a:t>
            </a:r>
            <a:r>
              <a:rPr sz="1400" spc="-95" dirty="0">
                <a:latin typeface="DejaVu Sans"/>
                <a:cs typeface="DejaVu Sans"/>
              </a:rPr>
              <a:t>exis</a:t>
            </a:r>
            <a:r>
              <a:rPr lang="en-US" sz="1400" spc="-95" dirty="0">
                <a:latin typeface="DejaVu Sans"/>
                <a:cs typeface="DejaVu Sans"/>
              </a:rPr>
              <a:t>t</a:t>
            </a:r>
            <a:r>
              <a:rPr sz="1400" spc="-95" dirty="0">
                <a:latin typeface="DejaVu Sans"/>
                <a:cs typeface="DejaVu Sans"/>
              </a:rPr>
              <a:t>ing </a:t>
            </a:r>
            <a:r>
              <a:rPr sz="1400" spc="-130" dirty="0">
                <a:latin typeface="DejaVu Sans"/>
                <a:cs typeface="DejaVu Sans"/>
              </a:rPr>
              <a:t>gears </a:t>
            </a:r>
            <a:r>
              <a:rPr sz="1400" spc="-125" dirty="0">
                <a:latin typeface="DejaVu Sans"/>
                <a:cs typeface="DejaVu Sans"/>
              </a:rPr>
              <a:t>and </a:t>
            </a:r>
            <a:r>
              <a:rPr sz="1400" spc="-114" dirty="0">
                <a:latin typeface="DejaVu Sans"/>
                <a:cs typeface="DejaVu Sans"/>
              </a:rPr>
              <a:t>scale </a:t>
            </a:r>
            <a:r>
              <a:rPr sz="1400" spc="-65" dirty="0">
                <a:latin typeface="DejaVu Sans"/>
                <a:cs typeface="DejaVu Sans"/>
              </a:rPr>
              <a:t>with  </a:t>
            </a:r>
            <a:r>
              <a:rPr sz="1400" spc="-135" dirty="0">
                <a:latin typeface="DejaVu Sans"/>
                <a:cs typeface="DejaVu Sans"/>
              </a:rPr>
              <a:t>ease </a:t>
            </a:r>
            <a:r>
              <a:rPr sz="1400" spc="-145" dirty="0">
                <a:latin typeface="DejaVu Sans"/>
                <a:cs typeface="DejaVu Sans"/>
              </a:rPr>
              <a:t>as </a:t>
            </a:r>
            <a:r>
              <a:rPr sz="1400" spc="-85" dirty="0">
                <a:latin typeface="DejaVu Sans"/>
                <a:cs typeface="DejaVu Sans"/>
              </a:rPr>
              <a:t>workload</a:t>
            </a:r>
            <a:r>
              <a:rPr sz="1400" spc="-30" dirty="0">
                <a:latin typeface="DejaVu Sans"/>
                <a:cs typeface="DejaVu Sans"/>
              </a:rPr>
              <a:t> </a:t>
            </a:r>
            <a:r>
              <a:rPr sz="1400" spc="-114" dirty="0">
                <a:latin typeface="DejaVu Sans"/>
                <a:cs typeface="DejaVu Sans"/>
              </a:rPr>
              <a:t>increases</a:t>
            </a:r>
            <a:endParaRPr sz="1400" dirty="0">
              <a:latin typeface="DejaVu Sans"/>
              <a:cs typeface="DejaVu Sans"/>
            </a:endParaRPr>
          </a:p>
        </p:txBody>
      </p:sp>
      <p:sp>
        <p:nvSpPr>
          <p:cNvPr id="25" name="object 25"/>
          <p:cNvSpPr txBox="1"/>
          <p:nvPr/>
        </p:nvSpPr>
        <p:spPr>
          <a:xfrm>
            <a:off x="4453585" y="250499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26" name="object 26"/>
          <p:cNvSpPr txBox="1"/>
          <p:nvPr/>
        </p:nvSpPr>
        <p:spPr>
          <a:xfrm>
            <a:off x="8245296" y="2504998"/>
            <a:ext cx="1931973" cy="259045"/>
          </a:xfrm>
          <a:prstGeom prst="rect">
            <a:avLst/>
          </a:prstGeom>
        </p:spPr>
        <p:txBody>
          <a:bodyPr vert="horz" wrap="square" lIns="0" tIns="12700" rIns="0" bIns="0" rtlCol="0">
            <a:spAutoFit/>
          </a:bodyPr>
          <a:lstStyle/>
          <a:p>
            <a:pPr marL="12700">
              <a:lnSpc>
                <a:spcPct val="100000"/>
              </a:lnSpc>
              <a:spcBef>
                <a:spcPts val="100"/>
              </a:spcBef>
            </a:pPr>
            <a:r>
              <a:rPr sz="1600" b="1" spc="-180" dirty="0">
                <a:solidFill>
                  <a:srgbClr val="231F20"/>
                </a:solidFill>
                <a:latin typeface="DejaVu Sans"/>
                <a:cs typeface="DejaVu Sans"/>
              </a:rPr>
              <a:t>BUSINESS</a:t>
            </a:r>
            <a:r>
              <a:rPr sz="1600" b="1" spc="-250" dirty="0">
                <a:solidFill>
                  <a:srgbClr val="231F20"/>
                </a:solidFill>
                <a:latin typeface="DejaVu Sans"/>
                <a:cs typeface="DejaVu Sans"/>
              </a:rPr>
              <a:t> </a:t>
            </a:r>
            <a:r>
              <a:rPr sz="1600" b="1" spc="-130" dirty="0">
                <a:solidFill>
                  <a:srgbClr val="231F20"/>
                </a:solidFill>
                <a:latin typeface="DejaVu Sans"/>
                <a:cs typeface="DejaVu Sans"/>
              </a:rPr>
              <a:t>IMPACT</a:t>
            </a:r>
            <a:endParaRPr sz="1600" dirty="0">
              <a:latin typeface="DejaVu Sans"/>
              <a:cs typeface="DejaVu Sans"/>
            </a:endParaRPr>
          </a:p>
        </p:txBody>
      </p:sp>
      <p:sp>
        <p:nvSpPr>
          <p:cNvPr id="27" name="object 27"/>
          <p:cNvSpPr/>
          <p:nvPr/>
        </p:nvSpPr>
        <p:spPr>
          <a:xfrm>
            <a:off x="2612135"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8" name="object 28"/>
          <p:cNvSpPr/>
          <p:nvPr/>
        </p:nvSpPr>
        <p:spPr>
          <a:xfrm>
            <a:off x="6385559"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9" name="object 29"/>
          <p:cNvSpPr/>
          <p:nvPr/>
        </p:nvSpPr>
        <p:spPr>
          <a:xfrm>
            <a:off x="10177271" y="2583713"/>
            <a:ext cx="1455420" cy="121920"/>
          </a:xfrm>
          <a:custGeom>
            <a:avLst/>
            <a:gdLst/>
            <a:ahLst/>
            <a:cxnLst/>
            <a:rect l="l" t="t" r="r" b="b"/>
            <a:pathLst>
              <a:path w="1455420" h="121919">
                <a:moveTo>
                  <a:pt x="0" y="0"/>
                </a:moveTo>
                <a:lnTo>
                  <a:pt x="1455420" y="0"/>
                </a:lnTo>
                <a:lnTo>
                  <a:pt x="1455420" y="121919"/>
                </a:lnTo>
                <a:lnTo>
                  <a:pt x="0" y="121919"/>
                </a:lnTo>
                <a:lnTo>
                  <a:pt x="0" y="0"/>
                </a:lnTo>
                <a:close/>
              </a:path>
            </a:pathLst>
          </a:custGeom>
          <a:solidFill>
            <a:srgbClr val="DE0374"/>
          </a:solidFill>
        </p:spPr>
        <p:txBody>
          <a:bodyPr wrap="square" lIns="0" tIns="0" rIns="0" bIns="0" rtlCol="0"/>
          <a:lstStyle/>
          <a:p>
            <a:endParaRPr dirty="0"/>
          </a:p>
        </p:txBody>
      </p:sp>
      <p:sp>
        <p:nvSpPr>
          <p:cNvPr id="30" name="object 30"/>
          <p:cNvSpPr/>
          <p:nvPr/>
        </p:nvSpPr>
        <p:spPr>
          <a:xfrm>
            <a:off x="695634" y="2865653"/>
            <a:ext cx="38100" cy="274320"/>
          </a:xfrm>
          <a:custGeom>
            <a:avLst/>
            <a:gdLst/>
            <a:ahLst/>
            <a:cxnLst/>
            <a:rect l="l" t="t" r="r" b="b"/>
            <a:pathLst>
              <a:path w="38100" h="274319">
                <a:moveTo>
                  <a:pt x="19047" y="0"/>
                </a:moveTo>
                <a:lnTo>
                  <a:pt x="11650" y="1501"/>
                </a:lnTo>
                <a:lnTo>
                  <a:pt x="5594" y="5589"/>
                </a:lnTo>
                <a:lnTo>
                  <a:pt x="1502" y="11642"/>
                </a:lnTo>
                <a:lnTo>
                  <a:pt x="0" y="19037"/>
                </a:lnTo>
                <a:lnTo>
                  <a:pt x="0" y="255270"/>
                </a:lnTo>
                <a:lnTo>
                  <a:pt x="1502" y="262666"/>
                </a:lnTo>
                <a:lnTo>
                  <a:pt x="5594" y="268724"/>
                </a:lnTo>
                <a:lnTo>
                  <a:pt x="11650" y="272816"/>
                </a:lnTo>
                <a:lnTo>
                  <a:pt x="19051" y="274320"/>
                </a:lnTo>
                <a:lnTo>
                  <a:pt x="26448" y="272816"/>
                </a:lnTo>
                <a:lnTo>
                  <a:pt x="32505" y="268724"/>
                </a:lnTo>
                <a:lnTo>
                  <a:pt x="36596" y="262666"/>
                </a:lnTo>
                <a:lnTo>
                  <a:pt x="38098" y="255270"/>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31" name="object 31"/>
          <p:cNvSpPr/>
          <p:nvPr/>
        </p:nvSpPr>
        <p:spPr>
          <a:xfrm>
            <a:off x="695634" y="3513353"/>
            <a:ext cx="38100" cy="274320"/>
          </a:xfrm>
          <a:custGeom>
            <a:avLst/>
            <a:gdLst/>
            <a:ahLst/>
            <a:cxnLst/>
            <a:rect l="l" t="t" r="r" b="b"/>
            <a:pathLst>
              <a:path w="38100" h="274320">
                <a:moveTo>
                  <a:pt x="19047" y="0"/>
                </a:moveTo>
                <a:lnTo>
                  <a:pt x="11650" y="1501"/>
                </a:lnTo>
                <a:lnTo>
                  <a:pt x="5594" y="5589"/>
                </a:lnTo>
                <a:lnTo>
                  <a:pt x="1502" y="11642"/>
                </a:lnTo>
                <a:lnTo>
                  <a:pt x="0" y="19037"/>
                </a:lnTo>
                <a:lnTo>
                  <a:pt x="0" y="255269"/>
                </a:lnTo>
                <a:lnTo>
                  <a:pt x="1502" y="262666"/>
                </a:lnTo>
                <a:lnTo>
                  <a:pt x="5594" y="268724"/>
                </a:lnTo>
                <a:lnTo>
                  <a:pt x="11650" y="272816"/>
                </a:lnTo>
                <a:lnTo>
                  <a:pt x="19051" y="274319"/>
                </a:lnTo>
                <a:lnTo>
                  <a:pt x="26448" y="272816"/>
                </a:lnTo>
                <a:lnTo>
                  <a:pt x="32505" y="268724"/>
                </a:lnTo>
                <a:lnTo>
                  <a:pt x="36596" y="262666"/>
                </a:lnTo>
                <a:lnTo>
                  <a:pt x="38098" y="255269"/>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32" name="object 32"/>
          <p:cNvSpPr/>
          <p:nvPr/>
        </p:nvSpPr>
        <p:spPr>
          <a:xfrm>
            <a:off x="695634" y="4122953"/>
            <a:ext cx="38100" cy="274320"/>
          </a:xfrm>
          <a:custGeom>
            <a:avLst/>
            <a:gdLst/>
            <a:ahLst/>
            <a:cxnLst/>
            <a:rect l="l" t="t" r="r" b="b"/>
            <a:pathLst>
              <a:path w="38100" h="274320">
                <a:moveTo>
                  <a:pt x="19047" y="0"/>
                </a:moveTo>
                <a:lnTo>
                  <a:pt x="11650" y="1501"/>
                </a:lnTo>
                <a:lnTo>
                  <a:pt x="5594" y="5591"/>
                </a:lnTo>
                <a:lnTo>
                  <a:pt x="1502" y="11647"/>
                </a:lnTo>
                <a:lnTo>
                  <a:pt x="0" y="19050"/>
                </a:lnTo>
                <a:lnTo>
                  <a:pt x="0" y="255269"/>
                </a:lnTo>
                <a:lnTo>
                  <a:pt x="1502" y="262666"/>
                </a:lnTo>
                <a:lnTo>
                  <a:pt x="5594" y="268724"/>
                </a:lnTo>
                <a:lnTo>
                  <a:pt x="11650" y="272816"/>
                </a:lnTo>
                <a:lnTo>
                  <a:pt x="19051" y="274319"/>
                </a:lnTo>
                <a:lnTo>
                  <a:pt x="26448" y="272816"/>
                </a:lnTo>
                <a:lnTo>
                  <a:pt x="32505" y="268724"/>
                </a:lnTo>
                <a:lnTo>
                  <a:pt x="36596" y="262666"/>
                </a:lnTo>
                <a:lnTo>
                  <a:pt x="38098" y="255269"/>
                </a:lnTo>
                <a:lnTo>
                  <a:pt x="38098" y="19050"/>
                </a:lnTo>
                <a:lnTo>
                  <a:pt x="36596" y="11647"/>
                </a:lnTo>
                <a:lnTo>
                  <a:pt x="32505" y="5591"/>
                </a:lnTo>
                <a:lnTo>
                  <a:pt x="26448" y="1501"/>
                </a:lnTo>
                <a:lnTo>
                  <a:pt x="19047" y="0"/>
                </a:lnTo>
                <a:close/>
              </a:path>
            </a:pathLst>
          </a:custGeom>
          <a:solidFill>
            <a:srgbClr val="DE0374"/>
          </a:solidFill>
        </p:spPr>
        <p:txBody>
          <a:bodyPr wrap="square" lIns="0" tIns="0" rIns="0" bIns="0" rtlCol="0"/>
          <a:lstStyle/>
          <a:p>
            <a:endParaRPr dirty="0"/>
          </a:p>
        </p:txBody>
      </p:sp>
      <p:sp>
        <p:nvSpPr>
          <p:cNvPr id="33" name="object 33"/>
          <p:cNvSpPr/>
          <p:nvPr/>
        </p:nvSpPr>
        <p:spPr>
          <a:xfrm>
            <a:off x="4480610"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4" name="object 34"/>
          <p:cNvSpPr/>
          <p:nvPr/>
        </p:nvSpPr>
        <p:spPr>
          <a:xfrm>
            <a:off x="4480610" y="3513353"/>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5" name="object 35"/>
          <p:cNvSpPr/>
          <p:nvPr/>
        </p:nvSpPr>
        <p:spPr>
          <a:xfrm>
            <a:off x="4480610" y="4389666"/>
            <a:ext cx="38100" cy="274320"/>
          </a:xfrm>
          <a:custGeom>
            <a:avLst/>
            <a:gdLst/>
            <a:ahLst/>
            <a:cxnLst/>
            <a:rect l="l" t="t" r="r" b="b"/>
            <a:pathLst>
              <a:path w="38100" h="274320">
                <a:moveTo>
                  <a:pt x="19050" y="0"/>
                </a:moveTo>
                <a:lnTo>
                  <a:pt x="11653" y="1503"/>
                </a:lnTo>
                <a:lnTo>
                  <a:pt x="5595" y="5595"/>
                </a:lnTo>
                <a:lnTo>
                  <a:pt x="1503" y="11653"/>
                </a:lnTo>
                <a:lnTo>
                  <a:pt x="0" y="19049"/>
                </a:lnTo>
                <a:lnTo>
                  <a:pt x="0" y="255282"/>
                </a:lnTo>
                <a:lnTo>
                  <a:pt x="1503" y="262677"/>
                </a:lnTo>
                <a:lnTo>
                  <a:pt x="5595" y="268730"/>
                </a:lnTo>
                <a:lnTo>
                  <a:pt x="11653" y="272818"/>
                </a:lnTo>
                <a:lnTo>
                  <a:pt x="19050" y="274319"/>
                </a:lnTo>
                <a:lnTo>
                  <a:pt x="26446" y="272818"/>
                </a:lnTo>
                <a:lnTo>
                  <a:pt x="32504" y="268730"/>
                </a:lnTo>
                <a:lnTo>
                  <a:pt x="36596" y="262677"/>
                </a:lnTo>
                <a:lnTo>
                  <a:pt x="38100" y="255282"/>
                </a:lnTo>
                <a:lnTo>
                  <a:pt x="38100" y="19049"/>
                </a:lnTo>
                <a:lnTo>
                  <a:pt x="36596" y="11653"/>
                </a:lnTo>
                <a:lnTo>
                  <a:pt x="32504" y="5595"/>
                </a:lnTo>
                <a:lnTo>
                  <a:pt x="26446" y="1503"/>
                </a:lnTo>
                <a:lnTo>
                  <a:pt x="19050" y="0"/>
                </a:lnTo>
                <a:close/>
              </a:path>
            </a:pathLst>
          </a:custGeom>
          <a:solidFill>
            <a:srgbClr val="DE0374"/>
          </a:solidFill>
        </p:spPr>
        <p:txBody>
          <a:bodyPr wrap="square" lIns="0" tIns="0" rIns="0" bIns="0" rtlCol="0"/>
          <a:lstStyle/>
          <a:p>
            <a:endParaRPr dirty="0"/>
          </a:p>
        </p:txBody>
      </p:sp>
      <p:sp>
        <p:nvSpPr>
          <p:cNvPr id="36" name="object 36"/>
          <p:cNvSpPr/>
          <p:nvPr/>
        </p:nvSpPr>
        <p:spPr>
          <a:xfrm>
            <a:off x="8272322"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7" name="object 37"/>
          <p:cNvSpPr/>
          <p:nvPr/>
        </p:nvSpPr>
        <p:spPr>
          <a:xfrm>
            <a:off x="8272322" y="3513353"/>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8" name="object 38"/>
          <p:cNvSpPr/>
          <p:nvPr/>
        </p:nvSpPr>
        <p:spPr>
          <a:xfrm>
            <a:off x="8272322" y="4119130"/>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40" name="object 3">
            <a:extLst>
              <a:ext uri="{FF2B5EF4-FFF2-40B4-BE49-F238E27FC236}">
                <a16:creationId xmlns:a16="http://schemas.microsoft.com/office/drawing/2014/main" id="{2A92C6D4-1528-4EE9-90C3-C0E0E15FA59A}"/>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sz="1000" b="1" spc="-80" dirty="0">
                <a:solidFill>
                  <a:srgbClr val="231F20"/>
                </a:solidFill>
                <a:latin typeface="DejaVu Sans"/>
                <a:cs typeface="DejaVu Sans"/>
              </a:rPr>
              <a:t>SOLUTION</a:t>
            </a:r>
            <a:r>
              <a:rPr sz="1000" b="1" spc="-170" dirty="0">
                <a:solidFill>
                  <a:srgbClr val="231F20"/>
                </a:solidFill>
                <a:latin typeface="DejaVu Sans"/>
                <a:cs typeface="DejaVu Sans"/>
              </a:rPr>
              <a:t> </a:t>
            </a:r>
            <a:r>
              <a:rPr sz="1000" b="1" spc="-80" dirty="0">
                <a:solidFill>
                  <a:srgbClr val="231F20"/>
                </a:solidFill>
                <a:latin typeface="DejaVu Sans"/>
                <a:cs typeface="DejaVu Sans"/>
              </a:rPr>
              <a:t>PORTFOLIO</a:t>
            </a:r>
            <a:endParaRPr sz="1000" dirty="0">
              <a:latin typeface="DejaVu Sans"/>
              <a:cs typeface="DejaVu Sans"/>
            </a:endParaRPr>
          </a:p>
        </p:txBody>
      </p:sp>
      <p:pic>
        <p:nvPicPr>
          <p:cNvPr id="41" name="Picture 6" descr="Image result for vmware">
            <a:extLst>
              <a:ext uri="{FF2B5EF4-FFF2-40B4-BE49-F238E27FC236}">
                <a16:creationId xmlns:a16="http://schemas.microsoft.com/office/drawing/2014/main" id="{34BAC4E7-C38B-4744-8B62-97BE532EA7F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95048" y="5499544"/>
            <a:ext cx="2063352" cy="76114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Related image">
            <a:extLst>
              <a:ext uri="{FF2B5EF4-FFF2-40B4-BE49-F238E27FC236}">
                <a16:creationId xmlns:a16="http://schemas.microsoft.com/office/drawing/2014/main" id="{BC73E492-9BDE-48B2-99C5-7A3A4533BE3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13763" y="5661554"/>
            <a:ext cx="1503500" cy="3925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F6409B7-00A2-445D-B647-3B47468CFB92}"/>
              </a:ext>
            </a:extLst>
          </p:cNvPr>
          <p:cNvGraphicFramePr>
            <a:graphicFrameLocks noChangeAspect="1"/>
          </p:cNvGraphicFramePr>
          <p:nvPr>
            <p:custDataLst>
              <p:tags r:id="rId2"/>
            </p:custDataLst>
            <p:extLst>
              <p:ext uri="{D42A27DB-BD31-4B8C-83A1-F6EECF244321}">
                <p14:modId xmlns:p14="http://schemas.microsoft.com/office/powerpoint/2010/main" val="2954257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425" imgH="426" progId="TCLayout.ActiveDocument.1">
                  <p:embed/>
                </p:oleObj>
              </mc:Choice>
              <mc:Fallback>
                <p:oleObj name="think-cell Slide" r:id="rId5" imgW="425" imgH="426" progId="TCLayout.ActiveDocument.1">
                  <p:embed/>
                  <p:pic>
                    <p:nvPicPr>
                      <p:cNvPr id="3" name="Object 2" hidden="1">
                        <a:extLst>
                          <a:ext uri="{FF2B5EF4-FFF2-40B4-BE49-F238E27FC236}">
                            <a16:creationId xmlns:a16="http://schemas.microsoft.com/office/drawing/2014/main" id="{8F6409B7-00A2-445D-B647-3B47468CFB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7"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39" y="1163764"/>
            <a:ext cx="9524158" cy="1120820"/>
          </a:xfrm>
          <a:prstGeom prst="rect">
            <a:avLst/>
          </a:prstGeom>
        </p:spPr>
        <p:txBody>
          <a:bodyPr vert="horz" wrap="square" lIns="0" tIns="12700" rIns="0" bIns="0" rtlCol="0">
            <a:spAutoFit/>
          </a:bodyPr>
          <a:lstStyle/>
          <a:p>
            <a:pPr marL="12700" marR="5080">
              <a:lnSpc>
                <a:spcPct val="100000"/>
              </a:lnSpc>
              <a:spcBef>
                <a:spcPts val="100"/>
              </a:spcBef>
            </a:pPr>
            <a:r>
              <a:rPr lang="en-US" sz="2400" spc="-150" dirty="0">
                <a:latin typeface="DejaVu Sans"/>
                <a:cs typeface="DejaVu Sans"/>
              </a:rPr>
              <a:t>Software-Defined Data Center (SDDC)- Unified Data Center Platform </a:t>
            </a:r>
            <a:br>
              <a:rPr lang="en-US" sz="2400" spc="-150" dirty="0">
                <a:latin typeface="DejaVu Sans"/>
                <a:cs typeface="DejaVu Sans"/>
              </a:rPr>
            </a:br>
            <a:r>
              <a:rPr lang="en-US" sz="2400" spc="-150" dirty="0">
                <a:latin typeface="DejaVu Sans"/>
                <a:cs typeface="DejaVu Sans"/>
              </a:rPr>
              <a:t>Gain unprecedented automation, flexibility and efficiency and transform the way you deliver IT</a:t>
            </a: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7" name="object 7"/>
          <p:cNvSpPr txBox="1"/>
          <p:nvPr/>
        </p:nvSpPr>
        <p:spPr>
          <a:xfrm>
            <a:off x="888686" y="2804718"/>
            <a:ext cx="3132455" cy="2434000"/>
          </a:xfrm>
          <a:prstGeom prst="rect">
            <a:avLst/>
          </a:prstGeom>
        </p:spPr>
        <p:txBody>
          <a:bodyPr vert="horz" wrap="square" lIns="0" tIns="12700" rIns="0" bIns="0" rtlCol="0">
            <a:spAutoFit/>
          </a:bodyPr>
          <a:lstStyle/>
          <a:p>
            <a:pPr marL="12700" marR="5080">
              <a:lnSpc>
                <a:spcPct val="100000"/>
              </a:lnSpc>
              <a:spcBef>
                <a:spcPts val="100"/>
              </a:spcBef>
            </a:pPr>
            <a:r>
              <a:rPr lang="en-US" sz="1400" spc="-20" dirty="0">
                <a:latin typeface="DejaVu Sans"/>
                <a:cs typeface="DejaVu Sans"/>
              </a:rPr>
              <a:t>CIOs and IT administrators are looking to deploy and run a private cloud.</a:t>
            </a:r>
          </a:p>
          <a:p>
            <a:pPr marL="12700" marR="5080">
              <a:lnSpc>
                <a:spcPct val="100000"/>
              </a:lnSpc>
              <a:spcBef>
                <a:spcPts val="100"/>
              </a:spcBef>
            </a:pPr>
            <a:endParaRPr lang="en-US" sz="1400" spc="-95" dirty="0">
              <a:latin typeface="DejaVu Sans"/>
              <a:cs typeface="DejaVu Sans"/>
            </a:endParaRPr>
          </a:p>
          <a:p>
            <a:pPr marL="12700" marR="5080">
              <a:lnSpc>
                <a:spcPct val="100000"/>
              </a:lnSpc>
              <a:spcBef>
                <a:spcPts val="100"/>
              </a:spcBef>
            </a:pPr>
            <a:r>
              <a:rPr lang="en-US" sz="1400" spc="-95" dirty="0">
                <a:latin typeface="DejaVu Sans"/>
                <a:cs typeface="DejaVu Sans"/>
              </a:rPr>
              <a:t>Managing and controlling diverse infrastructure which creates operational complexity</a:t>
            </a:r>
          </a:p>
          <a:p>
            <a:pPr marL="12700" marR="5080">
              <a:lnSpc>
                <a:spcPct val="100000"/>
              </a:lnSpc>
              <a:spcBef>
                <a:spcPts val="100"/>
              </a:spcBef>
            </a:pPr>
            <a:endParaRPr lang="en-US" sz="1400" spc="-80" dirty="0">
              <a:latin typeface="DejaVu Sans"/>
              <a:cs typeface="DejaVu Sans"/>
            </a:endParaRPr>
          </a:p>
          <a:p>
            <a:pPr marL="12700" marR="5080">
              <a:lnSpc>
                <a:spcPct val="100000"/>
              </a:lnSpc>
              <a:spcBef>
                <a:spcPts val="100"/>
              </a:spcBef>
            </a:pPr>
            <a:r>
              <a:rPr lang="en-US" sz="1400" spc="-80" dirty="0">
                <a:latin typeface="DejaVu Sans"/>
                <a:cs typeface="DejaVu Sans"/>
              </a:rPr>
              <a:t>Delivering service-level agreements at the enterprise level to mission-critical apps while keeping costs under control</a:t>
            </a:r>
            <a:endParaRPr sz="1400" dirty="0">
              <a:latin typeface="DejaVu Sans"/>
              <a:cs typeface="DejaVu Sans"/>
            </a:endParaRPr>
          </a:p>
        </p:txBody>
      </p:sp>
      <p:sp>
        <p:nvSpPr>
          <p:cNvPr id="17" name="object 17"/>
          <p:cNvSpPr/>
          <p:nvPr/>
        </p:nvSpPr>
        <p:spPr>
          <a:xfrm>
            <a:off x="687423" y="5471731"/>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9" name="object 19"/>
          <p:cNvSpPr txBox="1"/>
          <p:nvPr/>
        </p:nvSpPr>
        <p:spPr>
          <a:xfrm>
            <a:off x="680159" y="5229745"/>
            <a:ext cx="987425" cy="193040"/>
          </a:xfrm>
          <a:prstGeom prst="rect">
            <a:avLst/>
          </a:prstGeom>
        </p:spPr>
        <p:txBody>
          <a:bodyPr vert="horz" wrap="square" lIns="0" tIns="12700" rIns="0" bIns="0" rtlCol="0">
            <a:spAutoFit/>
          </a:bodyPr>
          <a:lstStyle/>
          <a:p>
            <a:pPr marL="12700">
              <a:lnSpc>
                <a:spcPct val="100000"/>
              </a:lnSpc>
              <a:spcBef>
                <a:spcPts val="100"/>
              </a:spcBef>
            </a:pPr>
            <a:r>
              <a:rPr sz="1100" b="1" spc="-140" dirty="0">
                <a:latin typeface="DejaVu Sans"/>
                <a:cs typeface="DejaVu Sans"/>
              </a:rPr>
              <a:t>Selected</a:t>
            </a:r>
            <a:r>
              <a:rPr sz="1100" b="1" spc="-200" dirty="0">
                <a:latin typeface="DejaVu Sans"/>
                <a:cs typeface="DejaVu Sans"/>
              </a:rPr>
              <a:t> </a:t>
            </a:r>
            <a:r>
              <a:rPr sz="1100" b="1" spc="-95" dirty="0">
                <a:latin typeface="DejaVu Sans"/>
                <a:cs typeface="DejaVu Sans"/>
              </a:rPr>
              <a:t>OEMs</a:t>
            </a:r>
            <a:endParaRPr sz="1100" dirty="0">
              <a:latin typeface="DejaVu Sans"/>
              <a:cs typeface="DejaVu Sans"/>
            </a:endParaRPr>
          </a:p>
        </p:txBody>
      </p:sp>
      <p:sp>
        <p:nvSpPr>
          <p:cNvPr id="20" name="object 20"/>
          <p:cNvSpPr txBox="1"/>
          <p:nvPr/>
        </p:nvSpPr>
        <p:spPr>
          <a:xfrm>
            <a:off x="680159" y="2504998"/>
            <a:ext cx="1609090" cy="26924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231F20"/>
                </a:solidFill>
                <a:latin typeface="DejaVu Sans"/>
                <a:cs typeface="DejaVu Sans"/>
              </a:rPr>
              <a:t>CURRENT</a:t>
            </a:r>
            <a:r>
              <a:rPr sz="1600" b="1" spc="-300" dirty="0">
                <a:solidFill>
                  <a:srgbClr val="231F20"/>
                </a:solidFill>
                <a:latin typeface="DejaVu Sans"/>
                <a:cs typeface="DejaVu Sans"/>
              </a:rPr>
              <a:t> </a:t>
            </a:r>
            <a:r>
              <a:rPr sz="1600" b="1" spc="-204" dirty="0">
                <a:solidFill>
                  <a:srgbClr val="231F20"/>
                </a:solidFill>
                <a:latin typeface="DejaVu Sans"/>
                <a:cs typeface="DejaVu Sans"/>
              </a:rPr>
              <a:t>STATE</a:t>
            </a:r>
            <a:endParaRPr sz="1600" dirty="0">
              <a:latin typeface="DejaVu Sans"/>
              <a:cs typeface="DejaVu Sans"/>
            </a:endParaRPr>
          </a:p>
        </p:txBody>
      </p:sp>
      <p:sp>
        <p:nvSpPr>
          <p:cNvPr id="21" name="object 21"/>
          <p:cNvSpPr/>
          <p:nvPr/>
        </p:nvSpPr>
        <p:spPr>
          <a:xfrm>
            <a:off x="4239069"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22" name="object 22"/>
          <p:cNvSpPr/>
          <p:nvPr/>
        </p:nvSpPr>
        <p:spPr>
          <a:xfrm>
            <a:off x="8026082"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23" name="object 23"/>
          <p:cNvSpPr txBox="1"/>
          <p:nvPr/>
        </p:nvSpPr>
        <p:spPr>
          <a:xfrm>
            <a:off x="4662070" y="2804718"/>
            <a:ext cx="3616704" cy="2459648"/>
          </a:xfrm>
          <a:prstGeom prst="rect">
            <a:avLst/>
          </a:prstGeom>
        </p:spPr>
        <p:txBody>
          <a:bodyPr vert="horz" wrap="square" lIns="0" tIns="12700" rIns="0" bIns="0" rtlCol="0">
            <a:spAutoFit/>
          </a:bodyPr>
          <a:lstStyle/>
          <a:p>
            <a:pPr marL="12700" marR="555625">
              <a:lnSpc>
                <a:spcPct val="100000"/>
              </a:lnSpc>
              <a:spcBef>
                <a:spcPts val="100"/>
              </a:spcBef>
            </a:pPr>
            <a:r>
              <a:rPr lang="en-US" sz="1400" spc="-85" dirty="0">
                <a:latin typeface="DejaVu Sans"/>
                <a:cs typeface="DejaVu Sans"/>
              </a:rPr>
              <a:t>Fully Automated with  rapid setup and configuration of the entire SDDC</a:t>
            </a:r>
          </a:p>
          <a:p>
            <a:pPr marL="12700" marR="555625">
              <a:lnSpc>
                <a:spcPct val="100000"/>
              </a:lnSpc>
              <a:spcBef>
                <a:spcPts val="100"/>
              </a:spcBef>
            </a:pPr>
            <a:endParaRPr lang="en-US" sz="1400" spc="-85" dirty="0">
              <a:latin typeface="DejaVu Sans"/>
              <a:cs typeface="DejaVu Sans"/>
            </a:endParaRPr>
          </a:p>
          <a:p>
            <a:pPr marL="12700" marR="555625">
              <a:lnSpc>
                <a:spcPct val="100000"/>
              </a:lnSpc>
              <a:spcBef>
                <a:spcPts val="100"/>
              </a:spcBef>
            </a:pPr>
            <a:r>
              <a:rPr lang="en-US" sz="1400" spc="-85" dirty="0">
                <a:latin typeface="DejaVu Sans"/>
                <a:cs typeface="DejaVu Sans"/>
              </a:rPr>
              <a:t>Automated Infrastructure Lifecycle Management with monitoring, capacity planning and log analytics</a:t>
            </a:r>
          </a:p>
          <a:p>
            <a:pPr marL="12700" marR="555625">
              <a:lnSpc>
                <a:spcPct val="100000"/>
              </a:lnSpc>
              <a:spcBef>
                <a:spcPts val="100"/>
              </a:spcBef>
            </a:pPr>
            <a:endParaRPr lang="en-US" sz="1400" spc="-85" dirty="0">
              <a:latin typeface="DejaVu Sans"/>
              <a:cs typeface="DejaVu Sans"/>
            </a:endParaRPr>
          </a:p>
          <a:p>
            <a:pPr marL="12700" marR="555625">
              <a:lnSpc>
                <a:spcPct val="100000"/>
              </a:lnSpc>
              <a:spcBef>
                <a:spcPts val="100"/>
              </a:spcBef>
            </a:pPr>
            <a:r>
              <a:rPr lang="en-US" sz="1400" spc="-85" dirty="0">
                <a:latin typeface="DejaVu Sans"/>
                <a:cs typeface="DejaVu Sans"/>
              </a:rPr>
              <a:t>Integrated Management of Physical and Virtual Infrastructure</a:t>
            </a:r>
          </a:p>
          <a:p>
            <a:pPr marL="12700" marR="555625">
              <a:lnSpc>
                <a:spcPct val="100000"/>
              </a:lnSpc>
              <a:spcBef>
                <a:spcPts val="100"/>
              </a:spcBef>
            </a:pPr>
            <a:endParaRPr lang="en-US" sz="1400" spc="-85" dirty="0">
              <a:latin typeface="DejaVu Sans"/>
              <a:cs typeface="DejaVu Sans"/>
            </a:endParaRPr>
          </a:p>
          <a:p>
            <a:pPr marL="12700" marR="555625">
              <a:lnSpc>
                <a:spcPct val="100000"/>
              </a:lnSpc>
              <a:spcBef>
                <a:spcPts val="100"/>
              </a:spcBef>
            </a:pPr>
            <a:r>
              <a:rPr lang="en-US" sz="1400" spc="-85" dirty="0">
                <a:latin typeface="DejaVu Sans"/>
                <a:cs typeface="DejaVu Sans"/>
              </a:rPr>
              <a:t>Easily scale up and out capacity</a:t>
            </a:r>
          </a:p>
        </p:txBody>
      </p:sp>
      <p:sp>
        <p:nvSpPr>
          <p:cNvPr id="24" name="object 24"/>
          <p:cNvSpPr txBox="1"/>
          <p:nvPr/>
        </p:nvSpPr>
        <p:spPr>
          <a:xfrm>
            <a:off x="8453817" y="2804718"/>
            <a:ext cx="3001645" cy="2054409"/>
          </a:xfrm>
          <a:prstGeom prst="rect">
            <a:avLst/>
          </a:prstGeom>
        </p:spPr>
        <p:txBody>
          <a:bodyPr vert="horz" wrap="square" lIns="0" tIns="12700" rIns="0" bIns="0" rtlCol="0">
            <a:spAutoFit/>
          </a:bodyPr>
          <a:lstStyle/>
          <a:p>
            <a:pPr marL="12700" marR="90805">
              <a:lnSpc>
                <a:spcPct val="100000"/>
              </a:lnSpc>
              <a:spcBef>
                <a:spcPts val="100"/>
              </a:spcBef>
            </a:pPr>
            <a:r>
              <a:rPr lang="en-US" sz="1400" spc="-95" dirty="0">
                <a:latin typeface="DejaVu Sans"/>
                <a:cs typeface="DejaVu Sans"/>
              </a:rPr>
              <a:t>Faster Time to Value</a:t>
            </a:r>
          </a:p>
          <a:p>
            <a:pPr marL="12700" marR="90805">
              <a:lnSpc>
                <a:spcPct val="100000"/>
              </a:lnSpc>
              <a:spcBef>
                <a:spcPts val="100"/>
              </a:spcBef>
            </a:pPr>
            <a:endParaRPr lang="en-US" sz="1400" spc="-95" dirty="0">
              <a:latin typeface="DejaVu Sans"/>
              <a:cs typeface="DejaVu Sans"/>
            </a:endParaRPr>
          </a:p>
          <a:p>
            <a:pPr marL="12700" marR="90805">
              <a:lnSpc>
                <a:spcPct val="100000"/>
              </a:lnSpc>
              <a:spcBef>
                <a:spcPts val="100"/>
              </a:spcBef>
            </a:pPr>
            <a:r>
              <a:rPr lang="en-US" sz="1400" spc="-95" dirty="0">
                <a:latin typeface="DejaVu Sans"/>
                <a:cs typeface="DejaVu Sans"/>
              </a:rPr>
              <a:t>Minimize IT Spend</a:t>
            </a:r>
          </a:p>
          <a:p>
            <a:pPr marL="12700" marR="90805">
              <a:lnSpc>
                <a:spcPct val="100000"/>
              </a:lnSpc>
              <a:spcBef>
                <a:spcPts val="100"/>
              </a:spcBef>
            </a:pPr>
            <a:endParaRPr lang="en-US" sz="1400" spc="-95" dirty="0">
              <a:latin typeface="DejaVu Sans"/>
              <a:cs typeface="DejaVu Sans"/>
            </a:endParaRPr>
          </a:p>
          <a:p>
            <a:pPr marL="12700" marR="90805">
              <a:lnSpc>
                <a:spcPct val="100000"/>
              </a:lnSpc>
              <a:spcBef>
                <a:spcPts val="100"/>
              </a:spcBef>
            </a:pPr>
            <a:r>
              <a:rPr lang="en-US" sz="1400" spc="-95" dirty="0">
                <a:latin typeface="DejaVu Sans"/>
                <a:cs typeface="DejaVu Sans"/>
              </a:rPr>
              <a:t>Eliminate Vendor Lock-in</a:t>
            </a:r>
          </a:p>
          <a:p>
            <a:pPr marL="12700" marR="90805">
              <a:lnSpc>
                <a:spcPct val="100000"/>
              </a:lnSpc>
              <a:spcBef>
                <a:spcPts val="100"/>
              </a:spcBef>
            </a:pPr>
            <a:endParaRPr lang="en-US" sz="1400" spc="-95" dirty="0">
              <a:latin typeface="DejaVu Sans"/>
              <a:cs typeface="DejaVu Sans"/>
            </a:endParaRPr>
          </a:p>
          <a:p>
            <a:pPr marL="12700" marR="90805">
              <a:lnSpc>
                <a:spcPct val="100000"/>
              </a:lnSpc>
              <a:spcBef>
                <a:spcPts val="100"/>
              </a:spcBef>
            </a:pPr>
            <a:r>
              <a:rPr lang="en-US" sz="1400" spc="-95" dirty="0">
                <a:latin typeface="DejaVu Sans"/>
                <a:cs typeface="DejaVu Sans"/>
              </a:rPr>
              <a:t>Free IT Staff for Innovation</a:t>
            </a:r>
          </a:p>
          <a:p>
            <a:pPr marL="12700" marR="90805">
              <a:lnSpc>
                <a:spcPct val="100000"/>
              </a:lnSpc>
              <a:spcBef>
                <a:spcPts val="100"/>
              </a:spcBef>
            </a:pPr>
            <a:endParaRPr lang="en-US" sz="1400" spc="-95" dirty="0">
              <a:latin typeface="DejaVu Sans"/>
              <a:cs typeface="DejaVu Sans"/>
            </a:endParaRPr>
          </a:p>
          <a:p>
            <a:pPr marL="12700" marR="90805">
              <a:lnSpc>
                <a:spcPct val="100000"/>
              </a:lnSpc>
              <a:spcBef>
                <a:spcPts val="100"/>
              </a:spcBef>
            </a:pPr>
            <a:r>
              <a:rPr lang="en-US" sz="1400" spc="-95" dirty="0">
                <a:latin typeface="DejaVu Sans"/>
                <a:cs typeface="DejaVu Sans"/>
              </a:rPr>
              <a:t>Unmatched Efficiency and Resiliency</a:t>
            </a:r>
          </a:p>
        </p:txBody>
      </p:sp>
      <p:sp>
        <p:nvSpPr>
          <p:cNvPr id="25" name="object 25"/>
          <p:cNvSpPr txBox="1"/>
          <p:nvPr/>
        </p:nvSpPr>
        <p:spPr>
          <a:xfrm>
            <a:off x="4453585" y="250499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26" name="object 26"/>
          <p:cNvSpPr txBox="1"/>
          <p:nvPr/>
        </p:nvSpPr>
        <p:spPr>
          <a:xfrm>
            <a:off x="8245296" y="2504998"/>
            <a:ext cx="1931973" cy="259045"/>
          </a:xfrm>
          <a:prstGeom prst="rect">
            <a:avLst/>
          </a:prstGeom>
        </p:spPr>
        <p:txBody>
          <a:bodyPr vert="horz" wrap="square" lIns="0" tIns="12700" rIns="0" bIns="0" rtlCol="0">
            <a:spAutoFit/>
          </a:bodyPr>
          <a:lstStyle/>
          <a:p>
            <a:pPr marL="12700">
              <a:lnSpc>
                <a:spcPct val="100000"/>
              </a:lnSpc>
              <a:spcBef>
                <a:spcPts val="100"/>
              </a:spcBef>
            </a:pPr>
            <a:r>
              <a:rPr sz="1600" b="1" spc="-180" dirty="0">
                <a:solidFill>
                  <a:srgbClr val="231F20"/>
                </a:solidFill>
                <a:latin typeface="DejaVu Sans"/>
                <a:cs typeface="DejaVu Sans"/>
              </a:rPr>
              <a:t>BUSINESS</a:t>
            </a:r>
            <a:r>
              <a:rPr sz="1600" b="1" spc="-250" dirty="0">
                <a:solidFill>
                  <a:srgbClr val="231F20"/>
                </a:solidFill>
                <a:latin typeface="DejaVu Sans"/>
                <a:cs typeface="DejaVu Sans"/>
              </a:rPr>
              <a:t> </a:t>
            </a:r>
            <a:r>
              <a:rPr sz="1600" b="1" spc="-130" dirty="0">
                <a:solidFill>
                  <a:srgbClr val="231F20"/>
                </a:solidFill>
                <a:latin typeface="DejaVu Sans"/>
                <a:cs typeface="DejaVu Sans"/>
              </a:rPr>
              <a:t>IMPACT</a:t>
            </a:r>
            <a:endParaRPr sz="1600" dirty="0">
              <a:latin typeface="DejaVu Sans"/>
              <a:cs typeface="DejaVu Sans"/>
            </a:endParaRPr>
          </a:p>
        </p:txBody>
      </p:sp>
      <p:sp>
        <p:nvSpPr>
          <p:cNvPr id="27" name="object 27"/>
          <p:cNvSpPr/>
          <p:nvPr/>
        </p:nvSpPr>
        <p:spPr>
          <a:xfrm>
            <a:off x="2612135"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8" name="object 28"/>
          <p:cNvSpPr/>
          <p:nvPr/>
        </p:nvSpPr>
        <p:spPr>
          <a:xfrm>
            <a:off x="6385559"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9" name="object 29"/>
          <p:cNvSpPr/>
          <p:nvPr/>
        </p:nvSpPr>
        <p:spPr>
          <a:xfrm>
            <a:off x="10177271" y="2583713"/>
            <a:ext cx="1455420" cy="121920"/>
          </a:xfrm>
          <a:custGeom>
            <a:avLst/>
            <a:gdLst/>
            <a:ahLst/>
            <a:cxnLst/>
            <a:rect l="l" t="t" r="r" b="b"/>
            <a:pathLst>
              <a:path w="1455420" h="121919">
                <a:moveTo>
                  <a:pt x="0" y="0"/>
                </a:moveTo>
                <a:lnTo>
                  <a:pt x="1455420" y="0"/>
                </a:lnTo>
                <a:lnTo>
                  <a:pt x="1455420" y="121919"/>
                </a:lnTo>
                <a:lnTo>
                  <a:pt x="0" y="121919"/>
                </a:lnTo>
                <a:lnTo>
                  <a:pt x="0" y="0"/>
                </a:lnTo>
                <a:close/>
              </a:path>
            </a:pathLst>
          </a:custGeom>
          <a:solidFill>
            <a:srgbClr val="DE0374"/>
          </a:solidFill>
        </p:spPr>
        <p:txBody>
          <a:bodyPr wrap="square" lIns="0" tIns="0" rIns="0" bIns="0" rtlCol="0"/>
          <a:lstStyle/>
          <a:p>
            <a:endParaRPr dirty="0"/>
          </a:p>
        </p:txBody>
      </p:sp>
      <p:sp>
        <p:nvSpPr>
          <p:cNvPr id="30" name="object 30"/>
          <p:cNvSpPr/>
          <p:nvPr/>
        </p:nvSpPr>
        <p:spPr>
          <a:xfrm>
            <a:off x="695634" y="2865653"/>
            <a:ext cx="38100" cy="274320"/>
          </a:xfrm>
          <a:custGeom>
            <a:avLst/>
            <a:gdLst/>
            <a:ahLst/>
            <a:cxnLst/>
            <a:rect l="l" t="t" r="r" b="b"/>
            <a:pathLst>
              <a:path w="38100" h="274319">
                <a:moveTo>
                  <a:pt x="19047" y="0"/>
                </a:moveTo>
                <a:lnTo>
                  <a:pt x="11650" y="1501"/>
                </a:lnTo>
                <a:lnTo>
                  <a:pt x="5594" y="5589"/>
                </a:lnTo>
                <a:lnTo>
                  <a:pt x="1502" y="11642"/>
                </a:lnTo>
                <a:lnTo>
                  <a:pt x="0" y="19037"/>
                </a:lnTo>
                <a:lnTo>
                  <a:pt x="0" y="255270"/>
                </a:lnTo>
                <a:lnTo>
                  <a:pt x="1502" y="262666"/>
                </a:lnTo>
                <a:lnTo>
                  <a:pt x="5594" y="268724"/>
                </a:lnTo>
                <a:lnTo>
                  <a:pt x="11650" y="272816"/>
                </a:lnTo>
                <a:lnTo>
                  <a:pt x="19051" y="274320"/>
                </a:lnTo>
                <a:lnTo>
                  <a:pt x="26448" y="272816"/>
                </a:lnTo>
                <a:lnTo>
                  <a:pt x="32505" y="268724"/>
                </a:lnTo>
                <a:lnTo>
                  <a:pt x="36596" y="262666"/>
                </a:lnTo>
                <a:lnTo>
                  <a:pt x="38098" y="255270"/>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31" name="object 31"/>
          <p:cNvSpPr/>
          <p:nvPr/>
        </p:nvSpPr>
        <p:spPr>
          <a:xfrm>
            <a:off x="721605" y="3704784"/>
            <a:ext cx="38100" cy="274320"/>
          </a:xfrm>
          <a:custGeom>
            <a:avLst/>
            <a:gdLst/>
            <a:ahLst/>
            <a:cxnLst/>
            <a:rect l="l" t="t" r="r" b="b"/>
            <a:pathLst>
              <a:path w="38100" h="274320">
                <a:moveTo>
                  <a:pt x="19047" y="0"/>
                </a:moveTo>
                <a:lnTo>
                  <a:pt x="11650" y="1501"/>
                </a:lnTo>
                <a:lnTo>
                  <a:pt x="5594" y="5589"/>
                </a:lnTo>
                <a:lnTo>
                  <a:pt x="1502" y="11642"/>
                </a:lnTo>
                <a:lnTo>
                  <a:pt x="0" y="19037"/>
                </a:lnTo>
                <a:lnTo>
                  <a:pt x="0" y="255269"/>
                </a:lnTo>
                <a:lnTo>
                  <a:pt x="1502" y="262666"/>
                </a:lnTo>
                <a:lnTo>
                  <a:pt x="5594" y="268724"/>
                </a:lnTo>
                <a:lnTo>
                  <a:pt x="11650" y="272816"/>
                </a:lnTo>
                <a:lnTo>
                  <a:pt x="19051" y="274319"/>
                </a:lnTo>
                <a:lnTo>
                  <a:pt x="26448" y="272816"/>
                </a:lnTo>
                <a:lnTo>
                  <a:pt x="32505" y="268724"/>
                </a:lnTo>
                <a:lnTo>
                  <a:pt x="36596" y="262666"/>
                </a:lnTo>
                <a:lnTo>
                  <a:pt x="38098" y="255269"/>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32" name="object 32"/>
          <p:cNvSpPr/>
          <p:nvPr/>
        </p:nvSpPr>
        <p:spPr>
          <a:xfrm>
            <a:off x="687423" y="4591708"/>
            <a:ext cx="38100" cy="274320"/>
          </a:xfrm>
          <a:custGeom>
            <a:avLst/>
            <a:gdLst/>
            <a:ahLst/>
            <a:cxnLst/>
            <a:rect l="l" t="t" r="r" b="b"/>
            <a:pathLst>
              <a:path w="38100" h="274320">
                <a:moveTo>
                  <a:pt x="19047" y="0"/>
                </a:moveTo>
                <a:lnTo>
                  <a:pt x="11650" y="1501"/>
                </a:lnTo>
                <a:lnTo>
                  <a:pt x="5594" y="5591"/>
                </a:lnTo>
                <a:lnTo>
                  <a:pt x="1502" y="11647"/>
                </a:lnTo>
                <a:lnTo>
                  <a:pt x="0" y="19050"/>
                </a:lnTo>
                <a:lnTo>
                  <a:pt x="0" y="255269"/>
                </a:lnTo>
                <a:lnTo>
                  <a:pt x="1502" y="262666"/>
                </a:lnTo>
                <a:lnTo>
                  <a:pt x="5594" y="268724"/>
                </a:lnTo>
                <a:lnTo>
                  <a:pt x="11650" y="272816"/>
                </a:lnTo>
                <a:lnTo>
                  <a:pt x="19051" y="274319"/>
                </a:lnTo>
                <a:lnTo>
                  <a:pt x="26448" y="272816"/>
                </a:lnTo>
                <a:lnTo>
                  <a:pt x="32505" y="268724"/>
                </a:lnTo>
                <a:lnTo>
                  <a:pt x="36596" y="262666"/>
                </a:lnTo>
                <a:lnTo>
                  <a:pt x="38098" y="255269"/>
                </a:lnTo>
                <a:lnTo>
                  <a:pt x="38098" y="19050"/>
                </a:lnTo>
                <a:lnTo>
                  <a:pt x="36596" y="11647"/>
                </a:lnTo>
                <a:lnTo>
                  <a:pt x="32505" y="5591"/>
                </a:lnTo>
                <a:lnTo>
                  <a:pt x="26448" y="1501"/>
                </a:lnTo>
                <a:lnTo>
                  <a:pt x="19047" y="0"/>
                </a:lnTo>
                <a:close/>
              </a:path>
            </a:pathLst>
          </a:custGeom>
          <a:solidFill>
            <a:srgbClr val="DE0374"/>
          </a:solidFill>
        </p:spPr>
        <p:txBody>
          <a:bodyPr wrap="square" lIns="0" tIns="0" rIns="0" bIns="0" rtlCol="0"/>
          <a:lstStyle/>
          <a:p>
            <a:endParaRPr dirty="0"/>
          </a:p>
        </p:txBody>
      </p:sp>
      <p:sp>
        <p:nvSpPr>
          <p:cNvPr id="33" name="object 33"/>
          <p:cNvSpPr/>
          <p:nvPr/>
        </p:nvSpPr>
        <p:spPr>
          <a:xfrm>
            <a:off x="4480610"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4" name="object 34"/>
          <p:cNvSpPr/>
          <p:nvPr/>
        </p:nvSpPr>
        <p:spPr>
          <a:xfrm>
            <a:off x="4480610" y="3513353"/>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5" name="object 35"/>
          <p:cNvSpPr/>
          <p:nvPr/>
        </p:nvSpPr>
        <p:spPr>
          <a:xfrm>
            <a:off x="4480610" y="4389666"/>
            <a:ext cx="38100" cy="274320"/>
          </a:xfrm>
          <a:custGeom>
            <a:avLst/>
            <a:gdLst/>
            <a:ahLst/>
            <a:cxnLst/>
            <a:rect l="l" t="t" r="r" b="b"/>
            <a:pathLst>
              <a:path w="38100" h="274320">
                <a:moveTo>
                  <a:pt x="19050" y="0"/>
                </a:moveTo>
                <a:lnTo>
                  <a:pt x="11653" y="1503"/>
                </a:lnTo>
                <a:lnTo>
                  <a:pt x="5595" y="5595"/>
                </a:lnTo>
                <a:lnTo>
                  <a:pt x="1503" y="11653"/>
                </a:lnTo>
                <a:lnTo>
                  <a:pt x="0" y="19049"/>
                </a:lnTo>
                <a:lnTo>
                  <a:pt x="0" y="255282"/>
                </a:lnTo>
                <a:lnTo>
                  <a:pt x="1503" y="262677"/>
                </a:lnTo>
                <a:lnTo>
                  <a:pt x="5595" y="268730"/>
                </a:lnTo>
                <a:lnTo>
                  <a:pt x="11653" y="272818"/>
                </a:lnTo>
                <a:lnTo>
                  <a:pt x="19050" y="274319"/>
                </a:lnTo>
                <a:lnTo>
                  <a:pt x="26446" y="272818"/>
                </a:lnTo>
                <a:lnTo>
                  <a:pt x="32504" y="268730"/>
                </a:lnTo>
                <a:lnTo>
                  <a:pt x="36596" y="262677"/>
                </a:lnTo>
                <a:lnTo>
                  <a:pt x="38100" y="255282"/>
                </a:lnTo>
                <a:lnTo>
                  <a:pt x="38100" y="19049"/>
                </a:lnTo>
                <a:lnTo>
                  <a:pt x="36596" y="11653"/>
                </a:lnTo>
                <a:lnTo>
                  <a:pt x="32504" y="5595"/>
                </a:lnTo>
                <a:lnTo>
                  <a:pt x="26446" y="1503"/>
                </a:lnTo>
                <a:lnTo>
                  <a:pt x="19050" y="0"/>
                </a:lnTo>
                <a:close/>
              </a:path>
            </a:pathLst>
          </a:custGeom>
          <a:solidFill>
            <a:srgbClr val="DE0374"/>
          </a:solidFill>
        </p:spPr>
        <p:txBody>
          <a:bodyPr wrap="square" lIns="0" tIns="0" rIns="0" bIns="0" rtlCol="0"/>
          <a:lstStyle/>
          <a:p>
            <a:endParaRPr dirty="0"/>
          </a:p>
        </p:txBody>
      </p:sp>
      <p:sp>
        <p:nvSpPr>
          <p:cNvPr id="36" name="object 36"/>
          <p:cNvSpPr/>
          <p:nvPr/>
        </p:nvSpPr>
        <p:spPr>
          <a:xfrm>
            <a:off x="8278774" y="2800227"/>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7" name="object 37"/>
          <p:cNvSpPr/>
          <p:nvPr/>
        </p:nvSpPr>
        <p:spPr>
          <a:xfrm>
            <a:off x="8278774" y="3277134"/>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8" name="object 38"/>
          <p:cNvSpPr/>
          <p:nvPr/>
        </p:nvSpPr>
        <p:spPr>
          <a:xfrm>
            <a:off x="8272322" y="4119130"/>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40" name="object 3">
            <a:extLst>
              <a:ext uri="{FF2B5EF4-FFF2-40B4-BE49-F238E27FC236}">
                <a16:creationId xmlns:a16="http://schemas.microsoft.com/office/drawing/2014/main" id="{2A92C6D4-1528-4EE9-90C3-C0E0E15FA59A}"/>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sz="1000" b="1" spc="-80" dirty="0">
                <a:solidFill>
                  <a:srgbClr val="231F20"/>
                </a:solidFill>
                <a:latin typeface="DejaVu Sans"/>
                <a:cs typeface="DejaVu Sans"/>
              </a:rPr>
              <a:t>SOLUTION</a:t>
            </a:r>
            <a:r>
              <a:rPr sz="1000" b="1" spc="-170" dirty="0">
                <a:solidFill>
                  <a:srgbClr val="231F20"/>
                </a:solidFill>
                <a:latin typeface="DejaVu Sans"/>
                <a:cs typeface="DejaVu Sans"/>
              </a:rPr>
              <a:t> </a:t>
            </a:r>
            <a:r>
              <a:rPr sz="1000" b="1" spc="-80" dirty="0">
                <a:solidFill>
                  <a:srgbClr val="231F20"/>
                </a:solidFill>
                <a:latin typeface="DejaVu Sans"/>
                <a:cs typeface="DejaVu Sans"/>
              </a:rPr>
              <a:t>PORTFOLIO</a:t>
            </a:r>
            <a:endParaRPr sz="1000" dirty="0">
              <a:latin typeface="DejaVu Sans"/>
              <a:cs typeface="DejaVu Sans"/>
            </a:endParaRPr>
          </a:p>
        </p:txBody>
      </p:sp>
      <p:sp>
        <p:nvSpPr>
          <p:cNvPr id="41" name="object 36">
            <a:extLst>
              <a:ext uri="{FF2B5EF4-FFF2-40B4-BE49-F238E27FC236}">
                <a16:creationId xmlns:a16="http://schemas.microsoft.com/office/drawing/2014/main" id="{AF98C268-22FD-4B60-85E8-C760750332F2}"/>
              </a:ext>
            </a:extLst>
          </p:cNvPr>
          <p:cNvSpPr/>
          <p:nvPr/>
        </p:nvSpPr>
        <p:spPr>
          <a:xfrm>
            <a:off x="8268315" y="3696718"/>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42" name="object 36">
            <a:extLst>
              <a:ext uri="{FF2B5EF4-FFF2-40B4-BE49-F238E27FC236}">
                <a16:creationId xmlns:a16="http://schemas.microsoft.com/office/drawing/2014/main" id="{2102E503-4E20-4DCC-B02D-5E95E38EC9FB}"/>
              </a:ext>
            </a:extLst>
          </p:cNvPr>
          <p:cNvSpPr/>
          <p:nvPr/>
        </p:nvSpPr>
        <p:spPr>
          <a:xfrm>
            <a:off x="8278774" y="4544608"/>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43" name="object 35">
            <a:extLst>
              <a:ext uri="{FF2B5EF4-FFF2-40B4-BE49-F238E27FC236}">
                <a16:creationId xmlns:a16="http://schemas.microsoft.com/office/drawing/2014/main" id="{C6CAA2A7-6184-426D-9B3E-5F0F3E91628B}"/>
              </a:ext>
            </a:extLst>
          </p:cNvPr>
          <p:cNvSpPr/>
          <p:nvPr/>
        </p:nvSpPr>
        <p:spPr>
          <a:xfrm>
            <a:off x="4480610" y="4973884"/>
            <a:ext cx="38100" cy="274320"/>
          </a:xfrm>
          <a:custGeom>
            <a:avLst/>
            <a:gdLst/>
            <a:ahLst/>
            <a:cxnLst/>
            <a:rect l="l" t="t" r="r" b="b"/>
            <a:pathLst>
              <a:path w="38100" h="274320">
                <a:moveTo>
                  <a:pt x="19050" y="0"/>
                </a:moveTo>
                <a:lnTo>
                  <a:pt x="11653" y="1503"/>
                </a:lnTo>
                <a:lnTo>
                  <a:pt x="5595" y="5595"/>
                </a:lnTo>
                <a:lnTo>
                  <a:pt x="1503" y="11653"/>
                </a:lnTo>
                <a:lnTo>
                  <a:pt x="0" y="19049"/>
                </a:lnTo>
                <a:lnTo>
                  <a:pt x="0" y="255282"/>
                </a:lnTo>
                <a:lnTo>
                  <a:pt x="1503" y="262677"/>
                </a:lnTo>
                <a:lnTo>
                  <a:pt x="5595" y="268730"/>
                </a:lnTo>
                <a:lnTo>
                  <a:pt x="11653" y="272818"/>
                </a:lnTo>
                <a:lnTo>
                  <a:pt x="19050" y="274319"/>
                </a:lnTo>
                <a:lnTo>
                  <a:pt x="26446" y="272818"/>
                </a:lnTo>
                <a:lnTo>
                  <a:pt x="32504" y="268730"/>
                </a:lnTo>
                <a:lnTo>
                  <a:pt x="36596" y="262677"/>
                </a:lnTo>
                <a:lnTo>
                  <a:pt x="38100" y="255282"/>
                </a:lnTo>
                <a:lnTo>
                  <a:pt x="38100" y="19049"/>
                </a:lnTo>
                <a:lnTo>
                  <a:pt x="36596" y="11653"/>
                </a:lnTo>
                <a:lnTo>
                  <a:pt x="32504" y="5595"/>
                </a:lnTo>
                <a:lnTo>
                  <a:pt x="26446" y="1503"/>
                </a:lnTo>
                <a:lnTo>
                  <a:pt x="19050" y="0"/>
                </a:lnTo>
                <a:close/>
              </a:path>
            </a:pathLst>
          </a:custGeom>
          <a:solidFill>
            <a:srgbClr val="DE0374"/>
          </a:solidFill>
        </p:spPr>
        <p:txBody>
          <a:bodyPr wrap="square" lIns="0" tIns="0" rIns="0" bIns="0" rtlCol="0"/>
          <a:lstStyle/>
          <a:p>
            <a:endParaRPr dirty="0"/>
          </a:p>
        </p:txBody>
      </p:sp>
      <p:pic>
        <p:nvPicPr>
          <p:cNvPr id="44" name="Picture 6" descr="Image result for vmware">
            <a:extLst>
              <a:ext uri="{FF2B5EF4-FFF2-40B4-BE49-F238E27FC236}">
                <a16:creationId xmlns:a16="http://schemas.microsoft.com/office/drawing/2014/main" id="{254E84AE-18B2-4658-AC65-664159B235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5690385"/>
            <a:ext cx="2520552" cy="92980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Related image">
            <a:extLst>
              <a:ext uri="{FF2B5EF4-FFF2-40B4-BE49-F238E27FC236}">
                <a16:creationId xmlns:a16="http://schemas.microsoft.com/office/drawing/2014/main" id="{81C9DADE-EF97-4478-A149-F8184005B6F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2811" y="5770884"/>
            <a:ext cx="2971797" cy="77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428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9AB091B-61CA-4E76-AF56-5734837F963B}"/>
              </a:ext>
            </a:extLst>
          </p:cNvPr>
          <p:cNvGraphicFramePr>
            <a:graphicFrameLocks noChangeAspect="1"/>
          </p:cNvGraphicFramePr>
          <p:nvPr>
            <p:custDataLst>
              <p:tags r:id="rId2"/>
            </p:custDataLst>
            <p:extLst>
              <p:ext uri="{D42A27DB-BD31-4B8C-83A1-F6EECF244321}">
                <p14:modId xmlns:p14="http://schemas.microsoft.com/office/powerpoint/2010/main" val="513426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425" imgH="426" progId="TCLayout.ActiveDocument.1">
                  <p:embed/>
                </p:oleObj>
              </mc:Choice>
              <mc:Fallback>
                <p:oleObj name="think-cell Slide" r:id="rId5" imgW="425" imgH="426" progId="TCLayout.ActiveDocument.1">
                  <p:embed/>
                  <p:pic>
                    <p:nvPicPr>
                      <p:cNvPr id="3" name="Object 2" hidden="1">
                        <a:extLst>
                          <a:ext uri="{FF2B5EF4-FFF2-40B4-BE49-F238E27FC236}">
                            <a16:creationId xmlns:a16="http://schemas.microsoft.com/office/drawing/2014/main" id="{C9AB091B-61CA-4E76-AF56-5734837F963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7"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39" y="1163764"/>
            <a:ext cx="9524158" cy="382156"/>
          </a:xfrm>
          <a:prstGeom prst="rect">
            <a:avLst/>
          </a:prstGeom>
        </p:spPr>
        <p:txBody>
          <a:bodyPr vert="horz" wrap="square" lIns="0" tIns="12700" rIns="0" bIns="0" rtlCol="0">
            <a:spAutoFit/>
          </a:bodyPr>
          <a:lstStyle/>
          <a:p>
            <a:pPr marL="12700" marR="5080">
              <a:lnSpc>
                <a:spcPct val="100000"/>
              </a:lnSpc>
              <a:spcBef>
                <a:spcPts val="100"/>
              </a:spcBef>
            </a:pPr>
            <a:r>
              <a:rPr lang="en-US" sz="2400" spc="-150" dirty="0">
                <a:latin typeface="DejaVu Sans"/>
              </a:rPr>
              <a:t>VMware</a:t>
            </a:r>
            <a:r>
              <a:rPr lang="en-US" sz="2400" dirty="0">
                <a:latin typeface="DejaVu Sans"/>
                <a:cs typeface="DejaVu Sans"/>
              </a:rPr>
              <a:t> </a:t>
            </a:r>
            <a:r>
              <a:rPr lang="en-US" sz="2400" spc="-150" dirty="0">
                <a:latin typeface="DejaVu Sans"/>
              </a:rPr>
              <a:t>Cloud</a:t>
            </a:r>
            <a:r>
              <a:rPr lang="en-US" sz="2400" dirty="0">
                <a:latin typeface="DejaVu Sans"/>
                <a:cs typeface="DejaVu Sans"/>
              </a:rPr>
              <a:t> </a:t>
            </a:r>
            <a:r>
              <a:rPr lang="en-US" sz="2400" spc="-150" dirty="0">
                <a:latin typeface="DejaVu Sans"/>
              </a:rPr>
              <a:t>Foundation</a:t>
            </a: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40" name="object 3">
            <a:extLst>
              <a:ext uri="{FF2B5EF4-FFF2-40B4-BE49-F238E27FC236}">
                <a16:creationId xmlns:a16="http://schemas.microsoft.com/office/drawing/2014/main" id="{2A92C6D4-1528-4EE9-90C3-C0E0E15FA59A}"/>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lang="en-US" sz="1000" b="1" spc="-80" dirty="0">
                <a:solidFill>
                  <a:srgbClr val="231F20"/>
                </a:solidFill>
                <a:latin typeface="DejaVu Sans"/>
                <a:cs typeface="DejaVu Sans"/>
              </a:rPr>
              <a:t>Key Solution - SDDC</a:t>
            </a:r>
            <a:endParaRPr sz="1000" dirty="0">
              <a:latin typeface="DejaVu Sans"/>
              <a:cs typeface="DejaVu Sans"/>
            </a:endParaRPr>
          </a:p>
        </p:txBody>
      </p:sp>
      <p:sp>
        <p:nvSpPr>
          <p:cNvPr id="8" name="TextBox 7">
            <a:extLst>
              <a:ext uri="{FF2B5EF4-FFF2-40B4-BE49-F238E27FC236}">
                <a16:creationId xmlns:a16="http://schemas.microsoft.com/office/drawing/2014/main" id="{0FC51205-6401-4A27-87D5-06646352B980}"/>
              </a:ext>
            </a:extLst>
          </p:cNvPr>
          <p:cNvSpPr txBox="1"/>
          <p:nvPr/>
        </p:nvSpPr>
        <p:spPr>
          <a:xfrm>
            <a:off x="1143839" y="1730004"/>
            <a:ext cx="4191000" cy="3970318"/>
          </a:xfrm>
          <a:prstGeom prst="rect">
            <a:avLst/>
          </a:prstGeom>
          <a:noFill/>
        </p:spPr>
        <p:txBody>
          <a:bodyPr wrap="square" rtlCol="0">
            <a:spAutoFit/>
          </a:bodyPr>
          <a:lstStyle/>
          <a:p>
            <a:r>
              <a:rPr lang="en-US" dirty="0"/>
              <a:t>VMware Cloud Foundation™, the industry’s most advanced hybrid cloud platform that provides a complete set of </a:t>
            </a:r>
            <a:r>
              <a:rPr lang="en-US" b="1" dirty="0"/>
              <a:t>software-defined services for compute, storage, networking, security and cloud management</a:t>
            </a:r>
            <a:r>
              <a:rPr lang="en-US" dirty="0"/>
              <a:t> to run enterprise applications—traditional or containerized—in private or public environments. </a:t>
            </a:r>
          </a:p>
          <a:p>
            <a:r>
              <a:rPr lang="en-US" dirty="0"/>
              <a:t>VMware Cloud Foundation drastically simplifies the path to the hybrid cloud by delivering a single integrated solution that is easy to deploy and operate, enabled by built-in automated lifecycle management.</a:t>
            </a:r>
            <a:endParaRPr lang="en-NG" dirty="0"/>
          </a:p>
        </p:txBody>
      </p:sp>
      <p:pic>
        <p:nvPicPr>
          <p:cNvPr id="1028" name="Picture 4">
            <a:extLst>
              <a:ext uri="{FF2B5EF4-FFF2-40B4-BE49-F238E27FC236}">
                <a16:creationId xmlns:a16="http://schemas.microsoft.com/office/drawing/2014/main" id="{9070BA44-420A-4887-AAA3-1000BB9EFB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6403264" y="963915"/>
            <a:ext cx="4721513" cy="3417420"/>
          </a:xfrm>
          <a:prstGeom prst="round2DiagRect">
            <a:avLst>
              <a:gd name="adj1" fmla="val 16667"/>
              <a:gd name="adj2" fmla="val 0"/>
            </a:avLst>
          </a:prstGeom>
          <a:ln w="88900" cap="sq">
            <a:solidFill>
              <a:srgbClr val="FF0066"/>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1EDE3B3-488B-4463-8272-5DBC9F1D67E8}"/>
              </a:ext>
            </a:extLst>
          </p:cNvPr>
          <p:cNvSpPr txBox="1"/>
          <p:nvPr/>
        </p:nvSpPr>
        <p:spPr>
          <a:xfrm>
            <a:off x="6248400" y="5007335"/>
            <a:ext cx="5086591"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Natively Integrated Software-Defined Stack</a:t>
            </a:r>
          </a:p>
          <a:p>
            <a:pPr marL="285750" indent="-285750">
              <a:buFont typeface="Arial" panose="020B0604020202020204" pitchFamily="34" charset="0"/>
              <a:buChar char="•"/>
            </a:pPr>
            <a:r>
              <a:rPr lang="en-US" sz="1600" dirty="0"/>
              <a:t>Enterprise-Grade Services</a:t>
            </a:r>
          </a:p>
          <a:p>
            <a:pPr marL="285750" indent="-285750">
              <a:buFont typeface="Arial" panose="020B0604020202020204" pitchFamily="34" charset="0"/>
              <a:buChar char="•"/>
            </a:pPr>
            <a:r>
              <a:rPr lang="en-US" sz="1600" dirty="0"/>
              <a:t>Storage Elasticity and High Performance</a:t>
            </a:r>
          </a:p>
          <a:p>
            <a:pPr marL="285750" indent="-285750">
              <a:buFont typeface="Arial" panose="020B0604020202020204" pitchFamily="34" charset="0"/>
              <a:buChar char="•"/>
            </a:pPr>
            <a:r>
              <a:rPr lang="en-US" sz="1600" dirty="0"/>
              <a:t>Self-Driving Operations</a:t>
            </a:r>
          </a:p>
          <a:p>
            <a:pPr marL="285750" indent="-285750">
              <a:buFont typeface="Arial" panose="020B0604020202020204" pitchFamily="34" charset="0"/>
              <a:buChar char="•"/>
            </a:pPr>
            <a:r>
              <a:rPr lang="en-US" sz="1600" dirty="0"/>
              <a:t>Self-Service Automation</a:t>
            </a:r>
          </a:p>
          <a:p>
            <a:pPr marL="285750" indent="-285750">
              <a:buFont typeface="Arial" panose="020B0604020202020204" pitchFamily="34" charset="0"/>
              <a:buChar char="•"/>
            </a:pPr>
            <a:r>
              <a:rPr lang="en-US" sz="1600" dirty="0"/>
              <a:t>Built-in Intrinsic Security</a:t>
            </a:r>
            <a:endParaRPr lang="en-NG" sz="1600" dirty="0"/>
          </a:p>
        </p:txBody>
      </p:sp>
      <p:sp>
        <p:nvSpPr>
          <p:cNvPr id="44" name="object 25">
            <a:extLst>
              <a:ext uri="{FF2B5EF4-FFF2-40B4-BE49-F238E27FC236}">
                <a16:creationId xmlns:a16="http://schemas.microsoft.com/office/drawing/2014/main" id="{A967D670-DEE4-469B-A3D1-D40B82756850}"/>
              </a:ext>
            </a:extLst>
          </p:cNvPr>
          <p:cNvSpPr txBox="1"/>
          <p:nvPr/>
        </p:nvSpPr>
        <p:spPr>
          <a:xfrm>
            <a:off x="6403264" y="468678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45" name="object 28">
            <a:extLst>
              <a:ext uri="{FF2B5EF4-FFF2-40B4-BE49-F238E27FC236}">
                <a16:creationId xmlns:a16="http://schemas.microsoft.com/office/drawing/2014/main" id="{BC9CCB7F-03E6-42C8-9683-9A0B26F8F786}"/>
              </a:ext>
            </a:extLst>
          </p:cNvPr>
          <p:cNvSpPr/>
          <p:nvPr/>
        </p:nvSpPr>
        <p:spPr>
          <a:xfrm>
            <a:off x="8335238" y="476550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pic>
        <p:nvPicPr>
          <p:cNvPr id="1030" name="Picture 6" descr="Image result for vmware">
            <a:extLst>
              <a:ext uri="{FF2B5EF4-FFF2-40B4-BE49-F238E27FC236}">
                <a16:creationId xmlns:a16="http://schemas.microsoft.com/office/drawing/2014/main" id="{9C3C1995-3A63-42B6-9573-E8F696FE46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5694236"/>
            <a:ext cx="2399361" cy="885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273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862D09-8845-4C10-AE4B-0FC876D71DEC}"/>
              </a:ext>
            </a:extLst>
          </p:cNvPr>
          <p:cNvGraphicFramePr>
            <a:graphicFrameLocks noChangeAspect="1"/>
          </p:cNvGraphicFramePr>
          <p:nvPr>
            <p:custDataLst>
              <p:tags r:id="rId2"/>
            </p:custDataLst>
            <p:extLst>
              <p:ext uri="{D42A27DB-BD31-4B8C-83A1-F6EECF244321}">
                <p14:modId xmlns:p14="http://schemas.microsoft.com/office/powerpoint/2010/main" val="4270706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425" imgH="426" progId="TCLayout.ActiveDocument.1">
                  <p:embed/>
                </p:oleObj>
              </mc:Choice>
              <mc:Fallback>
                <p:oleObj name="think-cell Slide" r:id="rId5" imgW="425" imgH="426" progId="TCLayout.ActiveDocument.1">
                  <p:embed/>
                  <p:pic>
                    <p:nvPicPr>
                      <p:cNvPr id="3" name="Object 2" hidden="1">
                        <a:extLst>
                          <a:ext uri="{FF2B5EF4-FFF2-40B4-BE49-F238E27FC236}">
                            <a16:creationId xmlns:a16="http://schemas.microsoft.com/office/drawing/2014/main" id="{52862D09-8845-4C10-AE4B-0FC876D71DE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7"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39" y="1163764"/>
            <a:ext cx="9524158" cy="382156"/>
          </a:xfrm>
          <a:prstGeom prst="rect">
            <a:avLst/>
          </a:prstGeom>
        </p:spPr>
        <p:txBody>
          <a:bodyPr vert="horz" wrap="square" lIns="0" tIns="12700" rIns="0" bIns="0" rtlCol="0">
            <a:spAutoFit/>
          </a:bodyPr>
          <a:lstStyle/>
          <a:p>
            <a:pPr marL="12700" marR="5080">
              <a:lnSpc>
                <a:spcPct val="100000"/>
              </a:lnSpc>
              <a:spcBef>
                <a:spcPts val="100"/>
              </a:spcBef>
            </a:pPr>
            <a:r>
              <a:rPr lang="en-US" sz="2400" spc="-150" dirty="0">
                <a:latin typeface="DejaVu Sans"/>
              </a:rPr>
              <a:t>Nutanix Enterprise Cloud Platform</a:t>
            </a: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40" name="object 3">
            <a:extLst>
              <a:ext uri="{FF2B5EF4-FFF2-40B4-BE49-F238E27FC236}">
                <a16:creationId xmlns:a16="http://schemas.microsoft.com/office/drawing/2014/main" id="{2A92C6D4-1528-4EE9-90C3-C0E0E15FA59A}"/>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lang="en-US" sz="1000" b="1" spc="-80" dirty="0">
                <a:solidFill>
                  <a:srgbClr val="231F20"/>
                </a:solidFill>
                <a:latin typeface="DejaVu Sans"/>
                <a:cs typeface="DejaVu Sans"/>
              </a:rPr>
              <a:t>Key Solution - SDDC</a:t>
            </a:r>
            <a:endParaRPr sz="1000" dirty="0">
              <a:latin typeface="DejaVu Sans"/>
              <a:cs typeface="DejaVu Sans"/>
            </a:endParaRPr>
          </a:p>
        </p:txBody>
      </p:sp>
      <p:sp>
        <p:nvSpPr>
          <p:cNvPr id="8" name="TextBox 7">
            <a:extLst>
              <a:ext uri="{FF2B5EF4-FFF2-40B4-BE49-F238E27FC236}">
                <a16:creationId xmlns:a16="http://schemas.microsoft.com/office/drawing/2014/main" id="{0FC51205-6401-4A27-87D5-06646352B980}"/>
              </a:ext>
            </a:extLst>
          </p:cNvPr>
          <p:cNvSpPr txBox="1"/>
          <p:nvPr/>
        </p:nvSpPr>
        <p:spPr>
          <a:xfrm>
            <a:off x="1143838" y="1730004"/>
            <a:ext cx="4952159" cy="4247317"/>
          </a:xfrm>
          <a:prstGeom prst="rect">
            <a:avLst/>
          </a:prstGeom>
          <a:noFill/>
        </p:spPr>
        <p:txBody>
          <a:bodyPr wrap="square" rtlCol="0">
            <a:spAutoFit/>
          </a:bodyPr>
          <a:lstStyle/>
          <a:p>
            <a:r>
              <a:rPr lang="en-US" dirty="0"/>
              <a:t>Nutanix delivers solutions to elevate IT to focus on the applications and services that power business. At the heart is the Nutanix Enterprise Cloud Platform that natively converges several aspects of the datacenter infrastructure through a software-defied solution with rich machine intelligence.</a:t>
            </a:r>
          </a:p>
          <a:p>
            <a:r>
              <a:rPr lang="en-US" dirty="0"/>
              <a:t>Nutanix provides the benefits of both public and private clouds. The Nutanix Enterprise Cloud Platform delivers the frictionless agility, simplicity and fractional consumption of public cloud services while providing platform choice, performance, security, and control within their datacenter. With Nutanix Enterprise Cloud Platform, customers get</a:t>
            </a:r>
          </a:p>
          <a:p>
            <a:endParaRPr lang="en-NG" dirty="0"/>
          </a:p>
        </p:txBody>
      </p:sp>
      <p:sp>
        <p:nvSpPr>
          <p:cNvPr id="12" name="TextBox 11">
            <a:extLst>
              <a:ext uri="{FF2B5EF4-FFF2-40B4-BE49-F238E27FC236}">
                <a16:creationId xmlns:a16="http://schemas.microsoft.com/office/drawing/2014/main" id="{81EDE3B3-488B-4463-8272-5DBC9F1D67E8}"/>
              </a:ext>
            </a:extLst>
          </p:cNvPr>
          <p:cNvSpPr txBox="1"/>
          <p:nvPr/>
        </p:nvSpPr>
        <p:spPr>
          <a:xfrm>
            <a:off x="6248400" y="5007335"/>
            <a:ext cx="5086591"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Full-stack IT infrastructure and platform services</a:t>
            </a:r>
          </a:p>
          <a:p>
            <a:pPr marL="285750" indent="-285750">
              <a:buFont typeface="Arial" panose="020B0604020202020204" pitchFamily="34" charset="0"/>
              <a:buChar char="•"/>
            </a:pPr>
            <a:r>
              <a:rPr lang="en-US" sz="1600" dirty="0"/>
              <a:t>Pay-as-you-grow economics</a:t>
            </a:r>
          </a:p>
          <a:p>
            <a:pPr marL="285750" indent="-285750">
              <a:buFont typeface="Arial" panose="020B0604020202020204" pitchFamily="34" charset="0"/>
              <a:buChar char="•"/>
            </a:pPr>
            <a:r>
              <a:rPr lang="en-US" sz="1600" dirty="0"/>
              <a:t>One-click operations</a:t>
            </a:r>
          </a:p>
          <a:p>
            <a:pPr marL="285750" indent="-285750">
              <a:buFont typeface="Arial" panose="020B0604020202020204" pitchFamily="34" charset="0"/>
              <a:buChar char="•"/>
            </a:pPr>
            <a:r>
              <a:rPr lang="en-US" sz="1600" dirty="0"/>
              <a:t>Application mobility</a:t>
            </a:r>
          </a:p>
        </p:txBody>
      </p:sp>
      <p:sp>
        <p:nvSpPr>
          <p:cNvPr id="44" name="object 25">
            <a:extLst>
              <a:ext uri="{FF2B5EF4-FFF2-40B4-BE49-F238E27FC236}">
                <a16:creationId xmlns:a16="http://schemas.microsoft.com/office/drawing/2014/main" id="{A967D670-DEE4-469B-A3D1-D40B82756850}"/>
              </a:ext>
            </a:extLst>
          </p:cNvPr>
          <p:cNvSpPr txBox="1"/>
          <p:nvPr/>
        </p:nvSpPr>
        <p:spPr>
          <a:xfrm>
            <a:off x="6403264" y="468678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45" name="object 28">
            <a:extLst>
              <a:ext uri="{FF2B5EF4-FFF2-40B4-BE49-F238E27FC236}">
                <a16:creationId xmlns:a16="http://schemas.microsoft.com/office/drawing/2014/main" id="{BC9CCB7F-03E6-42C8-9683-9A0B26F8F786}"/>
              </a:ext>
            </a:extLst>
          </p:cNvPr>
          <p:cNvSpPr/>
          <p:nvPr/>
        </p:nvSpPr>
        <p:spPr>
          <a:xfrm>
            <a:off x="8335238" y="476550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pic>
        <p:nvPicPr>
          <p:cNvPr id="2050" name="Picture 2" descr="Image result for Nutanix Enterprise Cloud Platform">
            <a:extLst>
              <a:ext uri="{FF2B5EF4-FFF2-40B4-BE49-F238E27FC236}">
                <a16:creationId xmlns:a16="http://schemas.microsoft.com/office/drawing/2014/main" id="{7EE47E11-A409-45CE-BEF9-8D6EFB05C1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9425" y="1163764"/>
            <a:ext cx="4344539" cy="3381375"/>
          </a:xfrm>
          <a:prstGeom prst="round2DiagRect">
            <a:avLst>
              <a:gd name="adj1" fmla="val 16667"/>
              <a:gd name="adj2" fmla="val 0"/>
            </a:avLst>
          </a:prstGeom>
          <a:ln w="88900" cap="sq">
            <a:solidFill>
              <a:srgbClr val="FF0066"/>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03863C4B-2D3E-402D-ACFA-3D35A8A23BE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838" y="5699932"/>
            <a:ext cx="2971797" cy="77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280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32164" y="6388743"/>
            <a:ext cx="1057770" cy="304458"/>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39" y="1163764"/>
            <a:ext cx="7602855" cy="1120820"/>
          </a:xfrm>
          <a:prstGeom prst="rect">
            <a:avLst/>
          </a:prstGeom>
        </p:spPr>
        <p:txBody>
          <a:bodyPr vert="horz" wrap="square" lIns="0" tIns="12700" rIns="0" bIns="0" rtlCol="0">
            <a:spAutoFit/>
          </a:bodyPr>
          <a:lstStyle/>
          <a:p>
            <a:pPr marL="12700" marR="5080">
              <a:lnSpc>
                <a:spcPct val="100000"/>
              </a:lnSpc>
              <a:spcBef>
                <a:spcPts val="100"/>
              </a:spcBef>
            </a:pPr>
            <a:r>
              <a:rPr lang="en-US" sz="2400" b="1" dirty="0"/>
              <a:t>Cloud Management and Automation Platforms </a:t>
            </a:r>
            <a:r>
              <a:rPr lang="en-US" sz="2400" dirty="0"/>
              <a:t>with </a:t>
            </a:r>
            <a:r>
              <a:rPr lang="en-US" sz="2400" kern="1200" dirty="0"/>
              <a:t>Native integrations across the SDDC. </a:t>
            </a:r>
            <a:r>
              <a:rPr lang="en-US" sz="2400" b="1" kern="1200" dirty="0"/>
              <a:t>Fewer integrations and faster deployments</a:t>
            </a:r>
            <a:endParaRPr sz="2400" b="1" dirty="0">
              <a:latin typeface="DejaVu Sans"/>
              <a:cs typeface="DejaVu Sans"/>
            </a:endParaRP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7" name="object 7"/>
          <p:cNvSpPr txBox="1"/>
          <p:nvPr/>
        </p:nvSpPr>
        <p:spPr>
          <a:xfrm>
            <a:off x="888686" y="2804718"/>
            <a:ext cx="3132455" cy="2195473"/>
          </a:xfrm>
          <a:prstGeom prst="rect">
            <a:avLst/>
          </a:prstGeom>
        </p:spPr>
        <p:txBody>
          <a:bodyPr vert="horz" wrap="square" lIns="0" tIns="12700" rIns="0" bIns="0" rtlCol="0">
            <a:spAutoFit/>
          </a:bodyPr>
          <a:lstStyle/>
          <a:p>
            <a:pPr marL="12700" marR="5080">
              <a:lnSpc>
                <a:spcPct val="100000"/>
              </a:lnSpc>
              <a:spcBef>
                <a:spcPts val="100"/>
              </a:spcBef>
            </a:pPr>
            <a:r>
              <a:rPr lang="en-US" sz="1400" spc="-20" dirty="0">
                <a:latin typeface="DejaVu Sans"/>
                <a:cs typeface="DejaVu Sans"/>
              </a:rPr>
              <a:t>Most organizations start with a focus on infrastructure as a service</a:t>
            </a:r>
          </a:p>
          <a:p>
            <a:pPr marL="12700" marR="5080">
              <a:lnSpc>
                <a:spcPct val="100000"/>
              </a:lnSpc>
              <a:spcBef>
                <a:spcPts val="100"/>
              </a:spcBef>
            </a:pPr>
            <a:endParaRPr lang="en-US" sz="1400" spc="-20" dirty="0">
              <a:latin typeface="DejaVu Sans"/>
              <a:cs typeface="DejaVu Sans"/>
            </a:endParaRPr>
          </a:p>
          <a:p>
            <a:pPr marL="12700" marR="5080">
              <a:lnSpc>
                <a:spcPct val="100000"/>
              </a:lnSpc>
              <a:spcBef>
                <a:spcPts val="100"/>
              </a:spcBef>
            </a:pPr>
            <a:r>
              <a:rPr lang="en-US" sz="1400" spc="-105" dirty="0">
                <a:latin typeface="DejaVu Sans"/>
                <a:cs typeface="DejaVu Sans"/>
              </a:rPr>
              <a:t>Virtual infrastructure in </a:t>
            </a:r>
            <a:r>
              <a:rPr sz="1400" spc="-105" dirty="0">
                <a:latin typeface="DejaVu Sans"/>
                <a:cs typeface="DejaVu Sans"/>
              </a:rPr>
              <a:t>Data </a:t>
            </a:r>
            <a:r>
              <a:rPr sz="1400" spc="-95" dirty="0">
                <a:latin typeface="DejaVu Sans"/>
                <a:cs typeface="DejaVu Sans"/>
              </a:rPr>
              <a:t>Centers </a:t>
            </a:r>
            <a:r>
              <a:rPr sz="1400" spc="-135" dirty="0">
                <a:latin typeface="DejaVu Sans"/>
                <a:cs typeface="DejaVu Sans"/>
              </a:rPr>
              <a:t>are </a:t>
            </a:r>
            <a:r>
              <a:rPr sz="1400" spc="-95" dirty="0">
                <a:latin typeface="DejaVu Sans"/>
                <a:cs typeface="DejaVu Sans"/>
              </a:rPr>
              <a:t>ineﬃcient  </a:t>
            </a:r>
            <a:r>
              <a:rPr sz="1400" spc="-125" dirty="0">
                <a:latin typeface="DejaVu Sans"/>
                <a:cs typeface="DejaVu Sans"/>
              </a:rPr>
              <a:t>and</a:t>
            </a:r>
            <a:r>
              <a:rPr sz="1400" spc="-95" dirty="0">
                <a:latin typeface="DejaVu Sans"/>
                <a:cs typeface="DejaVu Sans"/>
              </a:rPr>
              <a:t> </a:t>
            </a:r>
            <a:r>
              <a:rPr sz="1400" spc="-90" dirty="0">
                <a:latin typeface="DejaVu Sans"/>
                <a:cs typeface="DejaVu Sans"/>
              </a:rPr>
              <a:t>sub-op</a:t>
            </a:r>
            <a:r>
              <a:rPr lang="en-US" sz="1400" spc="-90" dirty="0">
                <a:latin typeface="DejaVu Sans"/>
                <a:cs typeface="DejaVu Sans"/>
              </a:rPr>
              <a:t>t</a:t>
            </a:r>
            <a:r>
              <a:rPr sz="1400" spc="-90" dirty="0">
                <a:latin typeface="DejaVu Sans"/>
                <a:cs typeface="DejaVu Sans"/>
              </a:rPr>
              <a:t>imized</a:t>
            </a:r>
            <a:endParaRPr sz="1400" dirty="0">
              <a:latin typeface="DejaVu Sans"/>
              <a:cs typeface="DejaVu Sans"/>
            </a:endParaRPr>
          </a:p>
          <a:p>
            <a:pPr marL="12700" marR="408940">
              <a:lnSpc>
                <a:spcPct val="100000"/>
              </a:lnSpc>
              <a:spcBef>
                <a:spcPts val="1680"/>
              </a:spcBef>
            </a:pPr>
            <a:r>
              <a:rPr lang="en-US" sz="1400" spc="-80" dirty="0">
                <a:latin typeface="DejaVu Sans"/>
                <a:cs typeface="DejaVu Sans"/>
              </a:rPr>
              <a:t>Organizations are looking to integrate cloud native or container-based applications into the scope of services they deliver</a:t>
            </a:r>
            <a:endParaRPr sz="1400" dirty="0">
              <a:latin typeface="DejaVu Sans"/>
              <a:cs typeface="DejaVu Sans"/>
            </a:endParaRPr>
          </a:p>
        </p:txBody>
      </p:sp>
      <p:sp>
        <p:nvSpPr>
          <p:cNvPr id="13" name="object 13"/>
          <p:cNvSpPr/>
          <p:nvPr/>
        </p:nvSpPr>
        <p:spPr>
          <a:xfrm>
            <a:off x="6583935" y="5549594"/>
            <a:ext cx="645325" cy="645321"/>
          </a:xfrm>
          <a:prstGeom prst="rect">
            <a:avLst/>
          </a:prstGeom>
          <a:blipFill>
            <a:blip r:embed="rId3" cstate="print"/>
            <a:stretch>
              <a:fillRect/>
            </a:stretch>
          </a:blipFill>
        </p:spPr>
        <p:txBody>
          <a:bodyPr wrap="square" lIns="0" tIns="0" rIns="0" bIns="0" rtlCol="0"/>
          <a:lstStyle/>
          <a:p>
            <a:endParaRPr dirty="0"/>
          </a:p>
        </p:txBody>
      </p:sp>
      <p:sp>
        <p:nvSpPr>
          <p:cNvPr id="16" name="object 16"/>
          <p:cNvSpPr/>
          <p:nvPr/>
        </p:nvSpPr>
        <p:spPr>
          <a:xfrm>
            <a:off x="10239896" y="5683150"/>
            <a:ext cx="1418704" cy="334486"/>
          </a:xfrm>
          <a:prstGeom prst="rect">
            <a:avLst/>
          </a:prstGeom>
          <a:blipFill>
            <a:blip r:embed="rId4" cstate="print"/>
            <a:stretch>
              <a:fillRect/>
            </a:stretch>
          </a:blipFill>
        </p:spPr>
        <p:txBody>
          <a:bodyPr wrap="square" lIns="0" tIns="0" rIns="0" bIns="0" rtlCol="0"/>
          <a:lstStyle/>
          <a:p>
            <a:endParaRPr dirty="0"/>
          </a:p>
        </p:txBody>
      </p:sp>
      <p:sp>
        <p:nvSpPr>
          <p:cNvPr id="17" name="object 17"/>
          <p:cNvSpPr/>
          <p:nvPr/>
        </p:nvSpPr>
        <p:spPr>
          <a:xfrm>
            <a:off x="687423" y="5471731"/>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8" name="object 18"/>
          <p:cNvSpPr/>
          <p:nvPr/>
        </p:nvSpPr>
        <p:spPr>
          <a:xfrm>
            <a:off x="687423" y="6294694"/>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9" name="object 19"/>
          <p:cNvSpPr txBox="1"/>
          <p:nvPr/>
        </p:nvSpPr>
        <p:spPr>
          <a:xfrm>
            <a:off x="680159" y="5229745"/>
            <a:ext cx="987425" cy="193040"/>
          </a:xfrm>
          <a:prstGeom prst="rect">
            <a:avLst/>
          </a:prstGeom>
        </p:spPr>
        <p:txBody>
          <a:bodyPr vert="horz" wrap="square" lIns="0" tIns="12700" rIns="0" bIns="0" rtlCol="0">
            <a:spAutoFit/>
          </a:bodyPr>
          <a:lstStyle/>
          <a:p>
            <a:pPr marL="12700">
              <a:lnSpc>
                <a:spcPct val="100000"/>
              </a:lnSpc>
              <a:spcBef>
                <a:spcPts val="100"/>
              </a:spcBef>
            </a:pPr>
            <a:r>
              <a:rPr sz="1100" b="1" spc="-140" dirty="0">
                <a:latin typeface="DejaVu Sans"/>
                <a:cs typeface="DejaVu Sans"/>
              </a:rPr>
              <a:t>Selected</a:t>
            </a:r>
            <a:r>
              <a:rPr sz="1100" b="1" spc="-200" dirty="0">
                <a:latin typeface="DejaVu Sans"/>
                <a:cs typeface="DejaVu Sans"/>
              </a:rPr>
              <a:t> </a:t>
            </a:r>
            <a:r>
              <a:rPr sz="1100" b="1" spc="-95" dirty="0">
                <a:latin typeface="DejaVu Sans"/>
                <a:cs typeface="DejaVu Sans"/>
              </a:rPr>
              <a:t>OEMs</a:t>
            </a:r>
            <a:endParaRPr sz="1100" dirty="0">
              <a:latin typeface="DejaVu Sans"/>
              <a:cs typeface="DejaVu Sans"/>
            </a:endParaRPr>
          </a:p>
        </p:txBody>
      </p:sp>
      <p:sp>
        <p:nvSpPr>
          <p:cNvPr id="20" name="object 20"/>
          <p:cNvSpPr txBox="1"/>
          <p:nvPr/>
        </p:nvSpPr>
        <p:spPr>
          <a:xfrm>
            <a:off x="680159" y="2504998"/>
            <a:ext cx="1609090" cy="26924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231F20"/>
                </a:solidFill>
                <a:latin typeface="DejaVu Sans"/>
                <a:cs typeface="DejaVu Sans"/>
              </a:rPr>
              <a:t>CURRENT</a:t>
            </a:r>
            <a:r>
              <a:rPr sz="1600" b="1" spc="-300" dirty="0">
                <a:solidFill>
                  <a:srgbClr val="231F20"/>
                </a:solidFill>
                <a:latin typeface="DejaVu Sans"/>
                <a:cs typeface="DejaVu Sans"/>
              </a:rPr>
              <a:t> </a:t>
            </a:r>
            <a:r>
              <a:rPr sz="1600" b="1" spc="-204" dirty="0">
                <a:solidFill>
                  <a:srgbClr val="231F20"/>
                </a:solidFill>
                <a:latin typeface="DejaVu Sans"/>
                <a:cs typeface="DejaVu Sans"/>
              </a:rPr>
              <a:t>STATE</a:t>
            </a:r>
            <a:endParaRPr sz="1600" dirty="0">
              <a:latin typeface="DejaVu Sans"/>
              <a:cs typeface="DejaVu Sans"/>
            </a:endParaRPr>
          </a:p>
        </p:txBody>
      </p:sp>
      <p:sp>
        <p:nvSpPr>
          <p:cNvPr id="21" name="object 21"/>
          <p:cNvSpPr/>
          <p:nvPr/>
        </p:nvSpPr>
        <p:spPr>
          <a:xfrm>
            <a:off x="4239069"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22" name="object 22"/>
          <p:cNvSpPr/>
          <p:nvPr/>
        </p:nvSpPr>
        <p:spPr>
          <a:xfrm>
            <a:off x="8087103" y="2318361"/>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23" name="object 23"/>
          <p:cNvSpPr txBox="1"/>
          <p:nvPr/>
        </p:nvSpPr>
        <p:spPr>
          <a:xfrm>
            <a:off x="4662069" y="2804718"/>
            <a:ext cx="3643715" cy="2603277"/>
          </a:xfrm>
          <a:prstGeom prst="rect">
            <a:avLst/>
          </a:prstGeom>
        </p:spPr>
        <p:txBody>
          <a:bodyPr vert="horz" wrap="square" lIns="0" tIns="12700" rIns="0" bIns="0" rtlCol="0">
            <a:spAutoFit/>
          </a:bodyPr>
          <a:lstStyle/>
          <a:p>
            <a:pPr marL="12700" marR="555625" algn="just">
              <a:lnSpc>
                <a:spcPct val="100000"/>
              </a:lnSpc>
              <a:spcBef>
                <a:spcPts val="100"/>
              </a:spcBef>
            </a:pPr>
            <a:r>
              <a:rPr lang="en-US" sz="1400" spc="-85" dirty="0">
                <a:latin typeface="DejaVu Sans"/>
                <a:cs typeface="DejaVu Sans"/>
              </a:rPr>
              <a:t>Intent-Driven Continuous Performance Optimization Assure application performance based on business and operational intent</a:t>
            </a:r>
          </a:p>
          <a:p>
            <a:pPr marL="12700" marR="516890" algn="just">
              <a:lnSpc>
                <a:spcPct val="100000"/>
              </a:lnSpc>
              <a:spcBef>
                <a:spcPts val="1680"/>
              </a:spcBef>
            </a:pPr>
            <a:r>
              <a:rPr lang="en-US" sz="1400" spc="-70" dirty="0">
                <a:latin typeface="DejaVu Sans"/>
                <a:cs typeface="DejaVu Sans"/>
              </a:rPr>
              <a:t>Real-time, predictive capacity &amp; cost optimization  	</a:t>
            </a:r>
          </a:p>
          <a:p>
            <a:pPr marL="12700" marR="5080">
              <a:lnSpc>
                <a:spcPct val="100000"/>
              </a:lnSpc>
              <a:spcBef>
                <a:spcPts val="1680"/>
              </a:spcBef>
            </a:pPr>
            <a:r>
              <a:rPr lang="en-US" sz="1400" spc="-85" dirty="0">
                <a:latin typeface="DejaVu Sans"/>
                <a:cs typeface="DejaVu Sans"/>
              </a:rPr>
              <a:t>Predict, prevent and troubleshoot across SDDC, public cloud provider with simplified UI, enhanced dashboarding and native integrations </a:t>
            </a:r>
          </a:p>
        </p:txBody>
      </p:sp>
      <p:sp>
        <p:nvSpPr>
          <p:cNvPr id="24" name="object 24"/>
          <p:cNvSpPr txBox="1"/>
          <p:nvPr/>
        </p:nvSpPr>
        <p:spPr>
          <a:xfrm>
            <a:off x="8453817" y="2804718"/>
            <a:ext cx="3001645" cy="2390398"/>
          </a:xfrm>
          <a:prstGeom prst="rect">
            <a:avLst/>
          </a:prstGeom>
        </p:spPr>
        <p:txBody>
          <a:bodyPr vert="horz" wrap="square" lIns="0" tIns="12700" rIns="0" bIns="0" rtlCol="0">
            <a:spAutoFit/>
          </a:bodyPr>
          <a:lstStyle/>
          <a:p>
            <a:pPr marL="12700" marR="90805">
              <a:lnSpc>
                <a:spcPct val="100000"/>
              </a:lnSpc>
              <a:spcBef>
                <a:spcPts val="100"/>
              </a:spcBef>
            </a:pPr>
            <a:r>
              <a:rPr lang="en-US" sz="1400" spc="-95" dirty="0">
                <a:latin typeface="DejaVu Sans"/>
                <a:cs typeface="DejaVu Sans"/>
              </a:rPr>
              <a:t>Use Resources Efficiently and Speed up infrastructure delivery</a:t>
            </a:r>
          </a:p>
          <a:p>
            <a:pPr marL="12700" marR="5080">
              <a:lnSpc>
                <a:spcPct val="100000"/>
              </a:lnSpc>
              <a:spcBef>
                <a:spcPts val="1680"/>
              </a:spcBef>
            </a:pPr>
            <a:r>
              <a:rPr lang="en-US" sz="1400" spc="-95" dirty="0">
                <a:latin typeface="DejaVu Sans"/>
                <a:cs typeface="DejaVu Sans"/>
              </a:rPr>
              <a:t>Meet SLA Commitments and Get more productivity out of data center resources</a:t>
            </a:r>
          </a:p>
          <a:p>
            <a:pPr marL="12700" marR="17780">
              <a:lnSpc>
                <a:spcPct val="100000"/>
              </a:lnSpc>
              <a:spcBef>
                <a:spcPts val="1680"/>
              </a:spcBef>
            </a:pPr>
            <a:r>
              <a:rPr lang="en-US" sz="1400" spc="-105" dirty="0">
                <a:latin typeface="DejaVu Sans"/>
                <a:cs typeface="DejaVu Sans"/>
              </a:rPr>
              <a:t>Provide a Unified View and Increase Staff Productivity</a:t>
            </a:r>
          </a:p>
          <a:p>
            <a:pPr marL="12700" marR="17780">
              <a:lnSpc>
                <a:spcPct val="100000"/>
              </a:lnSpc>
              <a:spcBef>
                <a:spcPts val="1680"/>
              </a:spcBef>
            </a:pPr>
            <a:endParaRPr lang="en-US" sz="1400" spc="-105" dirty="0">
              <a:latin typeface="DejaVu Sans"/>
              <a:cs typeface="DejaVu Sans"/>
            </a:endParaRPr>
          </a:p>
        </p:txBody>
      </p:sp>
      <p:sp>
        <p:nvSpPr>
          <p:cNvPr id="25" name="object 25"/>
          <p:cNvSpPr txBox="1"/>
          <p:nvPr/>
        </p:nvSpPr>
        <p:spPr>
          <a:xfrm>
            <a:off x="4453585" y="250499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26" name="object 26"/>
          <p:cNvSpPr txBox="1"/>
          <p:nvPr/>
        </p:nvSpPr>
        <p:spPr>
          <a:xfrm>
            <a:off x="8245296" y="2504998"/>
            <a:ext cx="1931973" cy="259045"/>
          </a:xfrm>
          <a:prstGeom prst="rect">
            <a:avLst/>
          </a:prstGeom>
        </p:spPr>
        <p:txBody>
          <a:bodyPr vert="horz" wrap="square" lIns="0" tIns="12700" rIns="0" bIns="0" rtlCol="0">
            <a:spAutoFit/>
          </a:bodyPr>
          <a:lstStyle/>
          <a:p>
            <a:pPr marL="12700">
              <a:lnSpc>
                <a:spcPct val="100000"/>
              </a:lnSpc>
              <a:spcBef>
                <a:spcPts val="100"/>
              </a:spcBef>
            </a:pPr>
            <a:r>
              <a:rPr sz="1600" b="1" spc="-180" dirty="0">
                <a:solidFill>
                  <a:srgbClr val="231F20"/>
                </a:solidFill>
                <a:latin typeface="DejaVu Sans"/>
                <a:cs typeface="DejaVu Sans"/>
              </a:rPr>
              <a:t>BUSINESS</a:t>
            </a:r>
            <a:r>
              <a:rPr sz="1600" b="1" spc="-250" dirty="0">
                <a:solidFill>
                  <a:srgbClr val="231F20"/>
                </a:solidFill>
                <a:latin typeface="DejaVu Sans"/>
                <a:cs typeface="DejaVu Sans"/>
              </a:rPr>
              <a:t> </a:t>
            </a:r>
            <a:r>
              <a:rPr sz="1600" b="1" spc="-130" dirty="0">
                <a:solidFill>
                  <a:srgbClr val="231F20"/>
                </a:solidFill>
                <a:latin typeface="DejaVu Sans"/>
                <a:cs typeface="DejaVu Sans"/>
              </a:rPr>
              <a:t>IMPACT</a:t>
            </a:r>
            <a:endParaRPr sz="1600" dirty="0">
              <a:latin typeface="DejaVu Sans"/>
              <a:cs typeface="DejaVu Sans"/>
            </a:endParaRPr>
          </a:p>
        </p:txBody>
      </p:sp>
      <p:sp>
        <p:nvSpPr>
          <p:cNvPr id="27" name="object 27"/>
          <p:cNvSpPr/>
          <p:nvPr/>
        </p:nvSpPr>
        <p:spPr>
          <a:xfrm>
            <a:off x="2612135"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8" name="object 28"/>
          <p:cNvSpPr/>
          <p:nvPr/>
        </p:nvSpPr>
        <p:spPr>
          <a:xfrm>
            <a:off x="6385559"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9" name="object 29"/>
          <p:cNvSpPr/>
          <p:nvPr/>
        </p:nvSpPr>
        <p:spPr>
          <a:xfrm>
            <a:off x="10177271" y="2583713"/>
            <a:ext cx="1455420" cy="121920"/>
          </a:xfrm>
          <a:custGeom>
            <a:avLst/>
            <a:gdLst/>
            <a:ahLst/>
            <a:cxnLst/>
            <a:rect l="l" t="t" r="r" b="b"/>
            <a:pathLst>
              <a:path w="1455420" h="121919">
                <a:moveTo>
                  <a:pt x="0" y="0"/>
                </a:moveTo>
                <a:lnTo>
                  <a:pt x="1455420" y="0"/>
                </a:lnTo>
                <a:lnTo>
                  <a:pt x="1455420" y="121919"/>
                </a:lnTo>
                <a:lnTo>
                  <a:pt x="0" y="121919"/>
                </a:lnTo>
                <a:lnTo>
                  <a:pt x="0" y="0"/>
                </a:lnTo>
                <a:close/>
              </a:path>
            </a:pathLst>
          </a:custGeom>
          <a:solidFill>
            <a:srgbClr val="DE0374"/>
          </a:solidFill>
        </p:spPr>
        <p:txBody>
          <a:bodyPr wrap="square" lIns="0" tIns="0" rIns="0" bIns="0" rtlCol="0"/>
          <a:lstStyle/>
          <a:p>
            <a:endParaRPr dirty="0"/>
          </a:p>
        </p:txBody>
      </p:sp>
      <p:sp>
        <p:nvSpPr>
          <p:cNvPr id="30" name="object 30"/>
          <p:cNvSpPr/>
          <p:nvPr/>
        </p:nvSpPr>
        <p:spPr>
          <a:xfrm>
            <a:off x="695634" y="2865653"/>
            <a:ext cx="38100" cy="274320"/>
          </a:xfrm>
          <a:custGeom>
            <a:avLst/>
            <a:gdLst/>
            <a:ahLst/>
            <a:cxnLst/>
            <a:rect l="l" t="t" r="r" b="b"/>
            <a:pathLst>
              <a:path w="38100" h="274319">
                <a:moveTo>
                  <a:pt x="19047" y="0"/>
                </a:moveTo>
                <a:lnTo>
                  <a:pt x="11650" y="1501"/>
                </a:lnTo>
                <a:lnTo>
                  <a:pt x="5594" y="5589"/>
                </a:lnTo>
                <a:lnTo>
                  <a:pt x="1502" y="11642"/>
                </a:lnTo>
                <a:lnTo>
                  <a:pt x="0" y="19037"/>
                </a:lnTo>
                <a:lnTo>
                  <a:pt x="0" y="255270"/>
                </a:lnTo>
                <a:lnTo>
                  <a:pt x="1502" y="262666"/>
                </a:lnTo>
                <a:lnTo>
                  <a:pt x="5594" y="268724"/>
                </a:lnTo>
                <a:lnTo>
                  <a:pt x="11650" y="272816"/>
                </a:lnTo>
                <a:lnTo>
                  <a:pt x="19051" y="274320"/>
                </a:lnTo>
                <a:lnTo>
                  <a:pt x="26448" y="272816"/>
                </a:lnTo>
                <a:lnTo>
                  <a:pt x="32505" y="268724"/>
                </a:lnTo>
                <a:lnTo>
                  <a:pt x="36596" y="262666"/>
                </a:lnTo>
                <a:lnTo>
                  <a:pt x="38098" y="255270"/>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31" name="object 31"/>
          <p:cNvSpPr/>
          <p:nvPr/>
        </p:nvSpPr>
        <p:spPr>
          <a:xfrm>
            <a:off x="695634" y="3513353"/>
            <a:ext cx="38100" cy="274320"/>
          </a:xfrm>
          <a:custGeom>
            <a:avLst/>
            <a:gdLst/>
            <a:ahLst/>
            <a:cxnLst/>
            <a:rect l="l" t="t" r="r" b="b"/>
            <a:pathLst>
              <a:path w="38100" h="274320">
                <a:moveTo>
                  <a:pt x="19047" y="0"/>
                </a:moveTo>
                <a:lnTo>
                  <a:pt x="11650" y="1501"/>
                </a:lnTo>
                <a:lnTo>
                  <a:pt x="5594" y="5589"/>
                </a:lnTo>
                <a:lnTo>
                  <a:pt x="1502" y="11642"/>
                </a:lnTo>
                <a:lnTo>
                  <a:pt x="0" y="19037"/>
                </a:lnTo>
                <a:lnTo>
                  <a:pt x="0" y="255269"/>
                </a:lnTo>
                <a:lnTo>
                  <a:pt x="1502" y="262666"/>
                </a:lnTo>
                <a:lnTo>
                  <a:pt x="5594" y="268724"/>
                </a:lnTo>
                <a:lnTo>
                  <a:pt x="11650" y="272816"/>
                </a:lnTo>
                <a:lnTo>
                  <a:pt x="19051" y="274319"/>
                </a:lnTo>
                <a:lnTo>
                  <a:pt x="26448" y="272816"/>
                </a:lnTo>
                <a:lnTo>
                  <a:pt x="32505" y="268724"/>
                </a:lnTo>
                <a:lnTo>
                  <a:pt x="36596" y="262666"/>
                </a:lnTo>
                <a:lnTo>
                  <a:pt x="38098" y="255269"/>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32" name="object 32"/>
          <p:cNvSpPr/>
          <p:nvPr/>
        </p:nvSpPr>
        <p:spPr>
          <a:xfrm>
            <a:off x="695634" y="4122953"/>
            <a:ext cx="38100" cy="274320"/>
          </a:xfrm>
          <a:custGeom>
            <a:avLst/>
            <a:gdLst/>
            <a:ahLst/>
            <a:cxnLst/>
            <a:rect l="l" t="t" r="r" b="b"/>
            <a:pathLst>
              <a:path w="38100" h="274320">
                <a:moveTo>
                  <a:pt x="19047" y="0"/>
                </a:moveTo>
                <a:lnTo>
                  <a:pt x="11650" y="1501"/>
                </a:lnTo>
                <a:lnTo>
                  <a:pt x="5594" y="5591"/>
                </a:lnTo>
                <a:lnTo>
                  <a:pt x="1502" y="11647"/>
                </a:lnTo>
                <a:lnTo>
                  <a:pt x="0" y="19050"/>
                </a:lnTo>
                <a:lnTo>
                  <a:pt x="0" y="255269"/>
                </a:lnTo>
                <a:lnTo>
                  <a:pt x="1502" y="262666"/>
                </a:lnTo>
                <a:lnTo>
                  <a:pt x="5594" y="268724"/>
                </a:lnTo>
                <a:lnTo>
                  <a:pt x="11650" y="272816"/>
                </a:lnTo>
                <a:lnTo>
                  <a:pt x="19051" y="274319"/>
                </a:lnTo>
                <a:lnTo>
                  <a:pt x="26448" y="272816"/>
                </a:lnTo>
                <a:lnTo>
                  <a:pt x="32505" y="268724"/>
                </a:lnTo>
                <a:lnTo>
                  <a:pt x="36596" y="262666"/>
                </a:lnTo>
                <a:lnTo>
                  <a:pt x="38098" y="255269"/>
                </a:lnTo>
                <a:lnTo>
                  <a:pt x="38098" y="19050"/>
                </a:lnTo>
                <a:lnTo>
                  <a:pt x="36596" y="11647"/>
                </a:lnTo>
                <a:lnTo>
                  <a:pt x="32505" y="5591"/>
                </a:lnTo>
                <a:lnTo>
                  <a:pt x="26448" y="1501"/>
                </a:lnTo>
                <a:lnTo>
                  <a:pt x="19047" y="0"/>
                </a:lnTo>
                <a:close/>
              </a:path>
            </a:pathLst>
          </a:custGeom>
          <a:solidFill>
            <a:srgbClr val="DE0374"/>
          </a:solidFill>
        </p:spPr>
        <p:txBody>
          <a:bodyPr wrap="square" lIns="0" tIns="0" rIns="0" bIns="0" rtlCol="0"/>
          <a:lstStyle/>
          <a:p>
            <a:endParaRPr dirty="0"/>
          </a:p>
        </p:txBody>
      </p:sp>
      <p:sp>
        <p:nvSpPr>
          <p:cNvPr id="33" name="object 33"/>
          <p:cNvSpPr/>
          <p:nvPr/>
        </p:nvSpPr>
        <p:spPr>
          <a:xfrm>
            <a:off x="4480610"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4" name="object 34"/>
          <p:cNvSpPr/>
          <p:nvPr/>
        </p:nvSpPr>
        <p:spPr>
          <a:xfrm>
            <a:off x="4475936" y="3848634"/>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5" name="object 35"/>
          <p:cNvSpPr/>
          <p:nvPr/>
        </p:nvSpPr>
        <p:spPr>
          <a:xfrm>
            <a:off x="4477594" y="4488750"/>
            <a:ext cx="38100" cy="274320"/>
          </a:xfrm>
          <a:custGeom>
            <a:avLst/>
            <a:gdLst/>
            <a:ahLst/>
            <a:cxnLst/>
            <a:rect l="l" t="t" r="r" b="b"/>
            <a:pathLst>
              <a:path w="38100" h="274320">
                <a:moveTo>
                  <a:pt x="19050" y="0"/>
                </a:moveTo>
                <a:lnTo>
                  <a:pt x="11653" y="1503"/>
                </a:lnTo>
                <a:lnTo>
                  <a:pt x="5595" y="5595"/>
                </a:lnTo>
                <a:lnTo>
                  <a:pt x="1503" y="11653"/>
                </a:lnTo>
                <a:lnTo>
                  <a:pt x="0" y="19049"/>
                </a:lnTo>
                <a:lnTo>
                  <a:pt x="0" y="255282"/>
                </a:lnTo>
                <a:lnTo>
                  <a:pt x="1503" y="262677"/>
                </a:lnTo>
                <a:lnTo>
                  <a:pt x="5595" y="268730"/>
                </a:lnTo>
                <a:lnTo>
                  <a:pt x="11653" y="272818"/>
                </a:lnTo>
                <a:lnTo>
                  <a:pt x="19050" y="274319"/>
                </a:lnTo>
                <a:lnTo>
                  <a:pt x="26446" y="272818"/>
                </a:lnTo>
                <a:lnTo>
                  <a:pt x="32504" y="268730"/>
                </a:lnTo>
                <a:lnTo>
                  <a:pt x="36596" y="262677"/>
                </a:lnTo>
                <a:lnTo>
                  <a:pt x="38100" y="255282"/>
                </a:lnTo>
                <a:lnTo>
                  <a:pt x="38100" y="19049"/>
                </a:lnTo>
                <a:lnTo>
                  <a:pt x="36596" y="11653"/>
                </a:lnTo>
                <a:lnTo>
                  <a:pt x="32504" y="5595"/>
                </a:lnTo>
                <a:lnTo>
                  <a:pt x="26446" y="1503"/>
                </a:lnTo>
                <a:lnTo>
                  <a:pt x="19050" y="0"/>
                </a:lnTo>
                <a:close/>
              </a:path>
            </a:pathLst>
          </a:custGeom>
          <a:solidFill>
            <a:srgbClr val="DE0374"/>
          </a:solidFill>
        </p:spPr>
        <p:txBody>
          <a:bodyPr wrap="square" lIns="0" tIns="0" rIns="0" bIns="0" rtlCol="0"/>
          <a:lstStyle/>
          <a:p>
            <a:endParaRPr dirty="0"/>
          </a:p>
        </p:txBody>
      </p:sp>
      <p:sp>
        <p:nvSpPr>
          <p:cNvPr id="36" name="object 36"/>
          <p:cNvSpPr/>
          <p:nvPr/>
        </p:nvSpPr>
        <p:spPr>
          <a:xfrm>
            <a:off x="8272322"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7" name="object 37"/>
          <p:cNvSpPr/>
          <p:nvPr/>
        </p:nvSpPr>
        <p:spPr>
          <a:xfrm>
            <a:off x="8280196" y="3467658"/>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8" name="object 38"/>
          <p:cNvSpPr/>
          <p:nvPr/>
        </p:nvSpPr>
        <p:spPr>
          <a:xfrm>
            <a:off x="8299246" y="4306133"/>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40" name="object 3">
            <a:extLst>
              <a:ext uri="{FF2B5EF4-FFF2-40B4-BE49-F238E27FC236}">
                <a16:creationId xmlns:a16="http://schemas.microsoft.com/office/drawing/2014/main" id="{2A92C6D4-1528-4EE9-90C3-C0E0E15FA59A}"/>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sz="1000" b="1" spc="-80" dirty="0">
                <a:solidFill>
                  <a:srgbClr val="231F20"/>
                </a:solidFill>
                <a:latin typeface="DejaVu Sans"/>
                <a:cs typeface="DejaVu Sans"/>
              </a:rPr>
              <a:t>SOLUTION</a:t>
            </a:r>
            <a:r>
              <a:rPr sz="1000" b="1" spc="-170" dirty="0">
                <a:solidFill>
                  <a:srgbClr val="231F20"/>
                </a:solidFill>
                <a:latin typeface="DejaVu Sans"/>
                <a:cs typeface="DejaVu Sans"/>
              </a:rPr>
              <a:t> </a:t>
            </a:r>
            <a:r>
              <a:rPr sz="1000" b="1" spc="-80" dirty="0">
                <a:solidFill>
                  <a:srgbClr val="231F20"/>
                </a:solidFill>
                <a:latin typeface="DejaVu Sans"/>
                <a:cs typeface="DejaVu Sans"/>
              </a:rPr>
              <a:t>PORTFOLIO</a:t>
            </a:r>
            <a:endParaRPr sz="1000" dirty="0">
              <a:latin typeface="DejaVu Sans"/>
              <a:cs typeface="DejaVu Sans"/>
            </a:endParaRPr>
          </a:p>
        </p:txBody>
      </p:sp>
      <p:pic>
        <p:nvPicPr>
          <p:cNvPr id="41" name="Picture 6" descr="Image result for vmware">
            <a:extLst>
              <a:ext uri="{FF2B5EF4-FFF2-40B4-BE49-F238E27FC236}">
                <a16:creationId xmlns:a16="http://schemas.microsoft.com/office/drawing/2014/main" id="{F3EDB02C-4FAA-4E4E-907B-C766ADCBD0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6418" y="5365529"/>
            <a:ext cx="2520552" cy="92980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Related image">
            <a:extLst>
              <a:ext uri="{FF2B5EF4-FFF2-40B4-BE49-F238E27FC236}">
                <a16:creationId xmlns:a16="http://schemas.microsoft.com/office/drawing/2014/main" id="{BAC2EE39-C6DD-4E38-BCB0-A6B5DEE80C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3388" y="5597421"/>
            <a:ext cx="2071257" cy="5407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turbonomic">
            <a:extLst>
              <a:ext uri="{FF2B5EF4-FFF2-40B4-BE49-F238E27FC236}">
                <a16:creationId xmlns:a16="http://schemas.microsoft.com/office/drawing/2014/main" id="{0DA4ADA7-4D59-47B1-9C54-11F81DBADD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198" y="5545291"/>
            <a:ext cx="1695450" cy="62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97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16240" y="2559824"/>
            <a:ext cx="0" cy="971550"/>
          </a:xfrm>
          <a:custGeom>
            <a:avLst/>
            <a:gdLst/>
            <a:ahLst/>
            <a:cxnLst/>
            <a:rect l="l" t="t" r="r" b="b"/>
            <a:pathLst>
              <a:path h="971550">
                <a:moveTo>
                  <a:pt x="0" y="0"/>
                </a:moveTo>
                <a:lnTo>
                  <a:pt x="0" y="971550"/>
                </a:lnTo>
              </a:path>
            </a:pathLst>
          </a:custGeom>
          <a:ln w="35999">
            <a:solidFill>
              <a:srgbClr val="FFFFFF"/>
            </a:solidFill>
          </a:ln>
        </p:spPr>
        <p:txBody>
          <a:bodyPr wrap="square" lIns="0" tIns="0" rIns="0" bIns="0" rtlCol="0"/>
          <a:lstStyle/>
          <a:p>
            <a:endParaRPr dirty="0"/>
          </a:p>
        </p:txBody>
      </p:sp>
      <p:sp>
        <p:nvSpPr>
          <p:cNvPr id="4" name="object 4"/>
          <p:cNvSpPr txBox="1"/>
          <p:nvPr/>
        </p:nvSpPr>
        <p:spPr>
          <a:xfrm>
            <a:off x="574682" y="4010609"/>
            <a:ext cx="3377565" cy="709295"/>
          </a:xfrm>
          <a:prstGeom prst="rect">
            <a:avLst/>
          </a:prstGeom>
        </p:spPr>
        <p:txBody>
          <a:bodyPr vert="horz" wrap="square" lIns="0" tIns="17145" rIns="0" bIns="0" rtlCol="0">
            <a:spAutoFit/>
          </a:bodyPr>
          <a:lstStyle/>
          <a:p>
            <a:pPr marL="12700">
              <a:lnSpc>
                <a:spcPct val="100000"/>
              </a:lnSpc>
              <a:spcBef>
                <a:spcPts val="135"/>
              </a:spcBef>
            </a:pPr>
            <a:r>
              <a:rPr lang="en-US" sz="4450" dirty="0">
                <a:latin typeface="Noto Sans CJK JP Regular"/>
                <a:cs typeface="Noto Sans CJK JP Regular"/>
              </a:rPr>
              <a:t>2020</a:t>
            </a:r>
            <a:endParaRPr sz="4450" dirty="0">
              <a:latin typeface="Noto Sans CJK JP Regular"/>
              <a:cs typeface="Noto Sans CJK JP Regular"/>
            </a:endParaRPr>
          </a:p>
        </p:txBody>
      </p:sp>
      <p:sp>
        <p:nvSpPr>
          <p:cNvPr id="5" name="object 5"/>
          <p:cNvSpPr txBox="1"/>
          <p:nvPr/>
        </p:nvSpPr>
        <p:spPr>
          <a:xfrm>
            <a:off x="838200" y="2605055"/>
            <a:ext cx="4171382" cy="443711"/>
          </a:xfrm>
          <a:prstGeom prst="rect">
            <a:avLst/>
          </a:prstGeom>
        </p:spPr>
        <p:txBody>
          <a:bodyPr vert="horz" wrap="square" lIns="0" tIns="12700" rIns="0" bIns="0" rtlCol="0">
            <a:spAutoFit/>
          </a:bodyPr>
          <a:lstStyle/>
          <a:p>
            <a:pPr marL="12700">
              <a:lnSpc>
                <a:spcPct val="100000"/>
              </a:lnSpc>
              <a:spcBef>
                <a:spcPts val="100"/>
              </a:spcBef>
            </a:pPr>
            <a:r>
              <a:rPr sz="2800" spc="-190" dirty="0">
                <a:solidFill>
                  <a:schemeClr val="bg1"/>
                </a:solidFill>
                <a:latin typeface="DejaVu Sans"/>
                <a:cs typeface="DejaVu Sans"/>
              </a:rPr>
              <a:t>Simple </a:t>
            </a:r>
            <a:r>
              <a:rPr sz="2800" spc="-135" dirty="0">
                <a:solidFill>
                  <a:schemeClr val="bg1"/>
                </a:solidFill>
                <a:latin typeface="DejaVu Sans"/>
                <a:cs typeface="DejaVu Sans"/>
              </a:rPr>
              <a:t>| </a:t>
            </a:r>
            <a:r>
              <a:rPr sz="2800" spc="-204" dirty="0">
                <a:solidFill>
                  <a:schemeClr val="bg1"/>
                </a:solidFill>
                <a:latin typeface="DejaVu Sans"/>
                <a:cs typeface="DejaVu Sans"/>
              </a:rPr>
              <a:t>Smart </a:t>
            </a:r>
            <a:r>
              <a:rPr sz="2800" spc="-135" dirty="0">
                <a:solidFill>
                  <a:schemeClr val="bg1"/>
                </a:solidFill>
                <a:latin typeface="DejaVu Sans"/>
                <a:cs typeface="DejaVu Sans"/>
              </a:rPr>
              <a:t>|</a:t>
            </a:r>
            <a:r>
              <a:rPr sz="2800" spc="-160" dirty="0">
                <a:solidFill>
                  <a:schemeClr val="bg1"/>
                </a:solidFill>
                <a:latin typeface="DejaVu Sans"/>
                <a:cs typeface="DejaVu Sans"/>
              </a:rPr>
              <a:t> </a:t>
            </a:r>
            <a:r>
              <a:rPr sz="2800" spc="-185" dirty="0">
                <a:solidFill>
                  <a:schemeClr val="bg1"/>
                </a:solidFill>
                <a:latin typeface="DejaVu Sans"/>
                <a:cs typeface="DejaVu Sans"/>
              </a:rPr>
              <a:t>Scalable</a:t>
            </a:r>
            <a:endParaRPr sz="2800" dirty="0">
              <a:solidFill>
                <a:schemeClr val="bg1"/>
              </a:solidFill>
              <a:latin typeface="DejaVu Sans"/>
              <a:cs typeface="DejaVu Sans"/>
            </a:endParaRPr>
          </a:p>
        </p:txBody>
      </p:sp>
      <p:sp>
        <p:nvSpPr>
          <p:cNvPr id="6" name="object 6"/>
          <p:cNvSpPr/>
          <p:nvPr/>
        </p:nvSpPr>
        <p:spPr>
          <a:xfrm>
            <a:off x="8968257" y="6459152"/>
            <a:ext cx="3030855" cy="240029"/>
          </a:xfrm>
          <a:custGeom>
            <a:avLst/>
            <a:gdLst/>
            <a:ahLst/>
            <a:cxnLst/>
            <a:rect l="l" t="t" r="r" b="b"/>
            <a:pathLst>
              <a:path w="3030854" h="240029">
                <a:moveTo>
                  <a:pt x="0" y="0"/>
                </a:moveTo>
                <a:lnTo>
                  <a:pt x="3030474" y="0"/>
                </a:lnTo>
                <a:lnTo>
                  <a:pt x="3030474" y="239939"/>
                </a:lnTo>
                <a:lnTo>
                  <a:pt x="0" y="239939"/>
                </a:lnTo>
                <a:lnTo>
                  <a:pt x="0" y="0"/>
                </a:lnTo>
                <a:close/>
              </a:path>
            </a:pathLst>
          </a:custGeom>
          <a:solidFill>
            <a:srgbClr val="000000">
              <a:alpha val="97999"/>
            </a:srgbClr>
          </a:solidFill>
        </p:spPr>
        <p:txBody>
          <a:bodyPr wrap="square" lIns="0" tIns="0" rIns="0" bIns="0" rtlCol="0"/>
          <a:lstStyle/>
          <a:p>
            <a:endParaRPr dirty="0"/>
          </a:p>
        </p:txBody>
      </p:sp>
      <p:sp>
        <p:nvSpPr>
          <p:cNvPr id="7" name="object 7"/>
          <p:cNvSpPr txBox="1"/>
          <p:nvPr/>
        </p:nvSpPr>
        <p:spPr>
          <a:xfrm>
            <a:off x="8967406" y="6401544"/>
            <a:ext cx="3043555" cy="301625"/>
          </a:xfrm>
          <a:prstGeom prst="rect">
            <a:avLst/>
          </a:prstGeom>
        </p:spPr>
        <p:txBody>
          <a:bodyPr vert="horz" wrap="square" lIns="0" tIns="13970" rIns="0" bIns="0" rtlCol="0">
            <a:spAutoFit/>
          </a:bodyPr>
          <a:lstStyle/>
          <a:p>
            <a:pPr marL="12700">
              <a:lnSpc>
                <a:spcPct val="100000"/>
              </a:lnSpc>
              <a:spcBef>
                <a:spcPts val="110"/>
              </a:spcBef>
            </a:pPr>
            <a:r>
              <a:rPr spc="-130" dirty="0">
                <a:solidFill>
                  <a:srgbClr val="FFFFFF"/>
                </a:solidFill>
                <a:latin typeface="DejaVu Sans"/>
                <a:cs typeface="DejaVu Sans"/>
              </a:rPr>
              <a:t>www.manifoldcomputers.com</a:t>
            </a:r>
            <a:endParaRPr sz="1800" dirty="0">
              <a:latin typeface="DejaVu Sans"/>
              <a:cs typeface="DejaVu Sans"/>
            </a:endParaRPr>
          </a:p>
        </p:txBody>
      </p:sp>
      <p:sp>
        <p:nvSpPr>
          <p:cNvPr id="16" name="object 5">
            <a:extLst>
              <a:ext uri="{FF2B5EF4-FFF2-40B4-BE49-F238E27FC236}">
                <a16:creationId xmlns:a16="http://schemas.microsoft.com/office/drawing/2014/main" id="{37D458F0-7361-4F2E-B4EF-C1361CA2C1FB}"/>
              </a:ext>
            </a:extLst>
          </p:cNvPr>
          <p:cNvSpPr txBox="1"/>
          <p:nvPr/>
        </p:nvSpPr>
        <p:spPr>
          <a:xfrm>
            <a:off x="857818" y="3061489"/>
            <a:ext cx="4171382" cy="443711"/>
          </a:xfrm>
          <a:prstGeom prst="rect">
            <a:avLst/>
          </a:prstGeom>
        </p:spPr>
        <p:txBody>
          <a:bodyPr vert="horz" wrap="square" lIns="0" tIns="12700" rIns="0" bIns="0" rtlCol="0">
            <a:spAutoFit/>
          </a:bodyPr>
          <a:lstStyle/>
          <a:p>
            <a:pPr marL="12700">
              <a:lnSpc>
                <a:spcPct val="100000"/>
              </a:lnSpc>
              <a:spcBef>
                <a:spcPts val="100"/>
              </a:spcBef>
            </a:pPr>
            <a:r>
              <a:rPr lang="en-US" sz="2800" spc="-150" dirty="0">
                <a:solidFill>
                  <a:schemeClr val="bg1"/>
                </a:solidFill>
                <a:latin typeface="DejaVu Sans"/>
                <a:cs typeface="DejaVu Sans"/>
              </a:rPr>
              <a:t>Technology</a:t>
            </a:r>
            <a:endParaRPr sz="2800" spc="-150" dirty="0">
              <a:solidFill>
                <a:schemeClr val="bg1"/>
              </a:solidFill>
              <a:latin typeface="DejaVu Sans"/>
              <a:cs typeface="DejaVu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600C150-7167-4A80-B1D1-35C14707AFE2}"/>
              </a:ext>
            </a:extLst>
          </p:cNvPr>
          <p:cNvGraphicFramePr>
            <a:graphicFrameLocks noChangeAspect="1"/>
          </p:cNvGraphicFramePr>
          <p:nvPr>
            <p:custDataLst>
              <p:tags r:id="rId2"/>
            </p:custDataLst>
            <p:extLst>
              <p:ext uri="{D42A27DB-BD31-4B8C-83A1-F6EECF244321}">
                <p14:modId xmlns:p14="http://schemas.microsoft.com/office/powerpoint/2010/main" val="3770643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425" imgH="426" progId="TCLayout.ActiveDocument.1">
                  <p:embed/>
                </p:oleObj>
              </mc:Choice>
              <mc:Fallback>
                <p:oleObj name="think-cell Slide" r:id="rId5" imgW="425" imgH="426" progId="TCLayout.ActiveDocument.1">
                  <p:embed/>
                  <p:pic>
                    <p:nvPicPr>
                      <p:cNvPr id="3" name="Object 2" hidden="1">
                        <a:extLst>
                          <a:ext uri="{FF2B5EF4-FFF2-40B4-BE49-F238E27FC236}">
                            <a16:creationId xmlns:a16="http://schemas.microsoft.com/office/drawing/2014/main" id="{E600C150-7167-4A80-B1D1-35C14707AF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7"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39" y="1163764"/>
            <a:ext cx="9524158" cy="751488"/>
          </a:xfrm>
          <a:prstGeom prst="rect">
            <a:avLst/>
          </a:prstGeom>
        </p:spPr>
        <p:txBody>
          <a:bodyPr vert="horz" wrap="square" lIns="0" tIns="12700" rIns="0" bIns="0" rtlCol="0">
            <a:spAutoFit/>
          </a:bodyPr>
          <a:lstStyle/>
          <a:p>
            <a:pPr marL="12700" marR="5080">
              <a:lnSpc>
                <a:spcPct val="100000"/>
              </a:lnSpc>
              <a:spcBef>
                <a:spcPts val="100"/>
              </a:spcBef>
            </a:pPr>
            <a:r>
              <a:rPr lang="en-US" sz="2400" spc="-150" dirty="0">
                <a:latin typeface="DejaVu Sans"/>
              </a:rPr>
              <a:t>Self-Driving Operations by </a:t>
            </a:r>
            <a:br>
              <a:rPr lang="en-US" sz="2400" spc="-150" dirty="0">
                <a:latin typeface="DejaVu Sans"/>
              </a:rPr>
            </a:br>
            <a:r>
              <a:rPr lang="en-US" sz="2400" spc="-150" dirty="0">
                <a:latin typeface="DejaVu Sans"/>
              </a:rPr>
              <a:t>VMware </a:t>
            </a:r>
            <a:r>
              <a:rPr lang="en-US" sz="2400" spc="-150" dirty="0" err="1">
                <a:latin typeface="DejaVu Sans"/>
              </a:rPr>
              <a:t>vRealize</a:t>
            </a:r>
            <a:r>
              <a:rPr lang="en-US" sz="2400" spc="-150" dirty="0">
                <a:latin typeface="DejaVu Sans"/>
              </a:rPr>
              <a:t> Operations</a:t>
            </a: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40" name="object 3">
            <a:extLst>
              <a:ext uri="{FF2B5EF4-FFF2-40B4-BE49-F238E27FC236}">
                <a16:creationId xmlns:a16="http://schemas.microsoft.com/office/drawing/2014/main" id="{2A92C6D4-1528-4EE9-90C3-C0E0E15FA59A}"/>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lang="en-US" sz="1000" b="1" spc="-80" dirty="0">
                <a:solidFill>
                  <a:srgbClr val="231F20"/>
                </a:solidFill>
                <a:latin typeface="DejaVu Sans"/>
                <a:cs typeface="DejaVu Sans"/>
              </a:rPr>
              <a:t>Key Solution - CMP</a:t>
            </a:r>
            <a:endParaRPr sz="1000" dirty="0">
              <a:latin typeface="DejaVu Sans"/>
              <a:cs typeface="DejaVu Sans"/>
            </a:endParaRPr>
          </a:p>
        </p:txBody>
      </p:sp>
      <p:sp>
        <p:nvSpPr>
          <p:cNvPr id="8" name="TextBox 7">
            <a:extLst>
              <a:ext uri="{FF2B5EF4-FFF2-40B4-BE49-F238E27FC236}">
                <a16:creationId xmlns:a16="http://schemas.microsoft.com/office/drawing/2014/main" id="{0FC51205-6401-4A27-87D5-06646352B980}"/>
              </a:ext>
            </a:extLst>
          </p:cNvPr>
          <p:cNvSpPr txBox="1"/>
          <p:nvPr/>
        </p:nvSpPr>
        <p:spPr>
          <a:xfrm>
            <a:off x="1143839" y="1947518"/>
            <a:ext cx="4191000" cy="3139321"/>
          </a:xfrm>
          <a:prstGeom prst="rect">
            <a:avLst/>
          </a:prstGeom>
          <a:noFill/>
        </p:spPr>
        <p:txBody>
          <a:bodyPr wrap="square" rtlCol="0">
            <a:spAutoFit/>
          </a:bodyPr>
          <a:lstStyle/>
          <a:p>
            <a:r>
              <a:rPr lang="en-US" dirty="0"/>
              <a:t>Self-driving operations by VMware</a:t>
            </a:r>
          </a:p>
          <a:p>
            <a:r>
              <a:rPr lang="en-US" dirty="0" err="1"/>
              <a:t>vRealize</a:t>
            </a:r>
            <a:r>
              <a:rPr lang="en-US" dirty="0"/>
              <a:t>® Operations™ delivers continuous</a:t>
            </a:r>
          </a:p>
          <a:p>
            <a:r>
              <a:rPr lang="en-US" dirty="0"/>
              <a:t>performance optimization at minimal cost</a:t>
            </a:r>
          </a:p>
          <a:p>
            <a:r>
              <a:rPr lang="en-US" dirty="0"/>
              <a:t>driven by business and operational intent,</a:t>
            </a:r>
          </a:p>
          <a:p>
            <a:r>
              <a:rPr lang="en-US" dirty="0"/>
              <a:t>efficient capacity management, proactive</a:t>
            </a:r>
          </a:p>
          <a:p>
            <a:r>
              <a:rPr lang="en-US" dirty="0"/>
              <a:t>planning, intelligent remediation, and</a:t>
            </a:r>
          </a:p>
          <a:p>
            <a:r>
              <a:rPr lang="en-US" dirty="0"/>
              <a:t>integrated compliance. It automates and</a:t>
            </a:r>
          </a:p>
          <a:p>
            <a:r>
              <a:rPr lang="en-US" dirty="0"/>
              <a:t>simplifies IT operations management,</a:t>
            </a:r>
          </a:p>
          <a:p>
            <a:r>
              <a:rPr lang="en-US" dirty="0"/>
              <a:t>and provides unified observability from</a:t>
            </a:r>
          </a:p>
          <a:p>
            <a:r>
              <a:rPr lang="en-US" dirty="0"/>
              <a:t>applications to infrastructure across hybrid</a:t>
            </a:r>
          </a:p>
          <a:p>
            <a:r>
              <a:rPr lang="en-US" dirty="0"/>
              <a:t>cloud and multi-cloud environments</a:t>
            </a:r>
            <a:endParaRPr lang="en-NG" dirty="0"/>
          </a:p>
        </p:txBody>
      </p:sp>
      <p:pic>
        <p:nvPicPr>
          <p:cNvPr id="1028" name="Picture 4">
            <a:extLst>
              <a:ext uri="{FF2B5EF4-FFF2-40B4-BE49-F238E27FC236}">
                <a16:creationId xmlns:a16="http://schemas.microsoft.com/office/drawing/2014/main" id="{9070BA44-420A-4887-AAA3-1000BB9EFB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5694603" y="1163764"/>
            <a:ext cx="6194183" cy="3060797"/>
          </a:xfrm>
          <a:prstGeom prst="round2DiagRect">
            <a:avLst>
              <a:gd name="adj1" fmla="val 16667"/>
              <a:gd name="adj2" fmla="val 0"/>
            </a:avLst>
          </a:prstGeom>
          <a:ln w="88900" cap="sq">
            <a:solidFill>
              <a:srgbClr val="FF0066"/>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1EDE3B3-488B-4463-8272-5DBC9F1D67E8}"/>
              </a:ext>
            </a:extLst>
          </p:cNvPr>
          <p:cNvSpPr txBox="1"/>
          <p:nvPr/>
        </p:nvSpPr>
        <p:spPr>
          <a:xfrm>
            <a:off x="6248400" y="5007335"/>
            <a:ext cx="5086591" cy="1446550"/>
          </a:xfrm>
          <a:prstGeom prst="rect">
            <a:avLst/>
          </a:prstGeom>
          <a:noFill/>
        </p:spPr>
        <p:txBody>
          <a:bodyPr wrap="square" rtlCol="0">
            <a:spAutoFit/>
          </a:bodyPr>
          <a:lstStyle/>
          <a:p>
            <a:pPr marL="285750" indent="-285750">
              <a:buFont typeface="Arial" panose="020B0604020202020204" pitchFamily="34" charset="0"/>
              <a:buChar char="•"/>
            </a:pPr>
            <a:r>
              <a:rPr lang="en-US" sz="1100" dirty="0"/>
              <a:t>Centralized management for software defined data center (SDDC) and hybrid cloud environments</a:t>
            </a:r>
          </a:p>
          <a:p>
            <a:pPr marL="285750" indent="-285750">
              <a:buFont typeface="Arial" panose="020B0604020202020204" pitchFamily="34" charset="0"/>
              <a:buChar char="•"/>
            </a:pPr>
            <a:r>
              <a:rPr lang="en-US" sz="1100" dirty="0"/>
              <a:t>Intent-driven automated workload balancing</a:t>
            </a:r>
          </a:p>
          <a:p>
            <a:pPr marL="285750" indent="-285750">
              <a:buFont typeface="Arial" panose="020B0604020202020204" pitchFamily="34" charset="0"/>
              <a:buChar char="•"/>
            </a:pPr>
            <a:r>
              <a:rPr lang="en-US" sz="1100" dirty="0"/>
              <a:t>Host-based placement for software license separation and cost control</a:t>
            </a:r>
          </a:p>
          <a:p>
            <a:pPr marL="285750" indent="-285750">
              <a:buFont typeface="Arial" panose="020B0604020202020204" pitchFamily="34" charset="0"/>
              <a:buChar char="•"/>
            </a:pPr>
            <a:r>
              <a:rPr lang="en-US" sz="1100" dirty="0"/>
              <a:t>Real-time, predictive capacity analytics to proactively alert on capacity risk, forecast demand, and deliver actionable recommendations</a:t>
            </a:r>
          </a:p>
          <a:p>
            <a:pPr marL="285750" indent="-285750">
              <a:buFont typeface="Arial" panose="020B0604020202020204" pitchFamily="34" charset="0"/>
              <a:buChar char="•"/>
            </a:pPr>
            <a:r>
              <a:rPr lang="en-US" sz="1100" dirty="0"/>
              <a:t>Support for both demand- and allocation used capacity models</a:t>
            </a:r>
          </a:p>
          <a:p>
            <a:pPr marL="285750" indent="-285750">
              <a:buFont typeface="Arial" panose="020B0604020202020204" pitchFamily="34" charset="0"/>
              <a:buChar char="•"/>
            </a:pPr>
            <a:r>
              <a:rPr lang="en-US" sz="1100" dirty="0"/>
              <a:t>Integration of costs with capacity analytic</a:t>
            </a:r>
            <a:endParaRPr lang="en-NG" sz="1100" dirty="0"/>
          </a:p>
        </p:txBody>
      </p:sp>
      <p:sp>
        <p:nvSpPr>
          <p:cNvPr id="44" name="object 25">
            <a:extLst>
              <a:ext uri="{FF2B5EF4-FFF2-40B4-BE49-F238E27FC236}">
                <a16:creationId xmlns:a16="http://schemas.microsoft.com/office/drawing/2014/main" id="{A967D670-DEE4-469B-A3D1-D40B82756850}"/>
              </a:ext>
            </a:extLst>
          </p:cNvPr>
          <p:cNvSpPr txBox="1"/>
          <p:nvPr/>
        </p:nvSpPr>
        <p:spPr>
          <a:xfrm>
            <a:off x="6403264" y="468678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45" name="object 28">
            <a:extLst>
              <a:ext uri="{FF2B5EF4-FFF2-40B4-BE49-F238E27FC236}">
                <a16:creationId xmlns:a16="http://schemas.microsoft.com/office/drawing/2014/main" id="{BC9CCB7F-03E6-42C8-9683-9A0B26F8F786}"/>
              </a:ext>
            </a:extLst>
          </p:cNvPr>
          <p:cNvSpPr/>
          <p:nvPr/>
        </p:nvSpPr>
        <p:spPr>
          <a:xfrm>
            <a:off x="8335238" y="476550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pic>
        <p:nvPicPr>
          <p:cNvPr id="1030" name="Picture 6" descr="Image result for vmware">
            <a:extLst>
              <a:ext uri="{FF2B5EF4-FFF2-40B4-BE49-F238E27FC236}">
                <a16:creationId xmlns:a16="http://schemas.microsoft.com/office/drawing/2014/main" id="{9C3C1995-3A63-42B6-9573-E8F696FE46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8653" y="5051573"/>
            <a:ext cx="3921372" cy="144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224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52D8A16-25D5-4C1D-978E-C24BEEDC49AF}"/>
              </a:ext>
            </a:extLst>
          </p:cNvPr>
          <p:cNvGraphicFramePr>
            <a:graphicFrameLocks noChangeAspect="1"/>
          </p:cNvGraphicFramePr>
          <p:nvPr>
            <p:custDataLst>
              <p:tags r:id="rId2"/>
            </p:custDataLst>
            <p:extLst>
              <p:ext uri="{D42A27DB-BD31-4B8C-83A1-F6EECF244321}">
                <p14:modId xmlns:p14="http://schemas.microsoft.com/office/powerpoint/2010/main" val="1680655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425" imgH="426" progId="TCLayout.ActiveDocument.1">
                  <p:embed/>
                </p:oleObj>
              </mc:Choice>
              <mc:Fallback>
                <p:oleObj name="think-cell Slide" r:id="rId5" imgW="425" imgH="426" progId="TCLayout.ActiveDocument.1">
                  <p:embed/>
                  <p:pic>
                    <p:nvPicPr>
                      <p:cNvPr id="3" name="Object 2" hidden="1">
                        <a:extLst>
                          <a:ext uri="{FF2B5EF4-FFF2-40B4-BE49-F238E27FC236}">
                            <a16:creationId xmlns:a16="http://schemas.microsoft.com/office/drawing/2014/main" id="{952D8A16-25D5-4C1D-978E-C24BEEDC49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7"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39" y="1163764"/>
            <a:ext cx="9524158" cy="751488"/>
          </a:xfrm>
          <a:prstGeom prst="rect">
            <a:avLst/>
          </a:prstGeom>
        </p:spPr>
        <p:txBody>
          <a:bodyPr vert="horz" wrap="square" lIns="0" tIns="12700" rIns="0" bIns="0" rtlCol="0">
            <a:spAutoFit/>
          </a:bodyPr>
          <a:lstStyle/>
          <a:p>
            <a:pPr marL="12700" marR="5080">
              <a:lnSpc>
                <a:spcPct val="100000"/>
              </a:lnSpc>
              <a:spcBef>
                <a:spcPts val="100"/>
              </a:spcBef>
            </a:pPr>
            <a:r>
              <a:rPr lang="en-US" sz="2400" spc="-150" dirty="0">
                <a:latin typeface="DejaVu Sans"/>
              </a:rPr>
              <a:t>Application driven cloud optimization </a:t>
            </a:r>
            <a:br>
              <a:rPr lang="en-US" sz="2400" spc="-150" dirty="0">
                <a:latin typeface="DejaVu Sans"/>
              </a:rPr>
            </a:br>
            <a:r>
              <a:rPr lang="en-US" sz="2400" spc="-150" dirty="0">
                <a:latin typeface="DejaVu Sans"/>
              </a:rPr>
              <a:t>by </a:t>
            </a:r>
            <a:r>
              <a:rPr lang="en-US" sz="2400" spc="-150" dirty="0" err="1">
                <a:latin typeface="DejaVu Sans"/>
              </a:rPr>
              <a:t>Turbonomic</a:t>
            </a:r>
            <a:endParaRPr lang="en-US" sz="2400" spc="-150" dirty="0">
              <a:latin typeface="DejaVu Sans"/>
            </a:endParaRP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40" name="object 3">
            <a:extLst>
              <a:ext uri="{FF2B5EF4-FFF2-40B4-BE49-F238E27FC236}">
                <a16:creationId xmlns:a16="http://schemas.microsoft.com/office/drawing/2014/main" id="{2A92C6D4-1528-4EE9-90C3-C0E0E15FA59A}"/>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lang="en-US" sz="1000" b="1" spc="-80" dirty="0">
                <a:solidFill>
                  <a:srgbClr val="231F20"/>
                </a:solidFill>
                <a:latin typeface="DejaVu Sans"/>
                <a:cs typeface="DejaVu Sans"/>
              </a:rPr>
              <a:t>Key Solution - CMP</a:t>
            </a:r>
            <a:endParaRPr sz="1000" dirty="0">
              <a:latin typeface="DejaVu Sans"/>
              <a:cs typeface="DejaVu Sans"/>
            </a:endParaRPr>
          </a:p>
        </p:txBody>
      </p:sp>
      <p:sp>
        <p:nvSpPr>
          <p:cNvPr id="8" name="TextBox 7">
            <a:extLst>
              <a:ext uri="{FF2B5EF4-FFF2-40B4-BE49-F238E27FC236}">
                <a16:creationId xmlns:a16="http://schemas.microsoft.com/office/drawing/2014/main" id="{0FC51205-6401-4A27-87D5-06646352B980}"/>
              </a:ext>
            </a:extLst>
          </p:cNvPr>
          <p:cNvSpPr txBox="1"/>
          <p:nvPr/>
        </p:nvSpPr>
        <p:spPr>
          <a:xfrm>
            <a:off x="1143838" y="1947518"/>
            <a:ext cx="4799757" cy="3970318"/>
          </a:xfrm>
          <a:prstGeom prst="rect">
            <a:avLst/>
          </a:prstGeom>
          <a:noFill/>
        </p:spPr>
        <p:txBody>
          <a:bodyPr wrap="square" rtlCol="0">
            <a:spAutoFit/>
          </a:bodyPr>
          <a:lstStyle/>
          <a:p>
            <a:r>
              <a:rPr lang="en-US" dirty="0"/>
              <a:t>The most important objective of IT infrastructure is to provide applications with the resources they need to deliver their services levels. A companion objective is to do this as cost efficiently as possible and adapt to changing environment and application demand scenarios by dynamically adjusting resources over time</a:t>
            </a:r>
          </a:p>
          <a:p>
            <a:r>
              <a:rPr lang="en-US" dirty="0" err="1"/>
              <a:t>Turbonomic</a:t>
            </a:r>
            <a:r>
              <a:rPr lang="en-US" dirty="0"/>
              <a:t> offers full stack visibility and control into every environment it manages. </a:t>
            </a:r>
            <a:r>
              <a:rPr lang="en-US" dirty="0" err="1"/>
              <a:t>Turbonomic</a:t>
            </a:r>
            <a:r>
              <a:rPr lang="en-US" dirty="0"/>
              <a:t> understands the relationships between the layers, the available capacity of resources and fluctuating demand of the application and is able to execute actions at each layer to assure application performance.</a:t>
            </a:r>
            <a:endParaRPr lang="en-NG" dirty="0"/>
          </a:p>
        </p:txBody>
      </p:sp>
      <p:pic>
        <p:nvPicPr>
          <p:cNvPr id="1028" name="Picture 4">
            <a:extLst>
              <a:ext uri="{FF2B5EF4-FFF2-40B4-BE49-F238E27FC236}">
                <a16:creationId xmlns:a16="http://schemas.microsoft.com/office/drawing/2014/main" id="{9070BA44-420A-4887-AAA3-1000BB9EFB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972858" y="1222176"/>
            <a:ext cx="4746639" cy="3060797"/>
          </a:xfrm>
          <a:prstGeom prst="round2DiagRect">
            <a:avLst>
              <a:gd name="adj1" fmla="val 16667"/>
              <a:gd name="adj2" fmla="val 0"/>
            </a:avLst>
          </a:prstGeom>
          <a:ln w="88900" cap="sq">
            <a:solidFill>
              <a:srgbClr val="FF0066"/>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1EDE3B3-488B-4463-8272-5DBC9F1D67E8}"/>
              </a:ext>
            </a:extLst>
          </p:cNvPr>
          <p:cNvSpPr txBox="1"/>
          <p:nvPr/>
        </p:nvSpPr>
        <p:spPr>
          <a:xfrm>
            <a:off x="6632906" y="5051048"/>
            <a:ext cx="5086591"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Application-Aware Optimization</a:t>
            </a:r>
          </a:p>
          <a:p>
            <a:pPr marL="285750" indent="-285750">
              <a:buFont typeface="Arial" panose="020B0604020202020204" pitchFamily="34" charset="0"/>
              <a:buChar char="•"/>
            </a:pPr>
            <a:r>
              <a:rPr lang="en-US" sz="1400" dirty="0"/>
              <a:t>Support On-Premises, Hybrid, and </a:t>
            </a:r>
            <a:r>
              <a:rPr lang="en-US" sz="1400" dirty="0" err="1"/>
              <a:t>Multicloud</a:t>
            </a:r>
            <a:r>
              <a:rPr lang="en-US" sz="1400" dirty="0"/>
              <a:t> Deployments</a:t>
            </a:r>
          </a:p>
          <a:p>
            <a:pPr marL="285750" indent="-285750">
              <a:buFont typeface="Arial" panose="020B0604020202020204" pitchFamily="34" charset="0"/>
              <a:buChar char="•"/>
            </a:pPr>
            <a:r>
              <a:rPr lang="en-US" sz="1400" dirty="0"/>
              <a:t>Full Stack Visibility and Control</a:t>
            </a:r>
          </a:p>
          <a:p>
            <a:pPr marL="285750" indent="-285750">
              <a:buFont typeface="Arial" panose="020B0604020202020204" pitchFamily="34" charset="0"/>
              <a:buChar char="•"/>
            </a:pPr>
            <a:r>
              <a:rPr lang="en-US" sz="1400" dirty="0"/>
              <a:t>Trustworthy &amp; Automatable Actions</a:t>
            </a:r>
          </a:p>
          <a:p>
            <a:pPr marL="285750" indent="-285750">
              <a:buFont typeface="Arial" panose="020B0604020202020204" pitchFamily="34" charset="0"/>
              <a:buChar char="•"/>
            </a:pPr>
            <a:r>
              <a:rPr lang="en-US" sz="1400" dirty="0"/>
              <a:t>Enforce Business Policy Compliance</a:t>
            </a:r>
            <a:endParaRPr lang="en-NG" sz="1400" dirty="0"/>
          </a:p>
        </p:txBody>
      </p:sp>
      <p:sp>
        <p:nvSpPr>
          <p:cNvPr id="44" name="object 25">
            <a:extLst>
              <a:ext uri="{FF2B5EF4-FFF2-40B4-BE49-F238E27FC236}">
                <a16:creationId xmlns:a16="http://schemas.microsoft.com/office/drawing/2014/main" id="{A967D670-DEE4-469B-A3D1-D40B82756850}"/>
              </a:ext>
            </a:extLst>
          </p:cNvPr>
          <p:cNvSpPr txBox="1"/>
          <p:nvPr/>
        </p:nvSpPr>
        <p:spPr>
          <a:xfrm>
            <a:off x="6976869" y="470842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45" name="object 28">
            <a:extLst>
              <a:ext uri="{FF2B5EF4-FFF2-40B4-BE49-F238E27FC236}">
                <a16:creationId xmlns:a16="http://schemas.microsoft.com/office/drawing/2014/main" id="{BC9CCB7F-03E6-42C8-9683-9A0B26F8F786}"/>
              </a:ext>
            </a:extLst>
          </p:cNvPr>
          <p:cNvSpPr/>
          <p:nvPr/>
        </p:nvSpPr>
        <p:spPr>
          <a:xfrm>
            <a:off x="8908843" y="478714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pic>
        <p:nvPicPr>
          <p:cNvPr id="3074" name="Picture 2" descr="Image result for turbonomic">
            <a:extLst>
              <a:ext uri="{FF2B5EF4-FFF2-40B4-BE49-F238E27FC236}">
                <a16:creationId xmlns:a16="http://schemas.microsoft.com/office/drawing/2014/main" id="{B718428A-DE24-416A-8DDD-E3B5CACE69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838" y="5950102"/>
            <a:ext cx="1695450"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301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B7CBF7E-E1DD-458A-A1D8-0ACB14854E5D}"/>
              </a:ext>
            </a:extLst>
          </p:cNvPr>
          <p:cNvGraphicFramePr>
            <a:graphicFrameLocks noChangeAspect="1"/>
          </p:cNvGraphicFramePr>
          <p:nvPr>
            <p:custDataLst>
              <p:tags r:id="rId2"/>
            </p:custDataLst>
            <p:extLst>
              <p:ext uri="{D42A27DB-BD31-4B8C-83A1-F6EECF244321}">
                <p14:modId xmlns:p14="http://schemas.microsoft.com/office/powerpoint/2010/main" val="2176345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2B7CBF7E-E1DD-458A-A1D8-0ACB14854E5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6"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39" y="1163764"/>
            <a:ext cx="9600358" cy="936154"/>
          </a:xfrm>
          <a:prstGeom prst="rect">
            <a:avLst/>
          </a:prstGeom>
        </p:spPr>
        <p:txBody>
          <a:bodyPr vert="horz" wrap="square" lIns="0" tIns="12700" rIns="0" bIns="0" rtlCol="0">
            <a:spAutoFit/>
          </a:bodyPr>
          <a:lstStyle/>
          <a:p>
            <a:pPr marL="12700" marR="5080">
              <a:lnSpc>
                <a:spcPct val="100000"/>
              </a:lnSpc>
              <a:spcBef>
                <a:spcPts val="100"/>
              </a:spcBef>
            </a:pPr>
            <a:r>
              <a:rPr lang="en-US" sz="2000" b="1" spc="-150" dirty="0">
                <a:latin typeface="DejaVu Sans"/>
                <a:cs typeface="DejaVu Sans"/>
              </a:rPr>
              <a:t>Robotic Process Automation (RPA) - </a:t>
            </a:r>
            <a:r>
              <a:rPr lang="en-US" sz="2000" spc="-150" dirty="0">
                <a:latin typeface="DejaVu Sans"/>
                <a:cs typeface="DejaVu Sans"/>
              </a:rPr>
              <a:t>Automate </a:t>
            </a:r>
            <a:r>
              <a:rPr lang="en-US" sz="2000" b="1" spc="-150" dirty="0">
                <a:latin typeface="DejaVu Sans"/>
                <a:cs typeface="DejaVu Sans"/>
              </a:rPr>
              <a:t>any business process</a:t>
            </a:r>
            <a:r>
              <a:rPr lang="en-US" sz="2000" spc="-150" dirty="0">
                <a:latin typeface="DejaVu Sans"/>
                <a:cs typeface="DejaVu Sans"/>
              </a:rPr>
              <a:t>, enabling enterprises to create a digital workforce to manage and scale business processes with</a:t>
            </a:r>
            <a:br>
              <a:rPr lang="en-US" sz="2000" spc="-150" dirty="0">
                <a:latin typeface="DejaVu Sans"/>
                <a:cs typeface="DejaVu Sans"/>
              </a:rPr>
            </a:br>
            <a:r>
              <a:rPr lang="en-US" sz="2000" spc="-150" dirty="0">
                <a:latin typeface="DejaVu Sans"/>
                <a:cs typeface="DejaVu Sans"/>
              </a:rPr>
              <a:t>unprecedented speed.</a:t>
            </a:r>
            <a:endParaRPr sz="2000" spc="-150" dirty="0">
              <a:latin typeface="DejaVu Sans"/>
              <a:cs typeface="DejaVu Sans"/>
            </a:endParaRP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7" name="object 7"/>
          <p:cNvSpPr txBox="1"/>
          <p:nvPr/>
        </p:nvSpPr>
        <p:spPr>
          <a:xfrm>
            <a:off x="888686" y="2804718"/>
            <a:ext cx="3132455" cy="2195473"/>
          </a:xfrm>
          <a:prstGeom prst="rect">
            <a:avLst/>
          </a:prstGeom>
        </p:spPr>
        <p:txBody>
          <a:bodyPr vert="horz" wrap="square" lIns="0" tIns="12700" rIns="0" bIns="0" rtlCol="0">
            <a:spAutoFit/>
          </a:bodyPr>
          <a:lstStyle/>
          <a:p>
            <a:pPr marL="12700" marR="5080">
              <a:lnSpc>
                <a:spcPct val="100000"/>
              </a:lnSpc>
              <a:spcBef>
                <a:spcPts val="100"/>
              </a:spcBef>
            </a:pPr>
            <a:r>
              <a:rPr lang="en-US" sz="1400" spc="-20" dirty="0">
                <a:latin typeface="DejaVu Sans"/>
                <a:cs typeface="DejaVu Sans"/>
              </a:rPr>
              <a:t>Organization are trying to take advantage of AI, cloud and big data to transform their business </a:t>
            </a:r>
          </a:p>
          <a:p>
            <a:pPr marL="12700" marR="5080">
              <a:lnSpc>
                <a:spcPct val="100000"/>
              </a:lnSpc>
              <a:spcBef>
                <a:spcPts val="100"/>
              </a:spcBef>
            </a:pPr>
            <a:endParaRPr lang="en-US" sz="1400" spc="-20" dirty="0">
              <a:latin typeface="DejaVu Sans"/>
              <a:cs typeface="DejaVu Sans"/>
            </a:endParaRPr>
          </a:p>
          <a:p>
            <a:pPr marL="12700" marR="5080">
              <a:lnSpc>
                <a:spcPct val="100000"/>
              </a:lnSpc>
              <a:spcBef>
                <a:spcPts val="100"/>
              </a:spcBef>
            </a:pPr>
            <a:r>
              <a:rPr lang="en-US" sz="1400" spc="-20" dirty="0">
                <a:latin typeface="DejaVu Sans"/>
                <a:cs typeface="DejaVu Sans"/>
              </a:rPr>
              <a:t>Organizations</a:t>
            </a:r>
            <a:r>
              <a:rPr sz="1400" spc="-20" dirty="0">
                <a:latin typeface="DejaVu Sans"/>
                <a:cs typeface="DejaVu Sans"/>
              </a:rPr>
              <a:t> </a:t>
            </a:r>
            <a:r>
              <a:rPr lang="en-US" sz="1400" spc="-120" dirty="0">
                <a:latin typeface="DejaVu Sans"/>
                <a:cs typeface="DejaVu Sans"/>
              </a:rPr>
              <a:t>need to speed-up data fulfillment validation and reporting </a:t>
            </a:r>
            <a:endParaRPr sz="1400" dirty="0">
              <a:latin typeface="DejaVu Sans"/>
              <a:cs typeface="DejaVu Sans"/>
            </a:endParaRPr>
          </a:p>
          <a:p>
            <a:pPr marL="12700" marR="408940">
              <a:lnSpc>
                <a:spcPct val="100000"/>
              </a:lnSpc>
              <a:spcBef>
                <a:spcPts val="1680"/>
              </a:spcBef>
            </a:pPr>
            <a:r>
              <a:rPr lang="en-US" sz="1400" spc="-80" dirty="0">
                <a:latin typeface="DejaVu Sans"/>
                <a:cs typeface="DejaVu Sans"/>
              </a:rPr>
              <a:t>Improve or eliminate manual  reporting activities while improving consistency of reports</a:t>
            </a:r>
          </a:p>
        </p:txBody>
      </p:sp>
      <p:sp>
        <p:nvSpPr>
          <p:cNvPr id="18" name="object 18"/>
          <p:cNvSpPr/>
          <p:nvPr/>
        </p:nvSpPr>
        <p:spPr>
          <a:xfrm>
            <a:off x="687423" y="6294694"/>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9" name="object 19"/>
          <p:cNvSpPr txBox="1"/>
          <p:nvPr/>
        </p:nvSpPr>
        <p:spPr>
          <a:xfrm>
            <a:off x="680159" y="5229745"/>
            <a:ext cx="987425" cy="182101"/>
          </a:xfrm>
          <a:prstGeom prst="rect">
            <a:avLst/>
          </a:prstGeom>
        </p:spPr>
        <p:txBody>
          <a:bodyPr vert="horz" wrap="square" lIns="0" tIns="12700" rIns="0" bIns="0" rtlCol="0">
            <a:spAutoFit/>
          </a:bodyPr>
          <a:lstStyle/>
          <a:p>
            <a:pPr marL="12700">
              <a:lnSpc>
                <a:spcPct val="100000"/>
              </a:lnSpc>
              <a:spcBef>
                <a:spcPts val="100"/>
              </a:spcBef>
            </a:pPr>
            <a:r>
              <a:rPr sz="1100" b="1" spc="-140" dirty="0">
                <a:latin typeface="DejaVu Sans"/>
                <a:cs typeface="DejaVu Sans"/>
              </a:rPr>
              <a:t>Selected</a:t>
            </a:r>
            <a:r>
              <a:rPr sz="1100" b="1" spc="-200" dirty="0">
                <a:latin typeface="DejaVu Sans"/>
                <a:cs typeface="DejaVu Sans"/>
              </a:rPr>
              <a:t> </a:t>
            </a:r>
            <a:r>
              <a:rPr sz="1100" b="1" spc="-95" dirty="0">
                <a:latin typeface="DejaVu Sans"/>
                <a:cs typeface="DejaVu Sans"/>
              </a:rPr>
              <a:t>OEM</a:t>
            </a:r>
            <a:endParaRPr sz="1100" dirty="0">
              <a:latin typeface="DejaVu Sans"/>
              <a:cs typeface="DejaVu Sans"/>
            </a:endParaRPr>
          </a:p>
        </p:txBody>
      </p:sp>
      <p:sp>
        <p:nvSpPr>
          <p:cNvPr id="20" name="object 20"/>
          <p:cNvSpPr txBox="1"/>
          <p:nvPr/>
        </p:nvSpPr>
        <p:spPr>
          <a:xfrm>
            <a:off x="680159" y="2504998"/>
            <a:ext cx="1609090" cy="26924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231F20"/>
                </a:solidFill>
                <a:latin typeface="DejaVu Sans"/>
                <a:cs typeface="DejaVu Sans"/>
              </a:rPr>
              <a:t>CURRENT</a:t>
            </a:r>
            <a:r>
              <a:rPr sz="1600" b="1" spc="-300" dirty="0">
                <a:solidFill>
                  <a:srgbClr val="231F20"/>
                </a:solidFill>
                <a:latin typeface="DejaVu Sans"/>
                <a:cs typeface="DejaVu Sans"/>
              </a:rPr>
              <a:t> </a:t>
            </a:r>
            <a:r>
              <a:rPr sz="1600" b="1" spc="-204" dirty="0">
                <a:solidFill>
                  <a:srgbClr val="231F20"/>
                </a:solidFill>
                <a:latin typeface="DejaVu Sans"/>
                <a:cs typeface="DejaVu Sans"/>
              </a:rPr>
              <a:t>STATE</a:t>
            </a:r>
            <a:endParaRPr sz="1600" dirty="0">
              <a:latin typeface="DejaVu Sans"/>
              <a:cs typeface="DejaVu Sans"/>
            </a:endParaRPr>
          </a:p>
        </p:txBody>
      </p:sp>
      <p:sp>
        <p:nvSpPr>
          <p:cNvPr id="21" name="object 21"/>
          <p:cNvSpPr/>
          <p:nvPr/>
        </p:nvSpPr>
        <p:spPr>
          <a:xfrm>
            <a:off x="4191000" y="2753007"/>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22" name="object 22"/>
          <p:cNvSpPr/>
          <p:nvPr/>
        </p:nvSpPr>
        <p:spPr>
          <a:xfrm>
            <a:off x="7988329" y="2804718"/>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23" name="object 23"/>
          <p:cNvSpPr txBox="1"/>
          <p:nvPr/>
        </p:nvSpPr>
        <p:spPr>
          <a:xfrm>
            <a:off x="4624317" y="2804718"/>
            <a:ext cx="3364012" cy="3308598"/>
          </a:xfrm>
          <a:prstGeom prst="rect">
            <a:avLst/>
          </a:prstGeom>
        </p:spPr>
        <p:txBody>
          <a:bodyPr vert="horz" wrap="square" lIns="0" tIns="12700" rIns="0" bIns="0" rtlCol="0">
            <a:spAutoFit/>
          </a:bodyPr>
          <a:lstStyle/>
          <a:p>
            <a:pPr marL="12700" marR="555625" algn="just">
              <a:lnSpc>
                <a:spcPct val="100000"/>
              </a:lnSpc>
              <a:spcBef>
                <a:spcPts val="100"/>
              </a:spcBef>
            </a:pPr>
            <a:r>
              <a:rPr lang="en-US" sz="1400" spc="-85" dirty="0">
                <a:latin typeface="DejaVu Sans"/>
                <a:cs typeface="DejaVu Sans"/>
              </a:rPr>
              <a:t>Enterprise-grade solution ensures reliable, scalable and powerful RPA, With bank-grade security architecture and centralized controls</a:t>
            </a:r>
          </a:p>
          <a:p>
            <a:pPr marL="12700" marR="555625" algn="just">
              <a:lnSpc>
                <a:spcPct val="100000"/>
              </a:lnSpc>
              <a:spcBef>
                <a:spcPts val="100"/>
              </a:spcBef>
            </a:pPr>
            <a:endParaRPr lang="en-US" sz="1400" spc="-85" dirty="0">
              <a:latin typeface="DejaVu Sans"/>
              <a:cs typeface="DejaVu Sans"/>
            </a:endParaRPr>
          </a:p>
          <a:p>
            <a:pPr marL="12700" marR="555625" algn="just">
              <a:lnSpc>
                <a:spcPct val="100000"/>
              </a:lnSpc>
              <a:spcBef>
                <a:spcPts val="100"/>
              </a:spcBef>
            </a:pPr>
            <a:r>
              <a:rPr lang="en-US" sz="1400" spc="-85" dirty="0">
                <a:latin typeface="DejaVu Sans"/>
                <a:cs typeface="DejaVu Sans"/>
              </a:rPr>
              <a:t>Auto-calibration technology enables our Bots to sense and automatically adjust to application changes immediately. </a:t>
            </a:r>
          </a:p>
          <a:p>
            <a:pPr marL="12700" marR="555625" algn="just">
              <a:lnSpc>
                <a:spcPct val="100000"/>
              </a:lnSpc>
              <a:spcBef>
                <a:spcPts val="100"/>
              </a:spcBef>
            </a:pPr>
            <a:endParaRPr lang="en-US" sz="1400" spc="-85" dirty="0">
              <a:latin typeface="DejaVu Sans"/>
              <a:cs typeface="DejaVu Sans"/>
            </a:endParaRPr>
          </a:p>
          <a:p>
            <a:pPr marL="12700" marR="555625" algn="just">
              <a:lnSpc>
                <a:spcPct val="100000"/>
              </a:lnSpc>
              <a:spcBef>
                <a:spcPts val="100"/>
              </a:spcBef>
            </a:pPr>
            <a:r>
              <a:rPr lang="en-US" sz="1400" spc="-85" dirty="0">
                <a:latin typeface="DejaVu Sans"/>
                <a:cs typeface="DejaVu Sans"/>
              </a:rPr>
              <a:t>Cognitive capabilities enable bots to study and enhance processes to increase reliability and accuracy.</a:t>
            </a:r>
          </a:p>
          <a:p>
            <a:pPr marL="12700" marR="555625" algn="just">
              <a:lnSpc>
                <a:spcPct val="100000"/>
              </a:lnSpc>
              <a:spcBef>
                <a:spcPts val="100"/>
              </a:spcBef>
            </a:pPr>
            <a:endParaRPr lang="en-US" sz="1400" spc="-85" dirty="0">
              <a:latin typeface="DejaVu Sans"/>
              <a:cs typeface="DejaVu Sans"/>
            </a:endParaRPr>
          </a:p>
        </p:txBody>
      </p:sp>
      <p:sp>
        <p:nvSpPr>
          <p:cNvPr id="24" name="object 24"/>
          <p:cNvSpPr txBox="1"/>
          <p:nvPr/>
        </p:nvSpPr>
        <p:spPr>
          <a:xfrm>
            <a:off x="8453817" y="2804718"/>
            <a:ext cx="3001645" cy="1956946"/>
          </a:xfrm>
          <a:prstGeom prst="rect">
            <a:avLst/>
          </a:prstGeom>
        </p:spPr>
        <p:txBody>
          <a:bodyPr vert="horz" wrap="square" lIns="0" tIns="12700" rIns="0" bIns="0" rtlCol="0">
            <a:spAutoFit/>
          </a:bodyPr>
          <a:lstStyle/>
          <a:p>
            <a:pPr marL="12700" marR="555625" algn="just">
              <a:lnSpc>
                <a:spcPct val="100000"/>
              </a:lnSpc>
              <a:spcBef>
                <a:spcPts val="100"/>
              </a:spcBef>
            </a:pPr>
            <a:r>
              <a:rPr lang="en-US" sz="1400" spc="-85" dirty="0">
                <a:latin typeface="DejaVu Sans"/>
                <a:cs typeface="DejaVu Sans"/>
              </a:rPr>
              <a:t>Automate Key process and free up time and resources </a:t>
            </a:r>
          </a:p>
          <a:p>
            <a:pPr marL="12700" marR="17780">
              <a:lnSpc>
                <a:spcPct val="100000"/>
              </a:lnSpc>
              <a:spcBef>
                <a:spcPts val="1680"/>
              </a:spcBef>
            </a:pPr>
            <a:r>
              <a:rPr lang="en-US" sz="1400" spc="-105" dirty="0">
                <a:latin typeface="DejaVu Sans"/>
                <a:cs typeface="DejaVu Sans"/>
              </a:rPr>
              <a:t>Eliminate manual effort and reduce processing time with error free data</a:t>
            </a:r>
          </a:p>
          <a:p>
            <a:pPr marL="12700" marR="17780">
              <a:lnSpc>
                <a:spcPct val="100000"/>
              </a:lnSpc>
              <a:spcBef>
                <a:spcPts val="1680"/>
              </a:spcBef>
            </a:pPr>
            <a:r>
              <a:rPr lang="en-US" sz="1400" spc="-105" dirty="0">
                <a:latin typeface="DejaVu Sans"/>
                <a:cs typeface="DejaVu Sans"/>
              </a:rPr>
              <a:t>Streamline analysis and decision making with faster and intelligent reporting </a:t>
            </a:r>
          </a:p>
        </p:txBody>
      </p:sp>
      <p:sp>
        <p:nvSpPr>
          <p:cNvPr id="25" name="object 25"/>
          <p:cNvSpPr txBox="1"/>
          <p:nvPr/>
        </p:nvSpPr>
        <p:spPr>
          <a:xfrm>
            <a:off x="4453585" y="250499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26" name="object 26"/>
          <p:cNvSpPr txBox="1"/>
          <p:nvPr/>
        </p:nvSpPr>
        <p:spPr>
          <a:xfrm>
            <a:off x="8245296" y="2504998"/>
            <a:ext cx="1931973" cy="259045"/>
          </a:xfrm>
          <a:prstGeom prst="rect">
            <a:avLst/>
          </a:prstGeom>
        </p:spPr>
        <p:txBody>
          <a:bodyPr vert="horz" wrap="square" lIns="0" tIns="12700" rIns="0" bIns="0" rtlCol="0">
            <a:spAutoFit/>
          </a:bodyPr>
          <a:lstStyle/>
          <a:p>
            <a:pPr marL="12700">
              <a:lnSpc>
                <a:spcPct val="100000"/>
              </a:lnSpc>
              <a:spcBef>
                <a:spcPts val="100"/>
              </a:spcBef>
            </a:pPr>
            <a:r>
              <a:rPr sz="1600" b="1" spc="-180" dirty="0">
                <a:solidFill>
                  <a:srgbClr val="231F20"/>
                </a:solidFill>
                <a:latin typeface="DejaVu Sans"/>
                <a:cs typeface="DejaVu Sans"/>
              </a:rPr>
              <a:t>BUSINESS</a:t>
            </a:r>
            <a:r>
              <a:rPr sz="1600" b="1" spc="-250" dirty="0">
                <a:solidFill>
                  <a:srgbClr val="231F20"/>
                </a:solidFill>
                <a:latin typeface="DejaVu Sans"/>
                <a:cs typeface="DejaVu Sans"/>
              </a:rPr>
              <a:t> </a:t>
            </a:r>
            <a:r>
              <a:rPr sz="1600" b="1" spc="-130" dirty="0">
                <a:solidFill>
                  <a:srgbClr val="231F20"/>
                </a:solidFill>
                <a:latin typeface="DejaVu Sans"/>
                <a:cs typeface="DejaVu Sans"/>
              </a:rPr>
              <a:t>IMPACT</a:t>
            </a:r>
            <a:endParaRPr sz="1600" dirty="0">
              <a:latin typeface="DejaVu Sans"/>
              <a:cs typeface="DejaVu Sans"/>
            </a:endParaRPr>
          </a:p>
        </p:txBody>
      </p:sp>
      <p:sp>
        <p:nvSpPr>
          <p:cNvPr id="27" name="object 27"/>
          <p:cNvSpPr/>
          <p:nvPr/>
        </p:nvSpPr>
        <p:spPr>
          <a:xfrm>
            <a:off x="2612135"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8" name="object 28"/>
          <p:cNvSpPr/>
          <p:nvPr/>
        </p:nvSpPr>
        <p:spPr>
          <a:xfrm>
            <a:off x="6385559"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9" name="object 29"/>
          <p:cNvSpPr/>
          <p:nvPr/>
        </p:nvSpPr>
        <p:spPr>
          <a:xfrm>
            <a:off x="10177271" y="2583713"/>
            <a:ext cx="1455420" cy="121920"/>
          </a:xfrm>
          <a:custGeom>
            <a:avLst/>
            <a:gdLst/>
            <a:ahLst/>
            <a:cxnLst/>
            <a:rect l="l" t="t" r="r" b="b"/>
            <a:pathLst>
              <a:path w="1455420" h="121919">
                <a:moveTo>
                  <a:pt x="0" y="0"/>
                </a:moveTo>
                <a:lnTo>
                  <a:pt x="1455420" y="0"/>
                </a:lnTo>
                <a:lnTo>
                  <a:pt x="1455420" y="121919"/>
                </a:lnTo>
                <a:lnTo>
                  <a:pt x="0" y="121919"/>
                </a:lnTo>
                <a:lnTo>
                  <a:pt x="0" y="0"/>
                </a:lnTo>
                <a:close/>
              </a:path>
            </a:pathLst>
          </a:custGeom>
          <a:solidFill>
            <a:srgbClr val="DE0374"/>
          </a:solidFill>
        </p:spPr>
        <p:txBody>
          <a:bodyPr wrap="square" lIns="0" tIns="0" rIns="0" bIns="0" rtlCol="0"/>
          <a:lstStyle/>
          <a:p>
            <a:endParaRPr dirty="0"/>
          </a:p>
        </p:txBody>
      </p:sp>
      <p:sp>
        <p:nvSpPr>
          <p:cNvPr id="30" name="object 30"/>
          <p:cNvSpPr/>
          <p:nvPr/>
        </p:nvSpPr>
        <p:spPr>
          <a:xfrm>
            <a:off x="695634" y="2865653"/>
            <a:ext cx="38100" cy="274320"/>
          </a:xfrm>
          <a:custGeom>
            <a:avLst/>
            <a:gdLst/>
            <a:ahLst/>
            <a:cxnLst/>
            <a:rect l="l" t="t" r="r" b="b"/>
            <a:pathLst>
              <a:path w="38100" h="274319">
                <a:moveTo>
                  <a:pt x="19047" y="0"/>
                </a:moveTo>
                <a:lnTo>
                  <a:pt x="11650" y="1501"/>
                </a:lnTo>
                <a:lnTo>
                  <a:pt x="5594" y="5589"/>
                </a:lnTo>
                <a:lnTo>
                  <a:pt x="1502" y="11642"/>
                </a:lnTo>
                <a:lnTo>
                  <a:pt x="0" y="19037"/>
                </a:lnTo>
                <a:lnTo>
                  <a:pt x="0" y="255270"/>
                </a:lnTo>
                <a:lnTo>
                  <a:pt x="1502" y="262666"/>
                </a:lnTo>
                <a:lnTo>
                  <a:pt x="5594" y="268724"/>
                </a:lnTo>
                <a:lnTo>
                  <a:pt x="11650" y="272816"/>
                </a:lnTo>
                <a:lnTo>
                  <a:pt x="19051" y="274320"/>
                </a:lnTo>
                <a:lnTo>
                  <a:pt x="26448" y="272816"/>
                </a:lnTo>
                <a:lnTo>
                  <a:pt x="32505" y="268724"/>
                </a:lnTo>
                <a:lnTo>
                  <a:pt x="36596" y="262666"/>
                </a:lnTo>
                <a:lnTo>
                  <a:pt x="38098" y="255270"/>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31" name="object 31"/>
          <p:cNvSpPr/>
          <p:nvPr/>
        </p:nvSpPr>
        <p:spPr>
          <a:xfrm>
            <a:off x="695634" y="3658149"/>
            <a:ext cx="38100" cy="274320"/>
          </a:xfrm>
          <a:custGeom>
            <a:avLst/>
            <a:gdLst/>
            <a:ahLst/>
            <a:cxnLst/>
            <a:rect l="l" t="t" r="r" b="b"/>
            <a:pathLst>
              <a:path w="38100" h="274320">
                <a:moveTo>
                  <a:pt x="19047" y="0"/>
                </a:moveTo>
                <a:lnTo>
                  <a:pt x="11650" y="1501"/>
                </a:lnTo>
                <a:lnTo>
                  <a:pt x="5594" y="5589"/>
                </a:lnTo>
                <a:lnTo>
                  <a:pt x="1502" y="11642"/>
                </a:lnTo>
                <a:lnTo>
                  <a:pt x="0" y="19037"/>
                </a:lnTo>
                <a:lnTo>
                  <a:pt x="0" y="255269"/>
                </a:lnTo>
                <a:lnTo>
                  <a:pt x="1502" y="262666"/>
                </a:lnTo>
                <a:lnTo>
                  <a:pt x="5594" y="268724"/>
                </a:lnTo>
                <a:lnTo>
                  <a:pt x="11650" y="272816"/>
                </a:lnTo>
                <a:lnTo>
                  <a:pt x="19051" y="274319"/>
                </a:lnTo>
                <a:lnTo>
                  <a:pt x="26448" y="272816"/>
                </a:lnTo>
                <a:lnTo>
                  <a:pt x="32505" y="268724"/>
                </a:lnTo>
                <a:lnTo>
                  <a:pt x="36596" y="262666"/>
                </a:lnTo>
                <a:lnTo>
                  <a:pt x="38098" y="255269"/>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32" name="object 32"/>
          <p:cNvSpPr/>
          <p:nvPr/>
        </p:nvSpPr>
        <p:spPr>
          <a:xfrm>
            <a:off x="695634" y="4346897"/>
            <a:ext cx="38100" cy="274320"/>
          </a:xfrm>
          <a:custGeom>
            <a:avLst/>
            <a:gdLst/>
            <a:ahLst/>
            <a:cxnLst/>
            <a:rect l="l" t="t" r="r" b="b"/>
            <a:pathLst>
              <a:path w="38100" h="274320">
                <a:moveTo>
                  <a:pt x="19047" y="0"/>
                </a:moveTo>
                <a:lnTo>
                  <a:pt x="11650" y="1501"/>
                </a:lnTo>
                <a:lnTo>
                  <a:pt x="5594" y="5591"/>
                </a:lnTo>
                <a:lnTo>
                  <a:pt x="1502" y="11647"/>
                </a:lnTo>
                <a:lnTo>
                  <a:pt x="0" y="19050"/>
                </a:lnTo>
                <a:lnTo>
                  <a:pt x="0" y="255269"/>
                </a:lnTo>
                <a:lnTo>
                  <a:pt x="1502" y="262666"/>
                </a:lnTo>
                <a:lnTo>
                  <a:pt x="5594" y="268724"/>
                </a:lnTo>
                <a:lnTo>
                  <a:pt x="11650" y="272816"/>
                </a:lnTo>
                <a:lnTo>
                  <a:pt x="19051" y="274319"/>
                </a:lnTo>
                <a:lnTo>
                  <a:pt x="26448" y="272816"/>
                </a:lnTo>
                <a:lnTo>
                  <a:pt x="32505" y="268724"/>
                </a:lnTo>
                <a:lnTo>
                  <a:pt x="36596" y="262666"/>
                </a:lnTo>
                <a:lnTo>
                  <a:pt x="38098" y="255269"/>
                </a:lnTo>
                <a:lnTo>
                  <a:pt x="38098" y="19050"/>
                </a:lnTo>
                <a:lnTo>
                  <a:pt x="36596" y="11647"/>
                </a:lnTo>
                <a:lnTo>
                  <a:pt x="32505" y="5591"/>
                </a:lnTo>
                <a:lnTo>
                  <a:pt x="26448" y="1501"/>
                </a:lnTo>
                <a:lnTo>
                  <a:pt x="19047" y="0"/>
                </a:lnTo>
                <a:close/>
              </a:path>
            </a:pathLst>
          </a:custGeom>
          <a:solidFill>
            <a:srgbClr val="DE0374"/>
          </a:solidFill>
        </p:spPr>
        <p:txBody>
          <a:bodyPr wrap="square" lIns="0" tIns="0" rIns="0" bIns="0" rtlCol="0"/>
          <a:lstStyle/>
          <a:p>
            <a:endParaRPr dirty="0"/>
          </a:p>
        </p:txBody>
      </p:sp>
      <p:sp>
        <p:nvSpPr>
          <p:cNvPr id="33" name="object 33"/>
          <p:cNvSpPr/>
          <p:nvPr/>
        </p:nvSpPr>
        <p:spPr>
          <a:xfrm>
            <a:off x="4480610"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4" name="object 34"/>
          <p:cNvSpPr/>
          <p:nvPr/>
        </p:nvSpPr>
        <p:spPr>
          <a:xfrm>
            <a:off x="4480405" y="4108952"/>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5" name="object 35"/>
          <p:cNvSpPr/>
          <p:nvPr/>
        </p:nvSpPr>
        <p:spPr>
          <a:xfrm>
            <a:off x="4475139" y="5189105"/>
            <a:ext cx="38100" cy="274320"/>
          </a:xfrm>
          <a:custGeom>
            <a:avLst/>
            <a:gdLst/>
            <a:ahLst/>
            <a:cxnLst/>
            <a:rect l="l" t="t" r="r" b="b"/>
            <a:pathLst>
              <a:path w="38100" h="274320">
                <a:moveTo>
                  <a:pt x="19050" y="0"/>
                </a:moveTo>
                <a:lnTo>
                  <a:pt x="11653" y="1503"/>
                </a:lnTo>
                <a:lnTo>
                  <a:pt x="5595" y="5595"/>
                </a:lnTo>
                <a:lnTo>
                  <a:pt x="1503" y="11653"/>
                </a:lnTo>
                <a:lnTo>
                  <a:pt x="0" y="19049"/>
                </a:lnTo>
                <a:lnTo>
                  <a:pt x="0" y="255282"/>
                </a:lnTo>
                <a:lnTo>
                  <a:pt x="1503" y="262677"/>
                </a:lnTo>
                <a:lnTo>
                  <a:pt x="5595" y="268730"/>
                </a:lnTo>
                <a:lnTo>
                  <a:pt x="11653" y="272818"/>
                </a:lnTo>
                <a:lnTo>
                  <a:pt x="19050" y="274319"/>
                </a:lnTo>
                <a:lnTo>
                  <a:pt x="26446" y="272818"/>
                </a:lnTo>
                <a:lnTo>
                  <a:pt x="32504" y="268730"/>
                </a:lnTo>
                <a:lnTo>
                  <a:pt x="36596" y="262677"/>
                </a:lnTo>
                <a:lnTo>
                  <a:pt x="38100" y="255282"/>
                </a:lnTo>
                <a:lnTo>
                  <a:pt x="38100" y="19049"/>
                </a:lnTo>
                <a:lnTo>
                  <a:pt x="36596" y="11653"/>
                </a:lnTo>
                <a:lnTo>
                  <a:pt x="32504" y="5595"/>
                </a:lnTo>
                <a:lnTo>
                  <a:pt x="26446" y="1503"/>
                </a:lnTo>
                <a:lnTo>
                  <a:pt x="19050" y="0"/>
                </a:lnTo>
                <a:close/>
              </a:path>
            </a:pathLst>
          </a:custGeom>
          <a:solidFill>
            <a:srgbClr val="DE0374"/>
          </a:solidFill>
        </p:spPr>
        <p:txBody>
          <a:bodyPr wrap="square" lIns="0" tIns="0" rIns="0" bIns="0" rtlCol="0"/>
          <a:lstStyle/>
          <a:p>
            <a:endParaRPr dirty="0"/>
          </a:p>
        </p:txBody>
      </p:sp>
      <p:sp>
        <p:nvSpPr>
          <p:cNvPr id="36" name="object 36"/>
          <p:cNvSpPr/>
          <p:nvPr/>
        </p:nvSpPr>
        <p:spPr>
          <a:xfrm>
            <a:off x="8272322"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7" name="object 37"/>
          <p:cNvSpPr/>
          <p:nvPr/>
        </p:nvSpPr>
        <p:spPr>
          <a:xfrm>
            <a:off x="8272322" y="3513353"/>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8" name="object 38"/>
          <p:cNvSpPr/>
          <p:nvPr/>
        </p:nvSpPr>
        <p:spPr>
          <a:xfrm>
            <a:off x="8272322" y="4119130"/>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40" name="object 3">
            <a:extLst>
              <a:ext uri="{FF2B5EF4-FFF2-40B4-BE49-F238E27FC236}">
                <a16:creationId xmlns:a16="http://schemas.microsoft.com/office/drawing/2014/main" id="{2A92C6D4-1528-4EE9-90C3-C0E0E15FA59A}"/>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sz="1000" b="1" spc="-80" dirty="0">
                <a:solidFill>
                  <a:srgbClr val="231F20"/>
                </a:solidFill>
                <a:latin typeface="DejaVu Sans"/>
                <a:cs typeface="DejaVu Sans"/>
              </a:rPr>
              <a:t>SOLUTION</a:t>
            </a:r>
            <a:r>
              <a:rPr sz="1000" b="1" spc="-170" dirty="0">
                <a:solidFill>
                  <a:srgbClr val="231F20"/>
                </a:solidFill>
                <a:latin typeface="DejaVu Sans"/>
                <a:cs typeface="DejaVu Sans"/>
              </a:rPr>
              <a:t> </a:t>
            </a:r>
            <a:r>
              <a:rPr sz="1000" b="1" spc="-80" dirty="0">
                <a:solidFill>
                  <a:srgbClr val="231F20"/>
                </a:solidFill>
                <a:latin typeface="DejaVu Sans"/>
                <a:cs typeface="DejaVu Sans"/>
              </a:rPr>
              <a:t>PORTFOLIO</a:t>
            </a:r>
            <a:endParaRPr sz="1000" dirty="0">
              <a:latin typeface="DejaVu Sans"/>
              <a:cs typeface="DejaVu Sans"/>
            </a:endParaRPr>
          </a:p>
        </p:txBody>
      </p:sp>
      <p:pic>
        <p:nvPicPr>
          <p:cNvPr id="1026" name="Picture 2" descr="Image result for automationanywhere">
            <a:extLst>
              <a:ext uri="{FF2B5EF4-FFF2-40B4-BE49-F238E27FC236}">
                <a16:creationId xmlns:a16="http://schemas.microsoft.com/office/drawing/2014/main" id="{81685A51-CB92-44D8-B93B-CE5737F39F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2551" y="5463425"/>
            <a:ext cx="1999167" cy="73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427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D49AC58-32DC-4108-9663-AC2516E85DB8}"/>
              </a:ext>
            </a:extLst>
          </p:cNvPr>
          <p:cNvGraphicFramePr>
            <a:graphicFrameLocks noChangeAspect="1"/>
          </p:cNvGraphicFramePr>
          <p:nvPr>
            <p:custDataLst>
              <p:tags r:id="rId2"/>
            </p:custDataLst>
            <p:extLst>
              <p:ext uri="{D42A27DB-BD31-4B8C-83A1-F6EECF244321}">
                <p14:modId xmlns:p14="http://schemas.microsoft.com/office/powerpoint/2010/main" val="1067984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425" imgH="426" progId="TCLayout.ActiveDocument.1">
                  <p:embed/>
                </p:oleObj>
              </mc:Choice>
              <mc:Fallback>
                <p:oleObj name="think-cell Slide" r:id="rId5" imgW="425" imgH="426" progId="TCLayout.ActiveDocument.1">
                  <p:embed/>
                  <p:pic>
                    <p:nvPicPr>
                      <p:cNvPr id="3" name="Object 2" hidden="1">
                        <a:extLst>
                          <a:ext uri="{FF2B5EF4-FFF2-40B4-BE49-F238E27FC236}">
                            <a16:creationId xmlns:a16="http://schemas.microsoft.com/office/drawing/2014/main" id="{4D49AC58-32DC-4108-9663-AC2516E85DB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28" name="Picture 4">
            <a:extLst>
              <a:ext uri="{FF2B5EF4-FFF2-40B4-BE49-F238E27FC236}">
                <a16:creationId xmlns:a16="http://schemas.microsoft.com/office/drawing/2014/main" id="{9070BA44-420A-4887-AAA3-1000BB9EF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612076" y="859526"/>
            <a:ext cx="4134805" cy="3011076"/>
          </a:xfrm>
          <a:prstGeom prst="round2DiagRect">
            <a:avLst>
              <a:gd name="adj1" fmla="val 16667"/>
              <a:gd name="adj2" fmla="val 0"/>
            </a:avLst>
          </a:prstGeom>
          <a:ln w="88900" cap="sq">
            <a:solidFill>
              <a:srgbClr val="FF0066"/>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object 2"/>
          <p:cNvSpPr/>
          <p:nvPr/>
        </p:nvSpPr>
        <p:spPr>
          <a:xfrm>
            <a:off x="8932164" y="6388743"/>
            <a:ext cx="1057770" cy="304458"/>
          </a:xfrm>
          <a:prstGeom prst="rect">
            <a:avLst/>
          </a:prstGeom>
          <a:blipFill>
            <a:blip r:embed="rId8"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62306" y="964198"/>
            <a:ext cx="6399960" cy="1120820"/>
          </a:xfrm>
          <a:prstGeom prst="rect">
            <a:avLst/>
          </a:prstGeom>
        </p:spPr>
        <p:txBody>
          <a:bodyPr vert="horz" wrap="square" lIns="0" tIns="12700" rIns="0" bIns="0" rtlCol="0">
            <a:spAutoFit/>
          </a:bodyPr>
          <a:lstStyle/>
          <a:p>
            <a:pPr marL="12700" marR="5080">
              <a:lnSpc>
                <a:spcPct val="100000"/>
              </a:lnSpc>
              <a:spcBef>
                <a:spcPts val="100"/>
              </a:spcBef>
            </a:pPr>
            <a:r>
              <a:rPr lang="en-US" sz="2400" spc="-150" dirty="0">
                <a:latin typeface="DejaVu Sans"/>
              </a:rPr>
              <a:t>Robotic Process Automation platform for Shared Services and Business Service Organizations</a:t>
            </a: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40" name="object 3">
            <a:extLst>
              <a:ext uri="{FF2B5EF4-FFF2-40B4-BE49-F238E27FC236}">
                <a16:creationId xmlns:a16="http://schemas.microsoft.com/office/drawing/2014/main" id="{2A92C6D4-1528-4EE9-90C3-C0E0E15FA59A}"/>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lang="en-US" sz="1000" b="1" spc="-80" dirty="0">
                <a:solidFill>
                  <a:srgbClr val="231F20"/>
                </a:solidFill>
                <a:latin typeface="DejaVu Sans"/>
                <a:cs typeface="DejaVu Sans"/>
              </a:rPr>
              <a:t>Key Solution - CMP</a:t>
            </a:r>
            <a:endParaRPr sz="1000" dirty="0">
              <a:latin typeface="DejaVu Sans"/>
              <a:cs typeface="DejaVu Sans"/>
            </a:endParaRPr>
          </a:p>
        </p:txBody>
      </p:sp>
      <p:sp>
        <p:nvSpPr>
          <p:cNvPr id="8" name="TextBox 7">
            <a:extLst>
              <a:ext uri="{FF2B5EF4-FFF2-40B4-BE49-F238E27FC236}">
                <a16:creationId xmlns:a16="http://schemas.microsoft.com/office/drawing/2014/main" id="{0FC51205-6401-4A27-87D5-06646352B980}"/>
              </a:ext>
            </a:extLst>
          </p:cNvPr>
          <p:cNvSpPr txBox="1"/>
          <p:nvPr/>
        </p:nvSpPr>
        <p:spPr>
          <a:xfrm>
            <a:off x="976494" y="2093076"/>
            <a:ext cx="5214431" cy="3416320"/>
          </a:xfrm>
          <a:prstGeom prst="rect">
            <a:avLst/>
          </a:prstGeom>
          <a:noFill/>
        </p:spPr>
        <p:txBody>
          <a:bodyPr wrap="square" rtlCol="0">
            <a:spAutoFit/>
          </a:bodyPr>
          <a:lstStyle/>
          <a:p>
            <a:r>
              <a:rPr lang="en-US" dirty="0"/>
              <a:t>Automation Anywhere’ s enterprise-grade cognitive robotic process automation (RPA) platform is capable of automating any business process, enabling enterprises to create a digital workforce to manage and scale business processes with unprecedented speed.</a:t>
            </a:r>
          </a:p>
          <a:p>
            <a:r>
              <a:rPr lang="en-US" dirty="0"/>
              <a:t>Automation Anywhere is the recognized RPA leader in creating the new digital workforce. Having pioneered RPA for more than 12 years and with over 27,000 customers, their enterprise-class solution offers greater efficiency, agility and control with near-zero error rates</a:t>
            </a:r>
            <a:endParaRPr lang="en-NG" dirty="0"/>
          </a:p>
        </p:txBody>
      </p:sp>
      <p:sp>
        <p:nvSpPr>
          <p:cNvPr id="12" name="TextBox 11">
            <a:extLst>
              <a:ext uri="{FF2B5EF4-FFF2-40B4-BE49-F238E27FC236}">
                <a16:creationId xmlns:a16="http://schemas.microsoft.com/office/drawing/2014/main" id="{81EDE3B3-488B-4463-8272-5DBC9F1D67E8}"/>
              </a:ext>
            </a:extLst>
          </p:cNvPr>
          <p:cNvSpPr txBox="1"/>
          <p:nvPr/>
        </p:nvSpPr>
        <p:spPr>
          <a:xfrm>
            <a:off x="6382430" y="4294445"/>
            <a:ext cx="5733370" cy="2031325"/>
          </a:xfrm>
          <a:prstGeom prst="rect">
            <a:avLst/>
          </a:prstGeom>
          <a:noFill/>
        </p:spPr>
        <p:txBody>
          <a:bodyPr wrap="square" rtlCol="0">
            <a:spAutoFit/>
          </a:bodyPr>
          <a:lstStyle/>
          <a:p>
            <a:pPr marL="285750" indent="-285750">
              <a:buFont typeface="Arial" panose="020B0604020202020204" pitchFamily="34" charset="0"/>
              <a:buChar char="•"/>
            </a:pPr>
            <a:r>
              <a:rPr lang="en-US" sz="1400" b="1" dirty="0"/>
              <a:t>ANY APPLICATION. </a:t>
            </a:r>
            <a:r>
              <a:rPr lang="en-US" sz="1400" dirty="0"/>
              <a:t>With over a decade of automation experience, the platform has automated every application, from SAP to legacy applications.</a:t>
            </a:r>
          </a:p>
          <a:p>
            <a:pPr marL="285750" indent="-285750">
              <a:buFont typeface="Arial" panose="020B0604020202020204" pitchFamily="34" charset="0"/>
              <a:buChar char="•"/>
            </a:pPr>
            <a:r>
              <a:rPr lang="en-US" sz="1400" dirty="0"/>
              <a:t> </a:t>
            </a:r>
            <a:r>
              <a:rPr lang="en-US" sz="1400" b="1" dirty="0"/>
              <a:t>ANY PROCESS. </a:t>
            </a:r>
            <a:r>
              <a:rPr lang="en-US" sz="1400" dirty="0"/>
              <a:t>We’ve automated every phase of a business process, from back office functions in IT, HR and F&amp;A to front office and mid-office, including thousands of the most complex end-to-end processes.</a:t>
            </a:r>
          </a:p>
          <a:p>
            <a:pPr marL="285750" indent="-285750">
              <a:buFont typeface="Arial" panose="020B0604020202020204" pitchFamily="34" charset="0"/>
              <a:buChar char="•"/>
            </a:pPr>
            <a:r>
              <a:rPr lang="en-US" sz="1400" b="1" dirty="0"/>
              <a:t>ANY INFRASTRUCTURE. </a:t>
            </a:r>
            <a:r>
              <a:rPr lang="en-US" sz="1400" dirty="0"/>
              <a:t>The platform is infrastructure-agnostic; it is deployable from virtual infrastructures in public or private cloud environments, to server-based processing and even to the desktop.</a:t>
            </a:r>
            <a:endParaRPr lang="en-NG" sz="1400" dirty="0"/>
          </a:p>
        </p:txBody>
      </p:sp>
      <p:sp>
        <p:nvSpPr>
          <p:cNvPr id="44" name="object 25">
            <a:extLst>
              <a:ext uri="{FF2B5EF4-FFF2-40B4-BE49-F238E27FC236}">
                <a16:creationId xmlns:a16="http://schemas.microsoft.com/office/drawing/2014/main" id="{A967D670-DEE4-469B-A3D1-D40B82756850}"/>
              </a:ext>
            </a:extLst>
          </p:cNvPr>
          <p:cNvSpPr txBox="1"/>
          <p:nvPr/>
        </p:nvSpPr>
        <p:spPr>
          <a:xfrm>
            <a:off x="7101903" y="3962400"/>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45" name="object 28">
            <a:extLst>
              <a:ext uri="{FF2B5EF4-FFF2-40B4-BE49-F238E27FC236}">
                <a16:creationId xmlns:a16="http://schemas.microsoft.com/office/drawing/2014/main" id="{BC9CCB7F-03E6-42C8-9683-9A0B26F8F786}"/>
              </a:ext>
            </a:extLst>
          </p:cNvPr>
          <p:cNvSpPr/>
          <p:nvPr/>
        </p:nvSpPr>
        <p:spPr>
          <a:xfrm>
            <a:off x="9033877" y="4041115"/>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pic>
        <p:nvPicPr>
          <p:cNvPr id="14338" name="Picture 2" descr="Image result for automation anywhere">
            <a:extLst>
              <a:ext uri="{FF2B5EF4-FFF2-40B4-BE49-F238E27FC236}">
                <a16:creationId xmlns:a16="http://schemas.microsoft.com/office/drawing/2014/main" id="{B6EC84FA-D1BB-4FE2-B341-22D312C3FD9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73988" y="5385973"/>
            <a:ext cx="2667000" cy="1171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478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051B7DB-0F84-48CD-B1D3-1E402EF2C68E}"/>
              </a:ext>
            </a:extLst>
          </p:cNvPr>
          <p:cNvGraphicFramePr>
            <a:graphicFrameLocks noChangeAspect="1"/>
          </p:cNvGraphicFramePr>
          <p:nvPr>
            <p:custDataLst>
              <p:tags r:id="rId2"/>
            </p:custDataLst>
            <p:extLst>
              <p:ext uri="{D42A27DB-BD31-4B8C-83A1-F6EECF244321}">
                <p14:modId xmlns:p14="http://schemas.microsoft.com/office/powerpoint/2010/main" val="1818964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425" imgH="426" progId="TCLayout.ActiveDocument.1">
                  <p:embed/>
                </p:oleObj>
              </mc:Choice>
              <mc:Fallback>
                <p:oleObj name="think-cell Slide" r:id="rId5" imgW="425" imgH="426" progId="TCLayout.ActiveDocument.1">
                  <p:embed/>
                  <p:pic>
                    <p:nvPicPr>
                      <p:cNvPr id="3" name="Object 2" hidden="1">
                        <a:extLst>
                          <a:ext uri="{FF2B5EF4-FFF2-40B4-BE49-F238E27FC236}">
                            <a16:creationId xmlns:a16="http://schemas.microsoft.com/office/drawing/2014/main" id="{2051B7DB-0F84-48CD-B1D3-1E402EF2C68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7"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26" y="1163764"/>
            <a:ext cx="7647940" cy="751488"/>
          </a:xfrm>
          <a:prstGeom prst="rect">
            <a:avLst/>
          </a:prstGeom>
        </p:spPr>
        <p:txBody>
          <a:bodyPr vert="horz" wrap="square" lIns="0" tIns="12700" rIns="0" bIns="0" rtlCol="0">
            <a:spAutoFit/>
          </a:bodyPr>
          <a:lstStyle/>
          <a:p>
            <a:pPr marL="12700" marR="5080">
              <a:lnSpc>
                <a:spcPct val="100000"/>
              </a:lnSpc>
              <a:spcBef>
                <a:spcPts val="100"/>
              </a:spcBef>
            </a:pPr>
            <a:r>
              <a:rPr lang="en-US" sz="2400" b="1" spc="-150" dirty="0">
                <a:latin typeface="DejaVu Sans"/>
                <a:cs typeface="DejaVu Sans"/>
              </a:rPr>
              <a:t>Workspace Transformation and Mobility </a:t>
            </a:r>
            <a:r>
              <a:rPr lang="en-US" sz="2400" spc="-150" dirty="0">
                <a:latin typeface="DejaVu Sans"/>
                <a:cs typeface="DejaVu Sans"/>
              </a:rPr>
              <a:t>– work safely and securely from anywhere and enable BYOD</a:t>
            </a: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7" name="object 7"/>
          <p:cNvSpPr txBox="1"/>
          <p:nvPr/>
        </p:nvSpPr>
        <p:spPr>
          <a:xfrm>
            <a:off x="888687" y="2804718"/>
            <a:ext cx="2892425" cy="1990288"/>
          </a:xfrm>
          <a:prstGeom prst="rect">
            <a:avLst/>
          </a:prstGeom>
        </p:spPr>
        <p:txBody>
          <a:bodyPr vert="horz" wrap="square" lIns="0" tIns="12700" rIns="0" bIns="0" rtlCol="0">
            <a:spAutoFit/>
          </a:bodyPr>
          <a:lstStyle/>
          <a:p>
            <a:pPr marL="12700">
              <a:lnSpc>
                <a:spcPct val="100000"/>
              </a:lnSpc>
              <a:spcBef>
                <a:spcPts val="100"/>
              </a:spcBef>
            </a:pPr>
            <a:r>
              <a:rPr lang="en-US" sz="1400" spc="-80" dirty="0">
                <a:latin typeface="DejaVu Sans"/>
                <a:cs typeface="DejaVu Sans"/>
              </a:rPr>
              <a:t>Simplify the move to the mobile cloud era. </a:t>
            </a:r>
          </a:p>
          <a:p>
            <a:pPr marL="12700">
              <a:lnSpc>
                <a:spcPct val="100000"/>
              </a:lnSpc>
              <a:spcBef>
                <a:spcPts val="100"/>
              </a:spcBef>
            </a:pPr>
            <a:endParaRPr lang="en-US" sz="1400" spc="-80" dirty="0">
              <a:latin typeface="DejaVu Sans"/>
              <a:cs typeface="DejaVu Sans"/>
            </a:endParaRPr>
          </a:p>
          <a:p>
            <a:pPr marL="12700">
              <a:lnSpc>
                <a:spcPct val="100000"/>
              </a:lnSpc>
              <a:spcBef>
                <a:spcPts val="100"/>
              </a:spcBef>
            </a:pPr>
            <a:r>
              <a:rPr lang="en-US" sz="1400" spc="-80" dirty="0">
                <a:latin typeface="DejaVu Sans"/>
                <a:cs typeface="DejaVu Sans"/>
              </a:rPr>
              <a:t>Every employee desires a level of flexibility in the working hours and the freedom to leave the office anytime without leaving the work behind.</a:t>
            </a:r>
          </a:p>
          <a:p>
            <a:pPr marL="12700">
              <a:lnSpc>
                <a:spcPct val="100000"/>
              </a:lnSpc>
              <a:spcBef>
                <a:spcPts val="100"/>
              </a:spcBef>
            </a:pPr>
            <a:endParaRPr lang="en-US" sz="1400" dirty="0">
              <a:latin typeface="DejaVu Sans"/>
              <a:cs typeface="DejaVu Sans"/>
            </a:endParaRPr>
          </a:p>
        </p:txBody>
      </p:sp>
      <p:sp>
        <p:nvSpPr>
          <p:cNvPr id="10" name="object 10"/>
          <p:cNvSpPr/>
          <p:nvPr/>
        </p:nvSpPr>
        <p:spPr>
          <a:xfrm>
            <a:off x="673386" y="5582638"/>
            <a:ext cx="11061065" cy="45719"/>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2" name="object 12"/>
          <p:cNvSpPr txBox="1"/>
          <p:nvPr/>
        </p:nvSpPr>
        <p:spPr>
          <a:xfrm>
            <a:off x="666122" y="5340653"/>
            <a:ext cx="987425" cy="193040"/>
          </a:xfrm>
          <a:prstGeom prst="rect">
            <a:avLst/>
          </a:prstGeom>
        </p:spPr>
        <p:txBody>
          <a:bodyPr vert="horz" wrap="square" lIns="0" tIns="12700" rIns="0" bIns="0" rtlCol="0">
            <a:spAutoFit/>
          </a:bodyPr>
          <a:lstStyle/>
          <a:p>
            <a:pPr marL="12700">
              <a:lnSpc>
                <a:spcPct val="100000"/>
              </a:lnSpc>
              <a:spcBef>
                <a:spcPts val="100"/>
              </a:spcBef>
            </a:pPr>
            <a:r>
              <a:rPr sz="1100" b="1" spc="-140" dirty="0">
                <a:latin typeface="DejaVu Sans"/>
                <a:cs typeface="DejaVu Sans"/>
              </a:rPr>
              <a:t>Selected</a:t>
            </a:r>
            <a:r>
              <a:rPr sz="1100" b="1" spc="-200" dirty="0">
                <a:latin typeface="DejaVu Sans"/>
                <a:cs typeface="DejaVu Sans"/>
              </a:rPr>
              <a:t> </a:t>
            </a:r>
            <a:r>
              <a:rPr sz="1100" b="1" spc="-95" dirty="0">
                <a:latin typeface="DejaVu Sans"/>
                <a:cs typeface="DejaVu Sans"/>
              </a:rPr>
              <a:t>OEMs</a:t>
            </a:r>
            <a:endParaRPr sz="1100" dirty="0">
              <a:latin typeface="DejaVu Sans"/>
              <a:cs typeface="DejaVu Sans"/>
            </a:endParaRPr>
          </a:p>
        </p:txBody>
      </p:sp>
      <p:sp>
        <p:nvSpPr>
          <p:cNvPr id="13" name="object 13"/>
          <p:cNvSpPr txBox="1"/>
          <p:nvPr/>
        </p:nvSpPr>
        <p:spPr>
          <a:xfrm>
            <a:off x="680159" y="2504998"/>
            <a:ext cx="1609090" cy="26924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231F20"/>
                </a:solidFill>
                <a:latin typeface="DejaVu Sans"/>
                <a:cs typeface="DejaVu Sans"/>
              </a:rPr>
              <a:t>CURRENT</a:t>
            </a:r>
            <a:r>
              <a:rPr sz="1600" b="1" spc="-300" dirty="0">
                <a:solidFill>
                  <a:srgbClr val="231F20"/>
                </a:solidFill>
                <a:latin typeface="DejaVu Sans"/>
                <a:cs typeface="DejaVu Sans"/>
              </a:rPr>
              <a:t> </a:t>
            </a:r>
            <a:r>
              <a:rPr sz="1600" b="1" spc="-204" dirty="0">
                <a:solidFill>
                  <a:srgbClr val="231F20"/>
                </a:solidFill>
                <a:latin typeface="DejaVu Sans"/>
                <a:cs typeface="DejaVu Sans"/>
              </a:rPr>
              <a:t>STATE</a:t>
            </a:r>
            <a:endParaRPr sz="1600" dirty="0">
              <a:latin typeface="DejaVu Sans"/>
              <a:cs typeface="DejaVu Sans"/>
            </a:endParaRPr>
          </a:p>
        </p:txBody>
      </p:sp>
      <p:sp>
        <p:nvSpPr>
          <p:cNvPr id="14" name="object 14"/>
          <p:cNvSpPr/>
          <p:nvPr/>
        </p:nvSpPr>
        <p:spPr>
          <a:xfrm>
            <a:off x="4239069"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15" name="object 15"/>
          <p:cNvSpPr/>
          <p:nvPr/>
        </p:nvSpPr>
        <p:spPr>
          <a:xfrm>
            <a:off x="8077200" y="2330798"/>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16" name="object 16"/>
          <p:cNvSpPr txBox="1"/>
          <p:nvPr/>
        </p:nvSpPr>
        <p:spPr>
          <a:xfrm>
            <a:off x="4662072" y="2804718"/>
            <a:ext cx="4018028" cy="2649443"/>
          </a:xfrm>
          <a:prstGeom prst="rect">
            <a:avLst/>
          </a:prstGeom>
        </p:spPr>
        <p:txBody>
          <a:bodyPr vert="horz" wrap="square" lIns="0" tIns="12700" rIns="0" bIns="0" rtlCol="0">
            <a:spAutoFit/>
          </a:bodyPr>
          <a:lstStyle/>
          <a:p>
            <a:pPr marL="12700" marR="603885">
              <a:lnSpc>
                <a:spcPct val="100000"/>
              </a:lnSpc>
              <a:spcBef>
                <a:spcPts val="100"/>
              </a:spcBef>
            </a:pPr>
            <a:r>
              <a:rPr lang="en-US" sz="1400" spc="-80" dirty="0">
                <a:latin typeface="DejaVu Sans"/>
                <a:cs typeface="DejaVu Sans"/>
              </a:rPr>
              <a:t>Securely deliver and manage Windows or Linux desktops, applications, and online services to end users</a:t>
            </a:r>
          </a:p>
          <a:p>
            <a:pPr marL="12700" marR="603885">
              <a:lnSpc>
                <a:spcPct val="100000"/>
              </a:lnSpc>
              <a:spcBef>
                <a:spcPts val="100"/>
              </a:spcBef>
            </a:pPr>
            <a:endParaRPr lang="en-US" sz="1400" spc="-80" dirty="0">
              <a:latin typeface="DejaVu Sans"/>
              <a:cs typeface="DejaVu Sans"/>
            </a:endParaRPr>
          </a:p>
          <a:p>
            <a:pPr marL="12700" marR="603885">
              <a:lnSpc>
                <a:spcPct val="100000"/>
              </a:lnSpc>
              <a:spcBef>
                <a:spcPts val="100"/>
              </a:spcBef>
            </a:pPr>
            <a:r>
              <a:rPr lang="en-US" sz="1400" dirty="0">
                <a:latin typeface="DejaVu Sans"/>
                <a:cs typeface="DejaVu Sans"/>
              </a:rPr>
              <a:t>The VDI makes your process independent of hardware restrictions as well as hassles.</a:t>
            </a:r>
          </a:p>
          <a:p>
            <a:pPr marL="12700" marR="603885">
              <a:lnSpc>
                <a:spcPct val="100000"/>
              </a:lnSpc>
              <a:spcBef>
                <a:spcPts val="100"/>
              </a:spcBef>
            </a:pPr>
            <a:endParaRPr lang="en-US" sz="1400" dirty="0">
              <a:latin typeface="DejaVu Sans"/>
              <a:cs typeface="DejaVu Sans"/>
            </a:endParaRPr>
          </a:p>
          <a:p>
            <a:pPr marL="12700" marR="603885">
              <a:lnSpc>
                <a:spcPct val="100000"/>
              </a:lnSpc>
              <a:spcBef>
                <a:spcPts val="100"/>
              </a:spcBef>
            </a:pPr>
            <a:r>
              <a:rPr lang="en-US" sz="1400" dirty="0">
                <a:latin typeface="DejaVu Sans"/>
                <a:cs typeface="DejaVu Sans"/>
              </a:rPr>
              <a:t>Virtual Desktop Infrastructure helps the businesses to keep their data secure by eliminating the local storage of data whatsoever</a:t>
            </a:r>
            <a:endParaRPr sz="1400" dirty="0">
              <a:latin typeface="DejaVu Sans"/>
              <a:cs typeface="DejaVu Sans"/>
            </a:endParaRPr>
          </a:p>
        </p:txBody>
      </p:sp>
      <p:sp>
        <p:nvSpPr>
          <p:cNvPr id="17" name="object 17"/>
          <p:cNvSpPr txBox="1"/>
          <p:nvPr/>
        </p:nvSpPr>
        <p:spPr>
          <a:xfrm>
            <a:off x="8453801" y="2804718"/>
            <a:ext cx="3091180" cy="2687915"/>
          </a:xfrm>
          <a:prstGeom prst="rect">
            <a:avLst/>
          </a:prstGeom>
        </p:spPr>
        <p:txBody>
          <a:bodyPr vert="horz" wrap="square" lIns="0" tIns="12700" rIns="0" bIns="0" rtlCol="0">
            <a:spAutoFit/>
          </a:bodyPr>
          <a:lstStyle/>
          <a:p>
            <a:pPr marL="12700">
              <a:lnSpc>
                <a:spcPct val="100000"/>
              </a:lnSpc>
              <a:spcBef>
                <a:spcPts val="100"/>
              </a:spcBef>
            </a:pPr>
            <a:r>
              <a:rPr lang="en-US" sz="1400" dirty="0">
                <a:latin typeface="DejaVu Sans"/>
                <a:cs typeface="DejaVu Sans"/>
              </a:rPr>
              <a:t>Instead of buying new PCs, repurpose your existing devices</a:t>
            </a:r>
          </a:p>
          <a:p>
            <a:pPr marL="12700">
              <a:lnSpc>
                <a:spcPct val="100000"/>
              </a:lnSpc>
              <a:spcBef>
                <a:spcPts val="100"/>
              </a:spcBef>
            </a:pPr>
            <a:endParaRPr lang="en-US" sz="1400" dirty="0">
              <a:latin typeface="DejaVu Sans"/>
              <a:cs typeface="DejaVu Sans"/>
            </a:endParaRPr>
          </a:p>
          <a:p>
            <a:pPr marL="12700">
              <a:lnSpc>
                <a:spcPct val="100000"/>
              </a:lnSpc>
              <a:spcBef>
                <a:spcPts val="100"/>
              </a:spcBef>
            </a:pPr>
            <a:r>
              <a:rPr lang="en-US" sz="1400" dirty="0">
                <a:latin typeface="DejaVu Sans"/>
                <a:cs typeface="DejaVu Sans"/>
              </a:rPr>
              <a:t>No Hardware Issues</a:t>
            </a:r>
          </a:p>
          <a:p>
            <a:pPr marL="12700">
              <a:lnSpc>
                <a:spcPct val="100000"/>
              </a:lnSpc>
              <a:spcBef>
                <a:spcPts val="100"/>
              </a:spcBef>
            </a:pPr>
            <a:endParaRPr lang="en-US" sz="1400" dirty="0">
              <a:latin typeface="DejaVu Sans"/>
              <a:cs typeface="DejaVu Sans"/>
            </a:endParaRPr>
          </a:p>
          <a:p>
            <a:pPr marL="12700">
              <a:lnSpc>
                <a:spcPct val="100000"/>
              </a:lnSpc>
              <a:spcBef>
                <a:spcPts val="100"/>
              </a:spcBef>
            </a:pPr>
            <a:r>
              <a:rPr lang="en-US" sz="1400" dirty="0">
                <a:latin typeface="DejaVu Sans"/>
                <a:cs typeface="DejaVu Sans"/>
              </a:rPr>
              <a:t>Easy Provisioning of Desktops</a:t>
            </a:r>
          </a:p>
          <a:p>
            <a:pPr marL="12700">
              <a:lnSpc>
                <a:spcPct val="100000"/>
              </a:lnSpc>
              <a:spcBef>
                <a:spcPts val="100"/>
              </a:spcBef>
            </a:pPr>
            <a:endParaRPr lang="en-US" sz="1400" dirty="0">
              <a:latin typeface="DejaVu Sans"/>
              <a:cs typeface="DejaVu Sans"/>
            </a:endParaRPr>
          </a:p>
          <a:p>
            <a:pPr marL="12700">
              <a:lnSpc>
                <a:spcPct val="100000"/>
              </a:lnSpc>
              <a:spcBef>
                <a:spcPts val="100"/>
              </a:spcBef>
            </a:pPr>
            <a:r>
              <a:rPr lang="en-US" sz="1400" dirty="0">
                <a:latin typeface="DejaVu Sans"/>
                <a:cs typeface="DejaVu Sans"/>
              </a:rPr>
              <a:t>Turn to thin and zero clients to drive down your power costs and to extend the lifecycle of your endpoints.</a:t>
            </a:r>
          </a:p>
          <a:p>
            <a:pPr marL="12700">
              <a:lnSpc>
                <a:spcPct val="100000"/>
              </a:lnSpc>
              <a:spcBef>
                <a:spcPts val="100"/>
              </a:spcBef>
            </a:pPr>
            <a:endParaRPr lang="en-US" sz="1400" dirty="0">
              <a:latin typeface="DejaVu Sans"/>
              <a:cs typeface="DejaVu Sans"/>
            </a:endParaRPr>
          </a:p>
        </p:txBody>
      </p:sp>
      <p:sp>
        <p:nvSpPr>
          <p:cNvPr id="18" name="object 18"/>
          <p:cNvSpPr txBox="1"/>
          <p:nvPr/>
        </p:nvSpPr>
        <p:spPr>
          <a:xfrm>
            <a:off x="4453585" y="250499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19" name="object 19"/>
          <p:cNvSpPr txBox="1"/>
          <p:nvPr/>
        </p:nvSpPr>
        <p:spPr>
          <a:xfrm>
            <a:off x="8245296" y="2504998"/>
            <a:ext cx="1840399" cy="259045"/>
          </a:xfrm>
          <a:prstGeom prst="rect">
            <a:avLst/>
          </a:prstGeom>
        </p:spPr>
        <p:txBody>
          <a:bodyPr vert="horz" wrap="square" lIns="0" tIns="12700" rIns="0" bIns="0" rtlCol="0">
            <a:spAutoFit/>
          </a:bodyPr>
          <a:lstStyle/>
          <a:p>
            <a:pPr marL="12700">
              <a:lnSpc>
                <a:spcPct val="100000"/>
              </a:lnSpc>
              <a:spcBef>
                <a:spcPts val="100"/>
              </a:spcBef>
            </a:pPr>
            <a:r>
              <a:rPr sz="1600" b="1" spc="-180" dirty="0">
                <a:solidFill>
                  <a:srgbClr val="231F20"/>
                </a:solidFill>
                <a:latin typeface="DejaVu Sans"/>
                <a:cs typeface="DejaVu Sans"/>
              </a:rPr>
              <a:t>BUSINESS</a:t>
            </a:r>
            <a:r>
              <a:rPr sz="1600" b="1" spc="-250" dirty="0">
                <a:solidFill>
                  <a:srgbClr val="231F20"/>
                </a:solidFill>
                <a:latin typeface="DejaVu Sans"/>
                <a:cs typeface="DejaVu Sans"/>
              </a:rPr>
              <a:t> </a:t>
            </a:r>
            <a:r>
              <a:rPr sz="1600" b="1" spc="-130" dirty="0">
                <a:solidFill>
                  <a:srgbClr val="231F20"/>
                </a:solidFill>
                <a:latin typeface="DejaVu Sans"/>
                <a:cs typeface="DejaVu Sans"/>
              </a:rPr>
              <a:t>IMPACT</a:t>
            </a:r>
            <a:endParaRPr sz="1600" dirty="0">
              <a:latin typeface="DejaVu Sans"/>
              <a:cs typeface="DejaVu Sans"/>
            </a:endParaRPr>
          </a:p>
        </p:txBody>
      </p:sp>
      <p:sp>
        <p:nvSpPr>
          <p:cNvPr id="20" name="object 20"/>
          <p:cNvSpPr/>
          <p:nvPr/>
        </p:nvSpPr>
        <p:spPr>
          <a:xfrm>
            <a:off x="2612135"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1" name="object 21"/>
          <p:cNvSpPr/>
          <p:nvPr/>
        </p:nvSpPr>
        <p:spPr>
          <a:xfrm>
            <a:off x="6385559"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2" name="object 22"/>
          <p:cNvSpPr/>
          <p:nvPr/>
        </p:nvSpPr>
        <p:spPr>
          <a:xfrm>
            <a:off x="10177271" y="2583713"/>
            <a:ext cx="1455420" cy="121920"/>
          </a:xfrm>
          <a:custGeom>
            <a:avLst/>
            <a:gdLst/>
            <a:ahLst/>
            <a:cxnLst/>
            <a:rect l="l" t="t" r="r" b="b"/>
            <a:pathLst>
              <a:path w="1455420" h="121919">
                <a:moveTo>
                  <a:pt x="0" y="0"/>
                </a:moveTo>
                <a:lnTo>
                  <a:pt x="1455420" y="0"/>
                </a:lnTo>
                <a:lnTo>
                  <a:pt x="1455420" y="121919"/>
                </a:lnTo>
                <a:lnTo>
                  <a:pt x="0" y="121919"/>
                </a:lnTo>
                <a:lnTo>
                  <a:pt x="0" y="0"/>
                </a:lnTo>
                <a:close/>
              </a:path>
            </a:pathLst>
          </a:custGeom>
          <a:solidFill>
            <a:srgbClr val="DE0374"/>
          </a:solidFill>
        </p:spPr>
        <p:txBody>
          <a:bodyPr wrap="square" lIns="0" tIns="0" rIns="0" bIns="0" rtlCol="0"/>
          <a:lstStyle/>
          <a:p>
            <a:endParaRPr dirty="0"/>
          </a:p>
        </p:txBody>
      </p:sp>
      <p:sp>
        <p:nvSpPr>
          <p:cNvPr id="23" name="object 23"/>
          <p:cNvSpPr/>
          <p:nvPr/>
        </p:nvSpPr>
        <p:spPr>
          <a:xfrm>
            <a:off x="695634" y="2865653"/>
            <a:ext cx="38100" cy="246379"/>
          </a:xfrm>
          <a:custGeom>
            <a:avLst/>
            <a:gdLst/>
            <a:ahLst/>
            <a:cxnLst/>
            <a:rect l="l" t="t" r="r" b="b"/>
            <a:pathLst>
              <a:path w="38100" h="246380">
                <a:moveTo>
                  <a:pt x="19047" y="0"/>
                </a:moveTo>
                <a:lnTo>
                  <a:pt x="11650" y="1501"/>
                </a:lnTo>
                <a:lnTo>
                  <a:pt x="5594" y="5589"/>
                </a:lnTo>
                <a:lnTo>
                  <a:pt x="1502" y="11642"/>
                </a:lnTo>
                <a:lnTo>
                  <a:pt x="0" y="19037"/>
                </a:lnTo>
                <a:lnTo>
                  <a:pt x="0" y="226720"/>
                </a:lnTo>
                <a:lnTo>
                  <a:pt x="1502" y="234122"/>
                </a:lnTo>
                <a:lnTo>
                  <a:pt x="5594" y="240179"/>
                </a:lnTo>
                <a:lnTo>
                  <a:pt x="11650" y="244269"/>
                </a:lnTo>
                <a:lnTo>
                  <a:pt x="19051" y="245770"/>
                </a:lnTo>
                <a:lnTo>
                  <a:pt x="26448" y="244269"/>
                </a:lnTo>
                <a:lnTo>
                  <a:pt x="32505" y="240179"/>
                </a:lnTo>
                <a:lnTo>
                  <a:pt x="36596" y="234122"/>
                </a:lnTo>
                <a:lnTo>
                  <a:pt x="38098" y="226720"/>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24" name="object 24"/>
          <p:cNvSpPr/>
          <p:nvPr/>
        </p:nvSpPr>
        <p:spPr>
          <a:xfrm>
            <a:off x="669474" y="3473461"/>
            <a:ext cx="38100" cy="246379"/>
          </a:xfrm>
          <a:custGeom>
            <a:avLst/>
            <a:gdLst/>
            <a:ahLst/>
            <a:cxnLst/>
            <a:rect l="l" t="t" r="r" b="b"/>
            <a:pathLst>
              <a:path w="38100" h="246379">
                <a:moveTo>
                  <a:pt x="19047" y="0"/>
                </a:moveTo>
                <a:lnTo>
                  <a:pt x="11650" y="1503"/>
                </a:lnTo>
                <a:lnTo>
                  <a:pt x="5594" y="5595"/>
                </a:lnTo>
                <a:lnTo>
                  <a:pt x="1502" y="11653"/>
                </a:lnTo>
                <a:lnTo>
                  <a:pt x="0" y="19050"/>
                </a:lnTo>
                <a:lnTo>
                  <a:pt x="0" y="226733"/>
                </a:lnTo>
                <a:lnTo>
                  <a:pt x="1502" y="234129"/>
                </a:lnTo>
                <a:lnTo>
                  <a:pt x="5594" y="240187"/>
                </a:lnTo>
                <a:lnTo>
                  <a:pt x="11650" y="244279"/>
                </a:lnTo>
                <a:lnTo>
                  <a:pt x="19051" y="245783"/>
                </a:lnTo>
                <a:lnTo>
                  <a:pt x="26448" y="244279"/>
                </a:lnTo>
                <a:lnTo>
                  <a:pt x="32505" y="240187"/>
                </a:lnTo>
                <a:lnTo>
                  <a:pt x="36596" y="234129"/>
                </a:lnTo>
                <a:lnTo>
                  <a:pt x="38098" y="226733"/>
                </a:lnTo>
                <a:lnTo>
                  <a:pt x="38098" y="19050"/>
                </a:lnTo>
                <a:lnTo>
                  <a:pt x="36596" y="11653"/>
                </a:lnTo>
                <a:lnTo>
                  <a:pt x="32505" y="5595"/>
                </a:lnTo>
                <a:lnTo>
                  <a:pt x="26448" y="1503"/>
                </a:lnTo>
                <a:lnTo>
                  <a:pt x="19047" y="0"/>
                </a:lnTo>
                <a:close/>
              </a:path>
            </a:pathLst>
          </a:custGeom>
          <a:solidFill>
            <a:srgbClr val="DE0374"/>
          </a:solidFill>
        </p:spPr>
        <p:txBody>
          <a:bodyPr wrap="square" lIns="0" tIns="0" rIns="0" bIns="0" rtlCol="0"/>
          <a:lstStyle/>
          <a:p>
            <a:endParaRPr dirty="0"/>
          </a:p>
        </p:txBody>
      </p:sp>
      <p:sp>
        <p:nvSpPr>
          <p:cNvPr id="26" name="object 26"/>
          <p:cNvSpPr/>
          <p:nvPr/>
        </p:nvSpPr>
        <p:spPr>
          <a:xfrm>
            <a:off x="4480610"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27" name="object 27"/>
          <p:cNvSpPr/>
          <p:nvPr/>
        </p:nvSpPr>
        <p:spPr>
          <a:xfrm>
            <a:off x="4480610" y="3679538"/>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28" name="object 28"/>
          <p:cNvSpPr/>
          <p:nvPr/>
        </p:nvSpPr>
        <p:spPr>
          <a:xfrm>
            <a:off x="4457750" y="4591754"/>
            <a:ext cx="45719" cy="304873"/>
          </a:xfrm>
          <a:custGeom>
            <a:avLst/>
            <a:gdLst/>
            <a:ahLst/>
            <a:cxnLst/>
            <a:rect l="l" t="t" r="r" b="b"/>
            <a:pathLst>
              <a:path h="533400">
                <a:moveTo>
                  <a:pt x="0" y="0"/>
                </a:moveTo>
                <a:lnTo>
                  <a:pt x="0" y="533374"/>
                </a:lnTo>
              </a:path>
            </a:pathLst>
          </a:custGeom>
          <a:ln w="38100">
            <a:solidFill>
              <a:srgbClr val="DE0374"/>
            </a:solidFill>
          </a:ln>
        </p:spPr>
        <p:txBody>
          <a:bodyPr wrap="square" lIns="0" tIns="0" rIns="0" bIns="0" rtlCol="0"/>
          <a:lstStyle/>
          <a:p>
            <a:endParaRPr dirty="0"/>
          </a:p>
        </p:txBody>
      </p:sp>
      <p:sp>
        <p:nvSpPr>
          <p:cNvPr id="29" name="object 29"/>
          <p:cNvSpPr/>
          <p:nvPr/>
        </p:nvSpPr>
        <p:spPr>
          <a:xfrm>
            <a:off x="8272322"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0" name="object 30"/>
          <p:cNvSpPr/>
          <p:nvPr/>
        </p:nvSpPr>
        <p:spPr>
          <a:xfrm>
            <a:off x="8272322" y="3440768"/>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1" name="object 31"/>
          <p:cNvSpPr/>
          <p:nvPr/>
        </p:nvSpPr>
        <p:spPr>
          <a:xfrm>
            <a:off x="8296217" y="3940093"/>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36" name="object 3">
            <a:extLst>
              <a:ext uri="{FF2B5EF4-FFF2-40B4-BE49-F238E27FC236}">
                <a16:creationId xmlns:a16="http://schemas.microsoft.com/office/drawing/2014/main" id="{2C8C43C4-3CEB-43C6-AE82-4102AAE19216}"/>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sz="1000" b="1" spc="-80" dirty="0">
                <a:solidFill>
                  <a:srgbClr val="231F20"/>
                </a:solidFill>
                <a:latin typeface="DejaVu Sans"/>
                <a:cs typeface="DejaVu Sans"/>
              </a:rPr>
              <a:t>SOLUTION</a:t>
            </a:r>
            <a:r>
              <a:rPr sz="1000" b="1" spc="-170" dirty="0">
                <a:solidFill>
                  <a:srgbClr val="231F20"/>
                </a:solidFill>
                <a:latin typeface="DejaVu Sans"/>
                <a:cs typeface="DejaVu Sans"/>
              </a:rPr>
              <a:t> </a:t>
            </a:r>
            <a:r>
              <a:rPr sz="1000" b="1" spc="-80" dirty="0">
                <a:solidFill>
                  <a:srgbClr val="231F20"/>
                </a:solidFill>
                <a:latin typeface="DejaVu Sans"/>
                <a:cs typeface="DejaVu Sans"/>
              </a:rPr>
              <a:t>PORTFOLIO</a:t>
            </a:r>
            <a:endParaRPr sz="1000" dirty="0">
              <a:latin typeface="DejaVu Sans"/>
              <a:cs typeface="DejaVu Sans"/>
            </a:endParaRPr>
          </a:p>
        </p:txBody>
      </p:sp>
      <p:sp>
        <p:nvSpPr>
          <p:cNvPr id="38" name="object 31">
            <a:extLst>
              <a:ext uri="{FF2B5EF4-FFF2-40B4-BE49-F238E27FC236}">
                <a16:creationId xmlns:a16="http://schemas.microsoft.com/office/drawing/2014/main" id="{328C7390-0938-4F01-9F32-EB370E71D3CC}"/>
              </a:ext>
            </a:extLst>
          </p:cNvPr>
          <p:cNvSpPr/>
          <p:nvPr/>
        </p:nvSpPr>
        <p:spPr>
          <a:xfrm>
            <a:off x="8283071" y="4438305"/>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pic>
        <p:nvPicPr>
          <p:cNvPr id="40" name="Picture 6" descr="Image result for vmware">
            <a:extLst>
              <a:ext uri="{FF2B5EF4-FFF2-40B4-BE49-F238E27FC236}">
                <a16:creationId xmlns:a16="http://schemas.microsoft.com/office/drawing/2014/main" id="{749FF763-DE1D-422E-9409-3BFD3BF041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2686" y="5756834"/>
            <a:ext cx="2304425" cy="85007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aruba networks">
            <a:extLst>
              <a:ext uri="{FF2B5EF4-FFF2-40B4-BE49-F238E27FC236}">
                <a16:creationId xmlns:a16="http://schemas.microsoft.com/office/drawing/2014/main" id="{6D95EB00-4B3A-46A7-8A1B-87BFA47758B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81114" y="5884184"/>
            <a:ext cx="1219200" cy="59537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cisco">
            <a:extLst>
              <a:ext uri="{FF2B5EF4-FFF2-40B4-BE49-F238E27FC236}">
                <a16:creationId xmlns:a16="http://schemas.microsoft.com/office/drawing/2014/main" id="{08BA0550-72F9-4FBE-A539-F37677ABA6F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32518" y="5760801"/>
            <a:ext cx="1571062" cy="828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E5A16F-5F3D-4040-9EC4-DBF1B5730D3B}"/>
              </a:ext>
            </a:extLst>
          </p:cNvPr>
          <p:cNvGraphicFramePr>
            <a:graphicFrameLocks noChangeAspect="1"/>
          </p:cNvGraphicFramePr>
          <p:nvPr>
            <p:custDataLst>
              <p:tags r:id="rId2"/>
            </p:custDataLst>
            <p:extLst>
              <p:ext uri="{D42A27DB-BD31-4B8C-83A1-F6EECF244321}">
                <p14:modId xmlns:p14="http://schemas.microsoft.com/office/powerpoint/2010/main" val="3676808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 imgW="425" imgH="426" progId="TCLayout.ActiveDocument.1">
                  <p:embed/>
                </p:oleObj>
              </mc:Choice>
              <mc:Fallback>
                <p:oleObj name="think-cell Slide" r:id="rId5" imgW="425" imgH="426" progId="TCLayout.ActiveDocument.1">
                  <p:embed/>
                  <p:pic>
                    <p:nvPicPr>
                      <p:cNvPr id="3" name="Object 2" hidden="1">
                        <a:extLst>
                          <a:ext uri="{FF2B5EF4-FFF2-40B4-BE49-F238E27FC236}">
                            <a16:creationId xmlns:a16="http://schemas.microsoft.com/office/drawing/2014/main" id="{FCE5A16F-5F3D-4040-9EC4-DBF1B5730D3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7"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39" y="1163764"/>
            <a:ext cx="7542961" cy="751488"/>
          </a:xfrm>
          <a:prstGeom prst="rect">
            <a:avLst/>
          </a:prstGeom>
        </p:spPr>
        <p:txBody>
          <a:bodyPr vert="horz" wrap="square" lIns="0" tIns="12700" rIns="0" bIns="0" rtlCol="0">
            <a:spAutoFit/>
          </a:bodyPr>
          <a:lstStyle/>
          <a:p>
            <a:pPr marL="12700" marR="5080">
              <a:lnSpc>
                <a:spcPct val="100000"/>
              </a:lnSpc>
              <a:spcBef>
                <a:spcPts val="100"/>
              </a:spcBef>
            </a:pPr>
            <a:r>
              <a:rPr lang="en-US" sz="2400" spc="-150" dirty="0">
                <a:latin typeface="DejaVu Sans"/>
              </a:rPr>
              <a:t>Desktop &amp; App Virtualization Reimagined</a:t>
            </a:r>
            <a:br>
              <a:rPr lang="en-US" sz="2400" spc="-150" dirty="0">
                <a:latin typeface="DejaVu Sans"/>
              </a:rPr>
            </a:br>
            <a:r>
              <a:rPr lang="en-US" sz="2400" spc="-150" dirty="0">
                <a:latin typeface="DejaVu Sans"/>
              </a:rPr>
              <a:t>VMWARE HORIZON 7</a:t>
            </a: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40" name="object 3">
            <a:extLst>
              <a:ext uri="{FF2B5EF4-FFF2-40B4-BE49-F238E27FC236}">
                <a16:creationId xmlns:a16="http://schemas.microsoft.com/office/drawing/2014/main" id="{2A92C6D4-1528-4EE9-90C3-C0E0E15FA59A}"/>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lang="en-US" sz="1000" b="1" spc="-80" dirty="0">
                <a:solidFill>
                  <a:srgbClr val="231F20"/>
                </a:solidFill>
                <a:latin typeface="DejaVu Sans"/>
                <a:cs typeface="DejaVu Sans"/>
              </a:rPr>
              <a:t>Key Solution - CMP</a:t>
            </a:r>
            <a:endParaRPr sz="1000" dirty="0">
              <a:latin typeface="DejaVu Sans"/>
              <a:cs typeface="DejaVu Sans"/>
            </a:endParaRPr>
          </a:p>
        </p:txBody>
      </p:sp>
      <p:sp>
        <p:nvSpPr>
          <p:cNvPr id="8" name="TextBox 7">
            <a:extLst>
              <a:ext uri="{FF2B5EF4-FFF2-40B4-BE49-F238E27FC236}">
                <a16:creationId xmlns:a16="http://schemas.microsoft.com/office/drawing/2014/main" id="{0FC51205-6401-4A27-87D5-06646352B980}"/>
              </a:ext>
            </a:extLst>
          </p:cNvPr>
          <p:cNvSpPr txBox="1"/>
          <p:nvPr/>
        </p:nvSpPr>
        <p:spPr>
          <a:xfrm>
            <a:off x="1186369" y="2000917"/>
            <a:ext cx="4799757" cy="3693319"/>
          </a:xfrm>
          <a:prstGeom prst="rect">
            <a:avLst/>
          </a:prstGeom>
          <a:noFill/>
        </p:spPr>
        <p:txBody>
          <a:bodyPr wrap="square" rtlCol="0">
            <a:spAutoFit/>
          </a:bodyPr>
          <a:lstStyle/>
          <a:p>
            <a:r>
              <a:rPr lang="en-US" dirty="0"/>
              <a:t>VMware Horizon® 7 goes beyond VDI to provide end users with one place to securely access all their desktops, applications, and online services from any device, everywhere. With Horizon 7, IT organizations can take advantage of closed-loop management and automation, and tight integration with the software-defied data center,</a:t>
            </a:r>
            <a:br>
              <a:rPr lang="en-US" dirty="0"/>
            </a:br>
            <a:r>
              <a:rPr lang="en-US" dirty="0"/>
              <a:t>to deliver and protect all the Windows or Linux and online resources users want, at the speed they expect, with the efficiency business demands.</a:t>
            </a:r>
            <a:br>
              <a:rPr lang="en-US" dirty="0"/>
            </a:br>
            <a:br>
              <a:rPr lang="en-US" dirty="0"/>
            </a:br>
            <a:endParaRPr lang="en-NG" dirty="0"/>
          </a:p>
        </p:txBody>
      </p:sp>
      <p:pic>
        <p:nvPicPr>
          <p:cNvPr id="1028" name="Picture 4">
            <a:extLst>
              <a:ext uri="{FF2B5EF4-FFF2-40B4-BE49-F238E27FC236}">
                <a16:creationId xmlns:a16="http://schemas.microsoft.com/office/drawing/2014/main" id="{9070BA44-420A-4887-AAA3-1000BB9EFB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934199" y="1624374"/>
            <a:ext cx="4572557" cy="3002646"/>
          </a:xfrm>
          <a:prstGeom prst="round2DiagRect">
            <a:avLst>
              <a:gd name="adj1" fmla="val 16667"/>
              <a:gd name="adj2" fmla="val 0"/>
            </a:avLst>
          </a:prstGeom>
          <a:ln w="88900" cap="sq">
            <a:solidFill>
              <a:srgbClr val="FF0066"/>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1EDE3B3-488B-4463-8272-5DBC9F1D67E8}"/>
              </a:ext>
            </a:extLst>
          </p:cNvPr>
          <p:cNvSpPr txBox="1"/>
          <p:nvPr/>
        </p:nvSpPr>
        <p:spPr>
          <a:xfrm>
            <a:off x="5986127" y="5168205"/>
            <a:ext cx="5733370"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t>Dramatically accelerated means to provision fully featured, personalized, customized virtual desktops and published applications. </a:t>
            </a:r>
          </a:p>
          <a:p>
            <a:pPr marL="285750" indent="-285750">
              <a:buFont typeface="Arial" panose="020B0604020202020204" pitchFamily="34" charset="0"/>
              <a:buChar char="•"/>
            </a:pPr>
            <a:r>
              <a:rPr lang="en-US" sz="1400" dirty="0"/>
              <a:t>PCoIP, VMware now offers customers additional choice and flexibility </a:t>
            </a:r>
          </a:p>
          <a:p>
            <a:pPr marL="285750" indent="-285750">
              <a:buFont typeface="Arial" panose="020B0604020202020204" pitchFamily="34" charset="0"/>
              <a:buChar char="•"/>
            </a:pPr>
            <a:r>
              <a:rPr lang="en-US" sz="1400" dirty="0"/>
              <a:t>Robust suite of security and policy-focused capabilities that help customers improve their overall security posture, with a multilayered, defense-in-depth approach </a:t>
            </a:r>
            <a:endParaRPr lang="en-NG" sz="1400" dirty="0"/>
          </a:p>
        </p:txBody>
      </p:sp>
      <p:sp>
        <p:nvSpPr>
          <p:cNvPr id="44" name="object 25">
            <a:extLst>
              <a:ext uri="{FF2B5EF4-FFF2-40B4-BE49-F238E27FC236}">
                <a16:creationId xmlns:a16="http://schemas.microsoft.com/office/drawing/2014/main" id="{A967D670-DEE4-469B-A3D1-D40B82756850}"/>
              </a:ext>
            </a:extLst>
          </p:cNvPr>
          <p:cNvSpPr txBox="1"/>
          <p:nvPr/>
        </p:nvSpPr>
        <p:spPr>
          <a:xfrm>
            <a:off x="6705600" y="4836160"/>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45" name="object 28">
            <a:extLst>
              <a:ext uri="{FF2B5EF4-FFF2-40B4-BE49-F238E27FC236}">
                <a16:creationId xmlns:a16="http://schemas.microsoft.com/office/drawing/2014/main" id="{BC9CCB7F-03E6-42C8-9683-9A0B26F8F786}"/>
              </a:ext>
            </a:extLst>
          </p:cNvPr>
          <p:cNvSpPr/>
          <p:nvPr/>
        </p:nvSpPr>
        <p:spPr>
          <a:xfrm>
            <a:off x="8637574" y="4914875"/>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pic>
        <p:nvPicPr>
          <p:cNvPr id="13" name="Picture 6" descr="Image result for vmware">
            <a:extLst>
              <a:ext uri="{FF2B5EF4-FFF2-40B4-BE49-F238E27FC236}">
                <a16:creationId xmlns:a16="http://schemas.microsoft.com/office/drawing/2014/main" id="{0EA2B56A-12B7-4182-A4BD-7A265E31B7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4698" y="5317840"/>
            <a:ext cx="2626137" cy="96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275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1F5697D-3A76-4596-97DF-5718D6D33149}"/>
              </a:ext>
            </a:extLst>
          </p:cNvPr>
          <p:cNvGraphicFramePr>
            <a:graphicFrameLocks noChangeAspect="1"/>
          </p:cNvGraphicFramePr>
          <p:nvPr>
            <p:custDataLst>
              <p:tags r:id="rId2"/>
            </p:custDataLst>
            <p:extLst>
              <p:ext uri="{D42A27DB-BD31-4B8C-83A1-F6EECF244321}">
                <p14:modId xmlns:p14="http://schemas.microsoft.com/office/powerpoint/2010/main" val="2644173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425" imgH="426" progId="TCLayout.ActiveDocument.1">
                  <p:embed/>
                </p:oleObj>
              </mc:Choice>
              <mc:Fallback>
                <p:oleObj name="think-cell Slide" r:id="rId5" imgW="425" imgH="426" progId="TCLayout.ActiveDocument.1">
                  <p:embed/>
                  <p:pic>
                    <p:nvPicPr>
                      <p:cNvPr id="3" name="Object 2" hidden="1">
                        <a:extLst>
                          <a:ext uri="{FF2B5EF4-FFF2-40B4-BE49-F238E27FC236}">
                            <a16:creationId xmlns:a16="http://schemas.microsoft.com/office/drawing/2014/main" id="{81F5697D-3A76-4596-97DF-5718D6D3314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7"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39" y="1163764"/>
            <a:ext cx="7542961" cy="751488"/>
          </a:xfrm>
          <a:prstGeom prst="rect">
            <a:avLst/>
          </a:prstGeom>
        </p:spPr>
        <p:txBody>
          <a:bodyPr vert="horz" wrap="square" lIns="0" tIns="12700" rIns="0" bIns="0" rtlCol="0">
            <a:spAutoFit/>
          </a:bodyPr>
          <a:lstStyle/>
          <a:p>
            <a:pPr marL="12700" marR="5080">
              <a:lnSpc>
                <a:spcPct val="100000"/>
              </a:lnSpc>
              <a:spcBef>
                <a:spcPts val="100"/>
              </a:spcBef>
            </a:pPr>
            <a:r>
              <a:rPr lang="en-US" sz="2400" spc="-150" dirty="0">
                <a:latin typeface="DejaVu Sans"/>
              </a:rPr>
              <a:t>Solving The BYOD Challenge</a:t>
            </a:r>
            <a:br>
              <a:rPr lang="en-US" sz="2400" spc="-150" dirty="0">
                <a:latin typeface="DejaVu Sans"/>
              </a:rPr>
            </a:br>
            <a:r>
              <a:rPr lang="en-US" sz="2400" spc="-150" dirty="0">
                <a:latin typeface="DejaVu Sans"/>
              </a:rPr>
              <a:t>with Aruba ClearPass </a:t>
            </a: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40" name="object 3">
            <a:extLst>
              <a:ext uri="{FF2B5EF4-FFF2-40B4-BE49-F238E27FC236}">
                <a16:creationId xmlns:a16="http://schemas.microsoft.com/office/drawing/2014/main" id="{2A92C6D4-1528-4EE9-90C3-C0E0E15FA59A}"/>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lang="en-US" sz="1000" b="1" spc="-80" dirty="0">
                <a:solidFill>
                  <a:srgbClr val="231F20"/>
                </a:solidFill>
                <a:latin typeface="DejaVu Sans"/>
                <a:cs typeface="DejaVu Sans"/>
              </a:rPr>
              <a:t>Key Solution - CMP</a:t>
            </a:r>
            <a:endParaRPr sz="1000" dirty="0">
              <a:latin typeface="DejaVu Sans"/>
              <a:cs typeface="DejaVu Sans"/>
            </a:endParaRPr>
          </a:p>
        </p:txBody>
      </p:sp>
      <p:sp>
        <p:nvSpPr>
          <p:cNvPr id="8" name="TextBox 7">
            <a:extLst>
              <a:ext uri="{FF2B5EF4-FFF2-40B4-BE49-F238E27FC236}">
                <a16:creationId xmlns:a16="http://schemas.microsoft.com/office/drawing/2014/main" id="{0FC51205-6401-4A27-87D5-06646352B980}"/>
              </a:ext>
            </a:extLst>
          </p:cNvPr>
          <p:cNvSpPr txBox="1"/>
          <p:nvPr/>
        </p:nvSpPr>
        <p:spPr>
          <a:xfrm>
            <a:off x="1186369" y="2000917"/>
            <a:ext cx="4799757" cy="2862322"/>
          </a:xfrm>
          <a:prstGeom prst="rect">
            <a:avLst/>
          </a:prstGeom>
          <a:noFill/>
        </p:spPr>
        <p:txBody>
          <a:bodyPr wrap="square" rtlCol="0">
            <a:spAutoFit/>
          </a:bodyPr>
          <a:lstStyle/>
          <a:p>
            <a:r>
              <a:rPr lang="en-US" dirty="0"/>
              <a:t>Access should be simple – for students, staff, corporate guest or contractor, or BYOD. ClearPass Guest, </a:t>
            </a:r>
            <a:r>
              <a:rPr lang="en-US" dirty="0" err="1"/>
              <a:t>OnBoard</a:t>
            </a:r>
            <a:r>
              <a:rPr lang="en-US" dirty="0"/>
              <a:t> and OnGuard gives you the tools you need and the flexibility to secure your business Wi-Fi and wired networks.</a:t>
            </a:r>
          </a:p>
          <a:p>
            <a:r>
              <a:rPr lang="en-US" dirty="0"/>
              <a:t>Clear pass Onboard automatically configures and provision mobile devices – Window macOS, iOS, Android Chromebook and Ubuntu enabling them to securely connect to enterprise networks in support of BYOD initiatives </a:t>
            </a:r>
            <a:endParaRPr lang="en-NG" dirty="0"/>
          </a:p>
        </p:txBody>
      </p:sp>
      <p:pic>
        <p:nvPicPr>
          <p:cNvPr id="1028" name="Picture 4">
            <a:extLst>
              <a:ext uri="{FF2B5EF4-FFF2-40B4-BE49-F238E27FC236}">
                <a16:creationId xmlns:a16="http://schemas.microsoft.com/office/drawing/2014/main" id="{9070BA44-420A-4887-AAA3-1000BB9EFB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6318798" y="1520123"/>
            <a:ext cx="5187959" cy="2862322"/>
          </a:xfrm>
          <a:prstGeom prst="round2DiagRect">
            <a:avLst>
              <a:gd name="adj1" fmla="val 16667"/>
              <a:gd name="adj2" fmla="val 0"/>
            </a:avLst>
          </a:prstGeom>
          <a:ln w="88900" cap="sq">
            <a:solidFill>
              <a:srgbClr val="FF0066"/>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1EDE3B3-488B-4463-8272-5DBC9F1D67E8}"/>
              </a:ext>
            </a:extLst>
          </p:cNvPr>
          <p:cNvSpPr txBox="1"/>
          <p:nvPr/>
        </p:nvSpPr>
        <p:spPr>
          <a:xfrm>
            <a:off x="5986127" y="5168205"/>
            <a:ext cx="5733370"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Enable users to self register and securely onboard multiple devises </a:t>
            </a:r>
          </a:p>
          <a:p>
            <a:pPr marL="285750" indent="-285750">
              <a:buFont typeface="Arial" panose="020B0604020202020204" pitchFamily="34" charset="0"/>
              <a:buChar char="•"/>
            </a:pPr>
            <a:r>
              <a:rPr lang="en-US" sz="1400" dirty="0"/>
              <a:t>Sponsor based onboarding allows for custom workflows </a:t>
            </a:r>
          </a:p>
          <a:p>
            <a:pPr marL="285750" indent="-285750">
              <a:buFont typeface="Arial" panose="020B0604020202020204" pitchFamily="34" charset="0"/>
              <a:buChar char="•"/>
            </a:pPr>
            <a:r>
              <a:rPr lang="en-US" sz="1400" dirty="0"/>
              <a:t>Actives directory and cloud identity credential authentication supported </a:t>
            </a:r>
          </a:p>
          <a:p>
            <a:pPr marL="285750" indent="-285750">
              <a:buFont typeface="Arial" panose="020B0604020202020204" pitchFamily="34" charset="0"/>
              <a:buChar char="•"/>
            </a:pPr>
            <a:r>
              <a:rPr lang="en-US" sz="1400" dirty="0"/>
              <a:t>Automate the configuration of network settings for wired and wireless endpoints </a:t>
            </a:r>
            <a:endParaRPr lang="en-NG" sz="1400" dirty="0"/>
          </a:p>
        </p:txBody>
      </p:sp>
      <p:sp>
        <p:nvSpPr>
          <p:cNvPr id="44" name="object 25">
            <a:extLst>
              <a:ext uri="{FF2B5EF4-FFF2-40B4-BE49-F238E27FC236}">
                <a16:creationId xmlns:a16="http://schemas.microsoft.com/office/drawing/2014/main" id="{A967D670-DEE4-469B-A3D1-D40B82756850}"/>
              </a:ext>
            </a:extLst>
          </p:cNvPr>
          <p:cNvSpPr txBox="1"/>
          <p:nvPr/>
        </p:nvSpPr>
        <p:spPr>
          <a:xfrm>
            <a:off x="6705600" y="4836160"/>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45" name="object 28">
            <a:extLst>
              <a:ext uri="{FF2B5EF4-FFF2-40B4-BE49-F238E27FC236}">
                <a16:creationId xmlns:a16="http://schemas.microsoft.com/office/drawing/2014/main" id="{BC9CCB7F-03E6-42C8-9683-9A0B26F8F786}"/>
              </a:ext>
            </a:extLst>
          </p:cNvPr>
          <p:cNvSpPr/>
          <p:nvPr/>
        </p:nvSpPr>
        <p:spPr>
          <a:xfrm>
            <a:off x="8637574" y="4914875"/>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pic>
        <p:nvPicPr>
          <p:cNvPr id="14" name="Picture 2" descr="Image result for aruba networks">
            <a:extLst>
              <a:ext uri="{FF2B5EF4-FFF2-40B4-BE49-F238E27FC236}">
                <a16:creationId xmlns:a16="http://schemas.microsoft.com/office/drawing/2014/main" id="{FC97EBE0-A1ED-42C9-BC79-DACFDA3FE52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0708" y="5451381"/>
            <a:ext cx="1676400" cy="81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736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E3FA0EC-6CA7-4E08-BB56-CF6163F8DB85}"/>
              </a:ext>
            </a:extLst>
          </p:cNvPr>
          <p:cNvGraphicFramePr>
            <a:graphicFrameLocks noChangeAspect="1"/>
          </p:cNvGraphicFramePr>
          <p:nvPr>
            <p:custDataLst>
              <p:tags r:id="rId2"/>
            </p:custDataLst>
            <p:extLst>
              <p:ext uri="{D42A27DB-BD31-4B8C-83A1-F6EECF244321}">
                <p14:modId xmlns:p14="http://schemas.microsoft.com/office/powerpoint/2010/main" val="4223456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0E3FA0EC-6CA7-4E08-BB56-CF6163F8DB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6"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45" y="1163764"/>
            <a:ext cx="7619153" cy="751488"/>
          </a:xfrm>
          <a:prstGeom prst="rect">
            <a:avLst/>
          </a:prstGeom>
        </p:spPr>
        <p:txBody>
          <a:bodyPr vert="horz" wrap="square" lIns="0" tIns="12700" rIns="0" bIns="0" rtlCol="0">
            <a:spAutoFit/>
          </a:bodyPr>
          <a:lstStyle/>
          <a:p>
            <a:pPr marL="12700" marR="5080">
              <a:lnSpc>
                <a:spcPct val="100000"/>
              </a:lnSpc>
              <a:spcBef>
                <a:spcPts val="100"/>
              </a:spcBef>
            </a:pPr>
            <a:r>
              <a:rPr lang="en-US" sz="2400" b="1" spc="-150" dirty="0">
                <a:latin typeface="DejaVu Sans"/>
                <a:cs typeface="DejaVu Sans"/>
              </a:rPr>
              <a:t>Collaboration </a:t>
            </a:r>
            <a:r>
              <a:rPr lang="en-US" sz="2400" spc="-150" dirty="0">
                <a:latin typeface="DejaVu Sans"/>
                <a:cs typeface="DejaVu Sans"/>
              </a:rPr>
              <a:t>-</a:t>
            </a:r>
            <a:r>
              <a:rPr lang="en-US" sz="2400" b="1" spc="-150" dirty="0">
                <a:latin typeface="DejaVu Sans"/>
                <a:cs typeface="DejaVu Sans"/>
              </a:rPr>
              <a:t> </a:t>
            </a:r>
            <a:r>
              <a:rPr sz="2400" spc="-150" dirty="0">
                <a:latin typeface="DejaVu Sans"/>
                <a:cs typeface="DejaVu Sans"/>
              </a:rPr>
              <a:t>Modern </a:t>
            </a:r>
            <a:r>
              <a:rPr lang="en-US" sz="2400" spc="-150" dirty="0">
                <a:latin typeface="DejaVu Sans"/>
                <a:cs typeface="DejaVu Sans"/>
              </a:rPr>
              <a:t>Meeting</a:t>
            </a:r>
            <a:r>
              <a:rPr sz="2400" spc="-150" dirty="0">
                <a:latin typeface="DejaVu Sans"/>
                <a:cs typeface="DejaVu Sans"/>
              </a:rPr>
              <a:t> Solu</a:t>
            </a:r>
            <a:r>
              <a:rPr lang="en-US" sz="2400" spc="-150" dirty="0">
                <a:latin typeface="DejaVu Sans"/>
                <a:cs typeface="DejaVu Sans"/>
              </a:rPr>
              <a:t>t</a:t>
            </a:r>
            <a:r>
              <a:rPr sz="2400" spc="-150" dirty="0">
                <a:latin typeface="DejaVu Sans"/>
                <a:cs typeface="DejaVu Sans"/>
              </a:rPr>
              <a:t>ions can reduce travel costs by  70% and improve staﬀ produc</a:t>
            </a:r>
            <a:r>
              <a:rPr lang="en-US" sz="2400" spc="-150" dirty="0">
                <a:latin typeface="DejaVu Sans"/>
                <a:cs typeface="DejaVu Sans"/>
              </a:rPr>
              <a:t>t</a:t>
            </a:r>
            <a:r>
              <a:rPr sz="2400" spc="-150" dirty="0">
                <a:latin typeface="DejaVu Sans"/>
                <a:cs typeface="DejaVu Sans"/>
              </a:rPr>
              <a:t>ivity</a:t>
            </a: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7" name="object 7"/>
          <p:cNvSpPr txBox="1"/>
          <p:nvPr/>
        </p:nvSpPr>
        <p:spPr>
          <a:xfrm>
            <a:off x="888690" y="2804718"/>
            <a:ext cx="3178175" cy="1741502"/>
          </a:xfrm>
          <a:prstGeom prst="rect">
            <a:avLst/>
          </a:prstGeom>
        </p:spPr>
        <p:txBody>
          <a:bodyPr vert="horz" wrap="square" lIns="0" tIns="12700" rIns="0" bIns="0" rtlCol="0">
            <a:spAutoFit/>
          </a:bodyPr>
          <a:lstStyle/>
          <a:p>
            <a:pPr marL="12700">
              <a:lnSpc>
                <a:spcPct val="100000"/>
              </a:lnSpc>
              <a:spcBef>
                <a:spcPts val="100"/>
              </a:spcBef>
            </a:pPr>
            <a:r>
              <a:rPr lang="en-US" sz="1400" spc="-20" dirty="0">
                <a:latin typeface="DejaVu Sans"/>
                <a:cs typeface="DejaVu Sans"/>
              </a:rPr>
              <a:t>Organizations</a:t>
            </a:r>
            <a:r>
              <a:rPr sz="1400" spc="-20" dirty="0">
                <a:latin typeface="DejaVu Sans"/>
                <a:cs typeface="DejaVu Sans"/>
              </a:rPr>
              <a:t> </a:t>
            </a:r>
            <a:r>
              <a:rPr sz="1400" spc="-135" dirty="0">
                <a:latin typeface="DejaVu Sans"/>
                <a:cs typeface="DejaVu Sans"/>
              </a:rPr>
              <a:t>ha</a:t>
            </a:r>
            <a:r>
              <a:rPr lang="en-US" sz="1400" spc="-135" dirty="0">
                <a:latin typeface="DejaVu Sans"/>
                <a:cs typeface="DejaVu Sans"/>
              </a:rPr>
              <a:t>ve</a:t>
            </a:r>
            <a:r>
              <a:rPr sz="1400" spc="-135" dirty="0">
                <a:latin typeface="DejaVu Sans"/>
                <a:cs typeface="DejaVu Sans"/>
              </a:rPr>
              <a:t> </a:t>
            </a:r>
            <a:r>
              <a:rPr sz="1400" spc="-125" dirty="0">
                <a:latin typeface="DejaVu Sans"/>
                <a:cs typeface="DejaVu Sans"/>
              </a:rPr>
              <a:t>employees </a:t>
            </a:r>
            <a:r>
              <a:rPr sz="1400" spc="-80" dirty="0">
                <a:latin typeface="DejaVu Sans"/>
                <a:cs typeface="DejaVu Sans"/>
              </a:rPr>
              <a:t>in </a:t>
            </a:r>
            <a:r>
              <a:rPr sz="1400" spc="-85" dirty="0">
                <a:latin typeface="DejaVu Sans"/>
                <a:cs typeface="DejaVu Sans"/>
              </a:rPr>
              <a:t>mul</a:t>
            </a:r>
            <a:r>
              <a:rPr lang="en-US" sz="1400" spc="-85" dirty="0">
                <a:latin typeface="DejaVu Sans"/>
                <a:cs typeface="DejaVu Sans"/>
              </a:rPr>
              <a:t>t</a:t>
            </a:r>
            <a:r>
              <a:rPr sz="1400" spc="-85" dirty="0">
                <a:latin typeface="DejaVu Sans"/>
                <a:cs typeface="DejaVu Sans"/>
              </a:rPr>
              <a:t>iple</a:t>
            </a:r>
            <a:r>
              <a:rPr sz="1400" spc="-114" dirty="0">
                <a:latin typeface="DejaVu Sans"/>
                <a:cs typeface="DejaVu Sans"/>
              </a:rPr>
              <a:t> </a:t>
            </a:r>
            <a:r>
              <a:rPr sz="1400" spc="-80" dirty="0">
                <a:latin typeface="DejaVu Sans"/>
                <a:cs typeface="DejaVu Sans"/>
              </a:rPr>
              <a:t>loca</a:t>
            </a:r>
            <a:r>
              <a:rPr lang="en-US" sz="1400" spc="-80" dirty="0">
                <a:latin typeface="DejaVu Sans"/>
                <a:cs typeface="DejaVu Sans"/>
              </a:rPr>
              <a:t>t</a:t>
            </a:r>
            <a:r>
              <a:rPr sz="1400" spc="-80" dirty="0">
                <a:latin typeface="DejaVu Sans"/>
                <a:cs typeface="DejaVu Sans"/>
              </a:rPr>
              <a:t>ions</a:t>
            </a:r>
            <a:endParaRPr sz="1400" dirty="0">
              <a:latin typeface="DejaVu Sans"/>
              <a:cs typeface="DejaVu Sans"/>
            </a:endParaRPr>
          </a:p>
          <a:p>
            <a:pPr marL="12700" marR="562610" indent="-635">
              <a:lnSpc>
                <a:spcPct val="100000"/>
              </a:lnSpc>
              <a:spcBef>
                <a:spcPts val="1680"/>
              </a:spcBef>
            </a:pPr>
            <a:r>
              <a:rPr sz="1400" spc="-95" dirty="0">
                <a:latin typeface="DejaVu Sans"/>
                <a:cs typeface="DejaVu Sans"/>
              </a:rPr>
              <a:t>Tradi</a:t>
            </a:r>
            <a:r>
              <a:rPr lang="en-US" sz="1400" spc="-95" dirty="0">
                <a:latin typeface="DejaVu Sans"/>
                <a:cs typeface="DejaVu Sans"/>
              </a:rPr>
              <a:t>t</a:t>
            </a:r>
            <a:r>
              <a:rPr sz="1400" spc="-95" dirty="0">
                <a:latin typeface="DejaVu Sans"/>
                <a:cs typeface="DejaVu Sans"/>
              </a:rPr>
              <a:t>ional </a:t>
            </a:r>
            <a:r>
              <a:rPr sz="1400" spc="-75" dirty="0">
                <a:latin typeface="DejaVu Sans"/>
                <a:cs typeface="DejaVu Sans"/>
              </a:rPr>
              <a:t>solu</a:t>
            </a:r>
            <a:r>
              <a:rPr lang="en-US" sz="1400" spc="-75" dirty="0">
                <a:latin typeface="DejaVu Sans"/>
                <a:cs typeface="DejaVu Sans"/>
              </a:rPr>
              <a:t>t</a:t>
            </a:r>
            <a:r>
              <a:rPr sz="1400" spc="-75" dirty="0">
                <a:latin typeface="DejaVu Sans"/>
                <a:cs typeface="DejaVu Sans"/>
              </a:rPr>
              <a:t>ions </a:t>
            </a:r>
            <a:r>
              <a:rPr sz="1400" spc="-100" dirty="0">
                <a:latin typeface="DejaVu Sans"/>
                <a:cs typeface="DejaVu Sans"/>
              </a:rPr>
              <a:t>solve </a:t>
            </a:r>
            <a:r>
              <a:rPr sz="1400" spc="-95" dirty="0">
                <a:latin typeface="DejaVu Sans"/>
                <a:cs typeface="DejaVu Sans"/>
              </a:rPr>
              <a:t>limited  </a:t>
            </a:r>
            <a:r>
              <a:rPr sz="1400" spc="-85" dirty="0">
                <a:latin typeface="DejaVu Sans"/>
                <a:cs typeface="DejaVu Sans"/>
              </a:rPr>
              <a:t>collabora</a:t>
            </a:r>
            <a:r>
              <a:rPr lang="en-US" sz="1400" spc="-85" dirty="0">
                <a:latin typeface="DejaVu Sans"/>
                <a:cs typeface="DejaVu Sans"/>
              </a:rPr>
              <a:t>t</a:t>
            </a:r>
            <a:r>
              <a:rPr sz="1400" spc="-85" dirty="0">
                <a:latin typeface="DejaVu Sans"/>
                <a:cs typeface="DejaVu Sans"/>
              </a:rPr>
              <a:t>ion </a:t>
            </a:r>
            <a:r>
              <a:rPr sz="1400" spc="-120" dirty="0">
                <a:latin typeface="DejaVu Sans"/>
                <a:cs typeface="DejaVu Sans"/>
              </a:rPr>
              <a:t>use</a:t>
            </a:r>
            <a:r>
              <a:rPr sz="1400" spc="-100" dirty="0">
                <a:latin typeface="DejaVu Sans"/>
                <a:cs typeface="DejaVu Sans"/>
              </a:rPr>
              <a:t> </a:t>
            </a:r>
            <a:r>
              <a:rPr sz="1400" spc="-130" dirty="0">
                <a:latin typeface="DejaVu Sans"/>
                <a:cs typeface="DejaVu Sans"/>
              </a:rPr>
              <a:t>cases</a:t>
            </a:r>
            <a:endParaRPr sz="1400" dirty="0">
              <a:latin typeface="DejaVu Sans"/>
              <a:cs typeface="DejaVu Sans"/>
            </a:endParaRPr>
          </a:p>
          <a:p>
            <a:pPr marL="12700" marR="960755">
              <a:lnSpc>
                <a:spcPct val="100000"/>
              </a:lnSpc>
              <a:spcBef>
                <a:spcPts val="1680"/>
              </a:spcBef>
            </a:pPr>
            <a:r>
              <a:rPr sz="1400" spc="-85" dirty="0">
                <a:latin typeface="DejaVu Sans"/>
                <a:cs typeface="DejaVu Sans"/>
              </a:rPr>
              <a:t>Exis</a:t>
            </a:r>
            <a:r>
              <a:rPr lang="en-US" sz="1400" spc="-85" dirty="0">
                <a:latin typeface="DejaVu Sans"/>
                <a:cs typeface="DejaVu Sans"/>
              </a:rPr>
              <a:t>t</a:t>
            </a:r>
            <a:r>
              <a:rPr sz="1400" spc="-85" dirty="0">
                <a:latin typeface="DejaVu Sans"/>
                <a:cs typeface="DejaVu Sans"/>
              </a:rPr>
              <a:t>ing </a:t>
            </a:r>
            <a:r>
              <a:rPr sz="1400" spc="-75" dirty="0">
                <a:latin typeface="DejaVu Sans"/>
                <a:cs typeface="DejaVu Sans"/>
              </a:rPr>
              <a:t>Video</a:t>
            </a:r>
            <a:r>
              <a:rPr sz="1400" spc="-204" dirty="0">
                <a:latin typeface="DejaVu Sans"/>
                <a:cs typeface="DejaVu Sans"/>
              </a:rPr>
              <a:t> </a:t>
            </a:r>
            <a:r>
              <a:rPr sz="1400" spc="-95" dirty="0">
                <a:latin typeface="DejaVu Sans"/>
                <a:cs typeface="DejaVu Sans"/>
              </a:rPr>
              <a:t>Conferencing  </a:t>
            </a:r>
            <a:r>
              <a:rPr sz="1400" spc="-90" dirty="0">
                <a:latin typeface="DejaVu Sans"/>
                <a:cs typeface="DejaVu Sans"/>
              </a:rPr>
              <a:t>infrastructure is</a:t>
            </a:r>
            <a:r>
              <a:rPr sz="1400" spc="-105" dirty="0">
                <a:latin typeface="DejaVu Sans"/>
                <a:cs typeface="DejaVu Sans"/>
              </a:rPr>
              <a:t> </a:t>
            </a:r>
            <a:r>
              <a:rPr sz="1400" spc="-80" dirty="0">
                <a:latin typeface="DejaVu Sans"/>
                <a:cs typeface="DejaVu Sans"/>
              </a:rPr>
              <a:t>sub-u</a:t>
            </a:r>
            <a:r>
              <a:rPr lang="en-US" sz="1400" spc="-80" dirty="0">
                <a:latin typeface="DejaVu Sans"/>
                <a:cs typeface="DejaVu Sans"/>
              </a:rPr>
              <a:t>t</a:t>
            </a:r>
            <a:r>
              <a:rPr sz="1400" spc="-80" dirty="0">
                <a:latin typeface="DejaVu Sans"/>
                <a:cs typeface="DejaVu Sans"/>
              </a:rPr>
              <a:t>ilized</a:t>
            </a:r>
            <a:endParaRPr sz="1400" dirty="0">
              <a:latin typeface="DejaVu Sans"/>
              <a:cs typeface="DejaVu Sans"/>
            </a:endParaRPr>
          </a:p>
        </p:txBody>
      </p:sp>
      <p:sp>
        <p:nvSpPr>
          <p:cNvPr id="9" name="object 9"/>
          <p:cNvSpPr txBox="1"/>
          <p:nvPr/>
        </p:nvSpPr>
        <p:spPr>
          <a:xfrm>
            <a:off x="680159" y="6519915"/>
            <a:ext cx="2573020" cy="193040"/>
          </a:xfrm>
          <a:prstGeom prst="rect">
            <a:avLst/>
          </a:prstGeom>
        </p:spPr>
        <p:txBody>
          <a:bodyPr vert="horz" wrap="square" lIns="0" tIns="12700" rIns="0" bIns="0" rtlCol="0">
            <a:spAutoFit/>
          </a:bodyPr>
          <a:lstStyle/>
          <a:p>
            <a:pPr marL="12700">
              <a:lnSpc>
                <a:spcPct val="100000"/>
              </a:lnSpc>
              <a:spcBef>
                <a:spcPts val="100"/>
              </a:spcBef>
            </a:pPr>
            <a:r>
              <a:rPr sz="1100" b="1" spc="-150" dirty="0">
                <a:latin typeface="DejaVu Sans"/>
                <a:cs typeface="DejaVu Sans"/>
              </a:rPr>
              <a:t>Source: </a:t>
            </a:r>
            <a:r>
              <a:rPr sz="1100" b="1" spc="-145" dirty="0">
                <a:latin typeface="DejaVu Sans"/>
                <a:cs typeface="DejaVu Sans"/>
              </a:rPr>
              <a:t>Gartner, </a:t>
            </a:r>
            <a:r>
              <a:rPr sz="1100" b="1" spc="-125" dirty="0">
                <a:latin typeface="DejaVu Sans"/>
                <a:cs typeface="DejaVu Sans"/>
              </a:rPr>
              <a:t>Cisco, </a:t>
            </a:r>
            <a:r>
              <a:rPr sz="1100" b="1" spc="-135" dirty="0">
                <a:latin typeface="DejaVu Sans"/>
                <a:cs typeface="DejaVu Sans"/>
              </a:rPr>
              <a:t>Huawei, Polycom</a:t>
            </a:r>
            <a:endParaRPr sz="1100" dirty="0">
              <a:latin typeface="DejaVu Sans"/>
              <a:cs typeface="DejaVu Sans"/>
            </a:endParaRPr>
          </a:p>
        </p:txBody>
      </p:sp>
      <p:sp>
        <p:nvSpPr>
          <p:cNvPr id="10" name="object 10"/>
          <p:cNvSpPr/>
          <p:nvPr/>
        </p:nvSpPr>
        <p:spPr>
          <a:xfrm>
            <a:off x="2784762" y="5590211"/>
            <a:ext cx="936834" cy="521045"/>
          </a:xfrm>
          <a:prstGeom prst="rect">
            <a:avLst/>
          </a:prstGeom>
          <a:blipFill>
            <a:blip r:embed="rId7" cstate="print"/>
            <a:stretch>
              <a:fillRect/>
            </a:stretch>
          </a:blipFill>
        </p:spPr>
        <p:txBody>
          <a:bodyPr wrap="square" lIns="0" tIns="0" rIns="0" bIns="0" rtlCol="0"/>
          <a:lstStyle/>
          <a:p>
            <a:endParaRPr dirty="0"/>
          </a:p>
        </p:txBody>
      </p:sp>
      <p:sp>
        <p:nvSpPr>
          <p:cNvPr id="11" name="object 11"/>
          <p:cNvSpPr/>
          <p:nvPr/>
        </p:nvSpPr>
        <p:spPr>
          <a:xfrm>
            <a:off x="5127892" y="5540336"/>
            <a:ext cx="645325" cy="645321"/>
          </a:xfrm>
          <a:prstGeom prst="rect">
            <a:avLst/>
          </a:prstGeom>
          <a:blipFill>
            <a:blip r:embed="rId8" cstate="print"/>
            <a:stretch>
              <a:fillRect/>
            </a:stretch>
          </a:blipFill>
        </p:spPr>
        <p:txBody>
          <a:bodyPr wrap="square" lIns="0" tIns="0" rIns="0" bIns="0" rtlCol="0"/>
          <a:lstStyle/>
          <a:p>
            <a:endParaRPr dirty="0"/>
          </a:p>
        </p:txBody>
      </p:sp>
      <p:sp>
        <p:nvSpPr>
          <p:cNvPr id="13" name="object 13"/>
          <p:cNvSpPr/>
          <p:nvPr/>
        </p:nvSpPr>
        <p:spPr>
          <a:xfrm>
            <a:off x="687423" y="5471731"/>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4" name="object 14"/>
          <p:cNvSpPr/>
          <p:nvPr/>
        </p:nvSpPr>
        <p:spPr>
          <a:xfrm>
            <a:off x="687423" y="6294694"/>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5" name="object 15"/>
          <p:cNvSpPr txBox="1"/>
          <p:nvPr/>
        </p:nvSpPr>
        <p:spPr>
          <a:xfrm>
            <a:off x="680159" y="5229745"/>
            <a:ext cx="987425" cy="193040"/>
          </a:xfrm>
          <a:prstGeom prst="rect">
            <a:avLst/>
          </a:prstGeom>
        </p:spPr>
        <p:txBody>
          <a:bodyPr vert="horz" wrap="square" lIns="0" tIns="12700" rIns="0" bIns="0" rtlCol="0">
            <a:spAutoFit/>
          </a:bodyPr>
          <a:lstStyle/>
          <a:p>
            <a:pPr marL="12700">
              <a:lnSpc>
                <a:spcPct val="100000"/>
              </a:lnSpc>
              <a:spcBef>
                <a:spcPts val="100"/>
              </a:spcBef>
            </a:pPr>
            <a:r>
              <a:rPr sz="1100" b="1" spc="-140" dirty="0">
                <a:latin typeface="DejaVu Sans"/>
                <a:cs typeface="DejaVu Sans"/>
              </a:rPr>
              <a:t>Selected</a:t>
            </a:r>
            <a:r>
              <a:rPr sz="1100" b="1" spc="-200" dirty="0">
                <a:latin typeface="DejaVu Sans"/>
                <a:cs typeface="DejaVu Sans"/>
              </a:rPr>
              <a:t> </a:t>
            </a:r>
            <a:r>
              <a:rPr sz="1100" b="1" spc="-95" dirty="0">
                <a:latin typeface="DejaVu Sans"/>
                <a:cs typeface="DejaVu Sans"/>
              </a:rPr>
              <a:t>OEMs</a:t>
            </a:r>
            <a:endParaRPr sz="1100" dirty="0">
              <a:latin typeface="DejaVu Sans"/>
              <a:cs typeface="DejaVu Sans"/>
            </a:endParaRPr>
          </a:p>
        </p:txBody>
      </p:sp>
      <p:sp>
        <p:nvSpPr>
          <p:cNvPr id="16" name="object 16"/>
          <p:cNvSpPr txBox="1"/>
          <p:nvPr/>
        </p:nvSpPr>
        <p:spPr>
          <a:xfrm>
            <a:off x="680159" y="2504998"/>
            <a:ext cx="1609090" cy="26924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231F20"/>
                </a:solidFill>
                <a:latin typeface="DejaVu Sans"/>
                <a:cs typeface="DejaVu Sans"/>
              </a:rPr>
              <a:t>CURRENT</a:t>
            </a:r>
            <a:r>
              <a:rPr sz="1600" b="1" spc="-300" dirty="0">
                <a:solidFill>
                  <a:srgbClr val="231F20"/>
                </a:solidFill>
                <a:latin typeface="DejaVu Sans"/>
                <a:cs typeface="DejaVu Sans"/>
              </a:rPr>
              <a:t> </a:t>
            </a:r>
            <a:r>
              <a:rPr sz="1600" b="1" spc="-204" dirty="0">
                <a:solidFill>
                  <a:srgbClr val="231F20"/>
                </a:solidFill>
                <a:latin typeface="DejaVu Sans"/>
                <a:cs typeface="DejaVu Sans"/>
              </a:rPr>
              <a:t>STATE</a:t>
            </a:r>
            <a:endParaRPr sz="1600" dirty="0">
              <a:latin typeface="DejaVu Sans"/>
              <a:cs typeface="DejaVu Sans"/>
            </a:endParaRPr>
          </a:p>
        </p:txBody>
      </p:sp>
      <p:sp>
        <p:nvSpPr>
          <p:cNvPr id="17" name="object 17"/>
          <p:cNvSpPr/>
          <p:nvPr/>
        </p:nvSpPr>
        <p:spPr>
          <a:xfrm>
            <a:off x="4239069"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18" name="object 18"/>
          <p:cNvSpPr/>
          <p:nvPr/>
        </p:nvSpPr>
        <p:spPr>
          <a:xfrm>
            <a:off x="8026082"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19" name="object 19"/>
          <p:cNvSpPr txBox="1"/>
          <p:nvPr/>
        </p:nvSpPr>
        <p:spPr>
          <a:xfrm>
            <a:off x="4662088" y="2804718"/>
            <a:ext cx="2978785" cy="1732280"/>
          </a:xfrm>
          <a:prstGeom prst="rect">
            <a:avLst/>
          </a:prstGeom>
        </p:spPr>
        <p:txBody>
          <a:bodyPr vert="horz" wrap="square" lIns="0" tIns="12700" rIns="0" bIns="0" rtlCol="0">
            <a:spAutoFit/>
          </a:bodyPr>
          <a:lstStyle/>
          <a:p>
            <a:pPr marL="12700" marR="17780">
              <a:lnSpc>
                <a:spcPct val="100000"/>
              </a:lnSpc>
              <a:spcBef>
                <a:spcPts val="100"/>
              </a:spcBef>
            </a:pPr>
            <a:r>
              <a:rPr sz="1400" spc="-110" dirty="0">
                <a:latin typeface="DejaVu Sans"/>
                <a:cs typeface="DejaVu Sans"/>
              </a:rPr>
              <a:t>Feature </a:t>
            </a:r>
            <a:r>
              <a:rPr sz="1400" spc="-90" dirty="0">
                <a:latin typeface="DejaVu Sans"/>
                <a:cs typeface="DejaVu Sans"/>
              </a:rPr>
              <a:t>parity </a:t>
            </a:r>
            <a:r>
              <a:rPr sz="1400" spc="-114" dirty="0">
                <a:latin typeface="DejaVu Sans"/>
                <a:cs typeface="DejaVu Sans"/>
              </a:rPr>
              <a:t>across </a:t>
            </a:r>
            <a:r>
              <a:rPr sz="1400" spc="-110" dirty="0">
                <a:latin typeface="DejaVu Sans"/>
                <a:cs typeface="DejaVu Sans"/>
              </a:rPr>
              <a:t>mobile, </a:t>
            </a:r>
            <a:r>
              <a:rPr sz="1400" spc="-100" dirty="0">
                <a:latin typeface="DejaVu Sans"/>
                <a:cs typeface="DejaVu Sans"/>
              </a:rPr>
              <a:t>desktop,  </a:t>
            </a:r>
            <a:r>
              <a:rPr sz="1400" spc="-125" dirty="0">
                <a:latin typeface="DejaVu Sans"/>
                <a:cs typeface="DejaVu Sans"/>
              </a:rPr>
              <a:t>and</a:t>
            </a:r>
            <a:r>
              <a:rPr sz="1400" spc="-95" dirty="0">
                <a:latin typeface="DejaVu Sans"/>
                <a:cs typeface="DejaVu Sans"/>
              </a:rPr>
              <a:t> </a:t>
            </a:r>
            <a:r>
              <a:rPr sz="1400" spc="-110" dirty="0">
                <a:latin typeface="DejaVu Sans"/>
                <a:cs typeface="DejaVu Sans"/>
              </a:rPr>
              <a:t>mee</a:t>
            </a:r>
            <a:r>
              <a:rPr lang="en-US" sz="1400" spc="-110" dirty="0">
                <a:latin typeface="DejaVu Sans"/>
                <a:cs typeface="DejaVu Sans"/>
              </a:rPr>
              <a:t>t</a:t>
            </a:r>
            <a:r>
              <a:rPr sz="1400" spc="-110" dirty="0">
                <a:latin typeface="DejaVu Sans"/>
                <a:cs typeface="DejaVu Sans"/>
              </a:rPr>
              <a:t>ing</a:t>
            </a:r>
            <a:endParaRPr sz="1400" dirty="0">
              <a:latin typeface="DejaVu Sans"/>
              <a:cs typeface="DejaVu Sans"/>
            </a:endParaRPr>
          </a:p>
          <a:p>
            <a:pPr marL="12700" marR="482600">
              <a:lnSpc>
                <a:spcPct val="100000"/>
              </a:lnSpc>
              <a:spcBef>
                <a:spcPts val="1680"/>
              </a:spcBef>
            </a:pPr>
            <a:r>
              <a:rPr sz="1400" spc="-95" dirty="0">
                <a:latin typeface="DejaVu Sans"/>
                <a:cs typeface="DejaVu Sans"/>
              </a:rPr>
              <a:t>Asynchronous </a:t>
            </a:r>
            <a:r>
              <a:rPr sz="1400" spc="-125" dirty="0">
                <a:latin typeface="DejaVu Sans"/>
                <a:cs typeface="DejaVu Sans"/>
              </a:rPr>
              <a:t>and </a:t>
            </a:r>
            <a:r>
              <a:rPr sz="1400" spc="-105" dirty="0">
                <a:latin typeface="DejaVu Sans"/>
                <a:cs typeface="DejaVu Sans"/>
              </a:rPr>
              <a:t>synchronous  </a:t>
            </a:r>
            <a:r>
              <a:rPr sz="1400" spc="-85" dirty="0">
                <a:latin typeface="DejaVu Sans"/>
                <a:cs typeface="DejaVu Sans"/>
              </a:rPr>
              <a:t>collabora</a:t>
            </a:r>
            <a:r>
              <a:rPr lang="en-US" sz="1400" spc="-85" dirty="0">
                <a:latin typeface="DejaVu Sans"/>
                <a:cs typeface="DejaVu Sans"/>
              </a:rPr>
              <a:t>t</a:t>
            </a:r>
            <a:r>
              <a:rPr sz="1400" spc="-85" dirty="0">
                <a:latin typeface="DejaVu Sans"/>
                <a:cs typeface="DejaVu Sans"/>
              </a:rPr>
              <a:t>ion</a:t>
            </a:r>
            <a:endParaRPr sz="1400" dirty="0">
              <a:latin typeface="DejaVu Sans"/>
              <a:cs typeface="DejaVu Sans"/>
            </a:endParaRPr>
          </a:p>
          <a:p>
            <a:pPr marL="12700" marR="5080">
              <a:lnSpc>
                <a:spcPct val="100000"/>
              </a:lnSpc>
              <a:spcBef>
                <a:spcPts val="1680"/>
              </a:spcBef>
            </a:pPr>
            <a:r>
              <a:rPr sz="1400" spc="-85" dirty="0">
                <a:latin typeface="DejaVu Sans"/>
                <a:cs typeface="DejaVu Sans"/>
              </a:rPr>
              <a:t>Integra</a:t>
            </a:r>
            <a:r>
              <a:rPr lang="en-US" sz="1400" spc="-85" dirty="0">
                <a:latin typeface="DejaVu Sans"/>
                <a:cs typeface="DejaVu Sans"/>
              </a:rPr>
              <a:t>t</a:t>
            </a:r>
            <a:r>
              <a:rPr sz="1400" spc="-85" dirty="0">
                <a:latin typeface="DejaVu Sans"/>
                <a:cs typeface="DejaVu Sans"/>
              </a:rPr>
              <a:t>ion </a:t>
            </a:r>
            <a:r>
              <a:rPr sz="1400" spc="-65" dirty="0">
                <a:latin typeface="DejaVu Sans"/>
                <a:cs typeface="DejaVu Sans"/>
              </a:rPr>
              <a:t>with </a:t>
            </a:r>
            <a:r>
              <a:rPr sz="1400" spc="-95" dirty="0">
                <a:latin typeface="DejaVu Sans"/>
                <a:cs typeface="DejaVu Sans"/>
              </a:rPr>
              <a:t>exis</a:t>
            </a:r>
            <a:r>
              <a:rPr lang="en-US" sz="1400" spc="-95" dirty="0">
                <a:latin typeface="DejaVu Sans"/>
                <a:cs typeface="DejaVu Sans"/>
              </a:rPr>
              <a:t>t</a:t>
            </a:r>
            <a:r>
              <a:rPr sz="1400" spc="-95" dirty="0">
                <a:latin typeface="DejaVu Sans"/>
                <a:cs typeface="DejaVu Sans"/>
              </a:rPr>
              <a:t>ing</a:t>
            </a:r>
            <a:r>
              <a:rPr sz="1400" spc="-165" dirty="0">
                <a:latin typeface="DejaVu Sans"/>
                <a:cs typeface="DejaVu Sans"/>
              </a:rPr>
              <a:t> </a:t>
            </a:r>
            <a:r>
              <a:rPr sz="1400" spc="-85" dirty="0">
                <a:latin typeface="DejaVu Sans"/>
                <a:cs typeface="DejaVu Sans"/>
              </a:rPr>
              <a:t>collabora</a:t>
            </a:r>
            <a:r>
              <a:rPr lang="en-US" sz="1400" spc="-85" dirty="0">
                <a:latin typeface="DejaVu Sans"/>
                <a:cs typeface="DejaVu Sans"/>
              </a:rPr>
              <a:t>t</a:t>
            </a:r>
            <a:r>
              <a:rPr sz="1400" spc="-85" dirty="0">
                <a:latin typeface="DejaVu Sans"/>
                <a:cs typeface="DejaVu Sans"/>
              </a:rPr>
              <a:t>ion  </a:t>
            </a:r>
            <a:r>
              <a:rPr sz="1400" spc="-90" dirty="0">
                <a:latin typeface="DejaVu Sans"/>
                <a:cs typeface="DejaVu Sans"/>
              </a:rPr>
              <a:t>infrastructure</a:t>
            </a:r>
            <a:endParaRPr sz="1400" dirty="0">
              <a:latin typeface="DejaVu Sans"/>
              <a:cs typeface="DejaVu Sans"/>
            </a:endParaRPr>
          </a:p>
        </p:txBody>
      </p:sp>
      <p:sp>
        <p:nvSpPr>
          <p:cNvPr id="20" name="object 20"/>
          <p:cNvSpPr txBox="1"/>
          <p:nvPr/>
        </p:nvSpPr>
        <p:spPr>
          <a:xfrm>
            <a:off x="8453783" y="2804718"/>
            <a:ext cx="3165475" cy="1732280"/>
          </a:xfrm>
          <a:prstGeom prst="rect">
            <a:avLst/>
          </a:prstGeom>
        </p:spPr>
        <p:txBody>
          <a:bodyPr vert="horz" wrap="square" lIns="0" tIns="12700" rIns="0" bIns="0" rtlCol="0">
            <a:spAutoFit/>
          </a:bodyPr>
          <a:lstStyle/>
          <a:p>
            <a:pPr marL="12700" marR="5080">
              <a:lnSpc>
                <a:spcPct val="100000"/>
              </a:lnSpc>
              <a:spcBef>
                <a:spcPts val="100"/>
              </a:spcBef>
            </a:pPr>
            <a:r>
              <a:rPr sz="1400" spc="-120" dirty="0">
                <a:latin typeface="DejaVu Sans"/>
                <a:cs typeface="DejaVu Sans"/>
              </a:rPr>
              <a:t>Reduce </a:t>
            </a:r>
            <a:r>
              <a:rPr sz="1400" spc="-95" dirty="0">
                <a:latin typeface="DejaVu Sans"/>
                <a:cs typeface="DejaVu Sans"/>
              </a:rPr>
              <a:t>Opex </a:t>
            </a:r>
            <a:r>
              <a:rPr sz="1400" spc="-65" dirty="0">
                <a:latin typeface="DejaVu Sans"/>
                <a:cs typeface="DejaVu Sans"/>
              </a:rPr>
              <a:t>with </a:t>
            </a:r>
            <a:r>
              <a:rPr sz="1400" spc="-120" dirty="0">
                <a:latin typeface="DejaVu Sans"/>
                <a:cs typeface="DejaVu Sans"/>
              </a:rPr>
              <a:t>decreased </a:t>
            </a:r>
            <a:r>
              <a:rPr sz="1400" spc="-95" dirty="0">
                <a:latin typeface="DejaVu Sans"/>
                <a:cs typeface="DejaVu Sans"/>
              </a:rPr>
              <a:t>staﬀ</a:t>
            </a:r>
            <a:r>
              <a:rPr sz="1400" spc="-135" dirty="0">
                <a:latin typeface="DejaVu Sans"/>
                <a:cs typeface="DejaVu Sans"/>
              </a:rPr>
              <a:t> </a:t>
            </a:r>
            <a:r>
              <a:rPr sz="1400" spc="-105" dirty="0">
                <a:latin typeface="DejaVu Sans"/>
                <a:cs typeface="DejaVu Sans"/>
              </a:rPr>
              <a:t>travel  </a:t>
            </a:r>
            <a:r>
              <a:rPr sz="1400" spc="-95" dirty="0">
                <a:latin typeface="DejaVu Sans"/>
                <a:cs typeface="DejaVu Sans"/>
              </a:rPr>
              <a:t>costs</a:t>
            </a:r>
            <a:endParaRPr sz="1400" dirty="0">
              <a:latin typeface="DejaVu Sans"/>
              <a:cs typeface="DejaVu Sans"/>
            </a:endParaRPr>
          </a:p>
          <a:p>
            <a:pPr marL="12700" marR="502920">
              <a:lnSpc>
                <a:spcPct val="100000"/>
              </a:lnSpc>
              <a:spcBef>
                <a:spcPts val="1680"/>
              </a:spcBef>
            </a:pPr>
            <a:r>
              <a:rPr sz="1400" spc="-114" dirty="0">
                <a:latin typeface="DejaVu Sans"/>
                <a:cs typeface="DejaVu Sans"/>
              </a:rPr>
              <a:t>Improve </a:t>
            </a:r>
            <a:r>
              <a:rPr sz="1400" spc="-70" dirty="0">
                <a:latin typeface="DejaVu Sans"/>
                <a:cs typeface="DejaVu Sans"/>
              </a:rPr>
              <a:t>Produc</a:t>
            </a:r>
            <a:r>
              <a:rPr lang="en-US" sz="1400" spc="-70" dirty="0">
                <a:latin typeface="DejaVu Sans"/>
                <a:cs typeface="DejaVu Sans"/>
              </a:rPr>
              <a:t>t</a:t>
            </a:r>
            <a:r>
              <a:rPr sz="1400" spc="-70" dirty="0">
                <a:latin typeface="DejaVu Sans"/>
                <a:cs typeface="DejaVu Sans"/>
              </a:rPr>
              <a:t>ivity </a:t>
            </a:r>
            <a:r>
              <a:rPr sz="1400" spc="-125" dirty="0">
                <a:latin typeface="DejaVu Sans"/>
                <a:cs typeface="DejaVu Sans"/>
              </a:rPr>
              <a:t>and </a:t>
            </a:r>
            <a:r>
              <a:rPr sz="1400" spc="-110" dirty="0">
                <a:latin typeface="DejaVu Sans"/>
                <a:cs typeface="DejaVu Sans"/>
              </a:rPr>
              <a:t>mee</a:t>
            </a:r>
            <a:r>
              <a:rPr lang="en-US" sz="1400" spc="-110" dirty="0">
                <a:latin typeface="DejaVu Sans"/>
                <a:cs typeface="DejaVu Sans"/>
              </a:rPr>
              <a:t>t</a:t>
            </a:r>
            <a:r>
              <a:rPr sz="1400" spc="-110" dirty="0">
                <a:latin typeface="DejaVu Sans"/>
                <a:cs typeface="DejaVu Sans"/>
              </a:rPr>
              <a:t>ing  </a:t>
            </a:r>
            <a:r>
              <a:rPr sz="1400" spc="-100" dirty="0">
                <a:latin typeface="DejaVu Sans"/>
                <a:cs typeface="DejaVu Sans"/>
              </a:rPr>
              <a:t>eﬀec</a:t>
            </a:r>
            <a:r>
              <a:rPr lang="en-US" sz="1400" spc="-100" dirty="0">
                <a:latin typeface="DejaVu Sans"/>
                <a:cs typeface="DejaVu Sans"/>
              </a:rPr>
              <a:t>t</a:t>
            </a:r>
            <a:r>
              <a:rPr sz="1400" spc="-100" dirty="0">
                <a:latin typeface="DejaVu Sans"/>
                <a:cs typeface="DejaVu Sans"/>
              </a:rPr>
              <a:t>iveness</a:t>
            </a:r>
            <a:endParaRPr sz="1400" dirty="0">
              <a:latin typeface="DejaVu Sans"/>
              <a:cs typeface="DejaVu Sans"/>
            </a:endParaRPr>
          </a:p>
          <a:p>
            <a:pPr marL="12700" marR="193675">
              <a:lnSpc>
                <a:spcPct val="100000"/>
              </a:lnSpc>
              <a:spcBef>
                <a:spcPts val="1680"/>
              </a:spcBef>
            </a:pPr>
            <a:r>
              <a:rPr sz="1400" spc="-114" dirty="0">
                <a:latin typeface="DejaVu Sans"/>
                <a:cs typeface="DejaVu Sans"/>
              </a:rPr>
              <a:t>Sweat </a:t>
            </a:r>
            <a:r>
              <a:rPr sz="1400" spc="-95" dirty="0">
                <a:latin typeface="DejaVu Sans"/>
                <a:cs typeface="DejaVu Sans"/>
              </a:rPr>
              <a:t>Assets </a:t>
            </a:r>
            <a:r>
              <a:rPr sz="1400" spc="-55" dirty="0">
                <a:latin typeface="DejaVu Sans"/>
                <a:cs typeface="DejaVu Sans"/>
              </a:rPr>
              <a:t>to </a:t>
            </a:r>
            <a:r>
              <a:rPr sz="1400" spc="-120" dirty="0">
                <a:latin typeface="DejaVu Sans"/>
                <a:cs typeface="DejaVu Sans"/>
              </a:rPr>
              <a:t>get </a:t>
            </a:r>
            <a:r>
              <a:rPr sz="1400" spc="-60" dirty="0">
                <a:latin typeface="DejaVu Sans"/>
                <a:cs typeface="DejaVu Sans"/>
              </a:rPr>
              <a:t>full </a:t>
            </a:r>
            <a:r>
              <a:rPr sz="1400" spc="-40" dirty="0">
                <a:latin typeface="DejaVu Sans"/>
                <a:cs typeface="DejaVu Sans"/>
              </a:rPr>
              <a:t>ROI </a:t>
            </a:r>
            <a:r>
              <a:rPr sz="1400" spc="-85" dirty="0">
                <a:latin typeface="DejaVu Sans"/>
                <a:cs typeface="DejaVu Sans"/>
              </a:rPr>
              <a:t>on</a:t>
            </a:r>
            <a:r>
              <a:rPr sz="1400" spc="-210" dirty="0">
                <a:latin typeface="DejaVu Sans"/>
                <a:cs typeface="DejaVu Sans"/>
              </a:rPr>
              <a:t> </a:t>
            </a:r>
            <a:r>
              <a:rPr sz="1400" spc="-120" dirty="0">
                <a:latin typeface="DejaVu Sans"/>
                <a:cs typeface="DejaVu Sans"/>
              </a:rPr>
              <a:t>legacy  </a:t>
            </a:r>
            <a:r>
              <a:rPr sz="1400" spc="-114" dirty="0">
                <a:latin typeface="DejaVu Sans"/>
                <a:cs typeface="DejaVu Sans"/>
              </a:rPr>
              <a:t>investments</a:t>
            </a:r>
            <a:endParaRPr sz="1400" dirty="0">
              <a:latin typeface="DejaVu Sans"/>
              <a:cs typeface="DejaVu Sans"/>
            </a:endParaRPr>
          </a:p>
        </p:txBody>
      </p:sp>
      <p:sp>
        <p:nvSpPr>
          <p:cNvPr id="21" name="object 21"/>
          <p:cNvSpPr txBox="1"/>
          <p:nvPr/>
        </p:nvSpPr>
        <p:spPr>
          <a:xfrm>
            <a:off x="4453585" y="250499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22" name="object 22"/>
          <p:cNvSpPr txBox="1"/>
          <p:nvPr/>
        </p:nvSpPr>
        <p:spPr>
          <a:xfrm>
            <a:off x="8245296" y="2499918"/>
            <a:ext cx="1892783" cy="259045"/>
          </a:xfrm>
          <a:prstGeom prst="rect">
            <a:avLst/>
          </a:prstGeom>
        </p:spPr>
        <p:txBody>
          <a:bodyPr vert="horz" wrap="square" lIns="0" tIns="12700" rIns="0" bIns="0" rtlCol="0">
            <a:spAutoFit/>
          </a:bodyPr>
          <a:lstStyle/>
          <a:p>
            <a:pPr marL="12700">
              <a:lnSpc>
                <a:spcPct val="100000"/>
              </a:lnSpc>
              <a:spcBef>
                <a:spcPts val="100"/>
              </a:spcBef>
            </a:pPr>
            <a:r>
              <a:rPr sz="1600" b="1" spc="-180" dirty="0">
                <a:solidFill>
                  <a:srgbClr val="231F20"/>
                </a:solidFill>
                <a:latin typeface="DejaVu Sans"/>
                <a:cs typeface="DejaVu Sans"/>
              </a:rPr>
              <a:t>BUSINESS</a:t>
            </a:r>
            <a:r>
              <a:rPr sz="1600" b="1" spc="-250" dirty="0">
                <a:solidFill>
                  <a:srgbClr val="231F20"/>
                </a:solidFill>
                <a:latin typeface="DejaVu Sans"/>
                <a:cs typeface="DejaVu Sans"/>
              </a:rPr>
              <a:t> </a:t>
            </a:r>
            <a:r>
              <a:rPr sz="1600" b="1" spc="-130" dirty="0">
                <a:solidFill>
                  <a:srgbClr val="231F20"/>
                </a:solidFill>
                <a:latin typeface="DejaVu Sans"/>
                <a:cs typeface="DejaVu Sans"/>
              </a:rPr>
              <a:t>IMPACT</a:t>
            </a:r>
            <a:endParaRPr sz="1600" dirty="0">
              <a:latin typeface="DejaVu Sans"/>
              <a:cs typeface="DejaVu Sans"/>
            </a:endParaRPr>
          </a:p>
        </p:txBody>
      </p:sp>
      <p:sp>
        <p:nvSpPr>
          <p:cNvPr id="23" name="object 23"/>
          <p:cNvSpPr/>
          <p:nvPr/>
        </p:nvSpPr>
        <p:spPr>
          <a:xfrm>
            <a:off x="2612135"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4" name="object 24"/>
          <p:cNvSpPr/>
          <p:nvPr/>
        </p:nvSpPr>
        <p:spPr>
          <a:xfrm>
            <a:off x="6385559"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5" name="object 25"/>
          <p:cNvSpPr/>
          <p:nvPr/>
        </p:nvSpPr>
        <p:spPr>
          <a:xfrm>
            <a:off x="10177271" y="2583713"/>
            <a:ext cx="1455420" cy="121920"/>
          </a:xfrm>
          <a:custGeom>
            <a:avLst/>
            <a:gdLst/>
            <a:ahLst/>
            <a:cxnLst/>
            <a:rect l="l" t="t" r="r" b="b"/>
            <a:pathLst>
              <a:path w="1455420" h="121919">
                <a:moveTo>
                  <a:pt x="0" y="0"/>
                </a:moveTo>
                <a:lnTo>
                  <a:pt x="1455420" y="0"/>
                </a:lnTo>
                <a:lnTo>
                  <a:pt x="1455420" y="121919"/>
                </a:lnTo>
                <a:lnTo>
                  <a:pt x="0" y="121919"/>
                </a:lnTo>
                <a:lnTo>
                  <a:pt x="0" y="0"/>
                </a:lnTo>
                <a:close/>
              </a:path>
            </a:pathLst>
          </a:custGeom>
          <a:solidFill>
            <a:srgbClr val="DE0374"/>
          </a:solidFill>
        </p:spPr>
        <p:txBody>
          <a:bodyPr wrap="square" lIns="0" tIns="0" rIns="0" bIns="0" rtlCol="0"/>
          <a:lstStyle/>
          <a:p>
            <a:endParaRPr dirty="0"/>
          </a:p>
        </p:txBody>
      </p:sp>
      <p:sp>
        <p:nvSpPr>
          <p:cNvPr id="26" name="object 26"/>
          <p:cNvSpPr/>
          <p:nvPr/>
        </p:nvSpPr>
        <p:spPr>
          <a:xfrm>
            <a:off x="695634" y="2865653"/>
            <a:ext cx="38100" cy="274320"/>
          </a:xfrm>
          <a:custGeom>
            <a:avLst/>
            <a:gdLst/>
            <a:ahLst/>
            <a:cxnLst/>
            <a:rect l="l" t="t" r="r" b="b"/>
            <a:pathLst>
              <a:path w="38100" h="274319">
                <a:moveTo>
                  <a:pt x="19047" y="0"/>
                </a:moveTo>
                <a:lnTo>
                  <a:pt x="11650" y="1501"/>
                </a:lnTo>
                <a:lnTo>
                  <a:pt x="5594" y="5589"/>
                </a:lnTo>
                <a:lnTo>
                  <a:pt x="1502" y="11642"/>
                </a:lnTo>
                <a:lnTo>
                  <a:pt x="0" y="19037"/>
                </a:lnTo>
                <a:lnTo>
                  <a:pt x="0" y="255270"/>
                </a:lnTo>
                <a:lnTo>
                  <a:pt x="1502" y="262666"/>
                </a:lnTo>
                <a:lnTo>
                  <a:pt x="5594" y="268724"/>
                </a:lnTo>
                <a:lnTo>
                  <a:pt x="11650" y="272816"/>
                </a:lnTo>
                <a:lnTo>
                  <a:pt x="19051" y="274320"/>
                </a:lnTo>
                <a:lnTo>
                  <a:pt x="26448" y="272816"/>
                </a:lnTo>
                <a:lnTo>
                  <a:pt x="32505" y="268724"/>
                </a:lnTo>
                <a:lnTo>
                  <a:pt x="36596" y="262666"/>
                </a:lnTo>
                <a:lnTo>
                  <a:pt x="38098" y="255270"/>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27" name="object 27"/>
          <p:cNvSpPr/>
          <p:nvPr/>
        </p:nvSpPr>
        <p:spPr>
          <a:xfrm>
            <a:off x="695634" y="3299967"/>
            <a:ext cx="38100" cy="274320"/>
          </a:xfrm>
          <a:custGeom>
            <a:avLst/>
            <a:gdLst/>
            <a:ahLst/>
            <a:cxnLst/>
            <a:rect l="l" t="t" r="r" b="b"/>
            <a:pathLst>
              <a:path w="38100" h="274320">
                <a:moveTo>
                  <a:pt x="19047" y="0"/>
                </a:moveTo>
                <a:lnTo>
                  <a:pt x="11650" y="1503"/>
                </a:lnTo>
                <a:lnTo>
                  <a:pt x="5594" y="5595"/>
                </a:lnTo>
                <a:lnTo>
                  <a:pt x="1502" y="11653"/>
                </a:lnTo>
                <a:lnTo>
                  <a:pt x="0" y="19050"/>
                </a:lnTo>
                <a:lnTo>
                  <a:pt x="0" y="255270"/>
                </a:lnTo>
                <a:lnTo>
                  <a:pt x="1502" y="262672"/>
                </a:lnTo>
                <a:lnTo>
                  <a:pt x="5594" y="268728"/>
                </a:lnTo>
                <a:lnTo>
                  <a:pt x="11650" y="272818"/>
                </a:lnTo>
                <a:lnTo>
                  <a:pt x="19051" y="274320"/>
                </a:lnTo>
                <a:lnTo>
                  <a:pt x="26448" y="272818"/>
                </a:lnTo>
                <a:lnTo>
                  <a:pt x="32505" y="268728"/>
                </a:lnTo>
                <a:lnTo>
                  <a:pt x="36596" y="262672"/>
                </a:lnTo>
                <a:lnTo>
                  <a:pt x="38098" y="255270"/>
                </a:lnTo>
                <a:lnTo>
                  <a:pt x="38098" y="19050"/>
                </a:lnTo>
                <a:lnTo>
                  <a:pt x="36596" y="11653"/>
                </a:lnTo>
                <a:lnTo>
                  <a:pt x="32505" y="5595"/>
                </a:lnTo>
                <a:lnTo>
                  <a:pt x="26448" y="1503"/>
                </a:lnTo>
                <a:lnTo>
                  <a:pt x="19047" y="0"/>
                </a:lnTo>
                <a:close/>
              </a:path>
            </a:pathLst>
          </a:custGeom>
          <a:solidFill>
            <a:srgbClr val="DE0374"/>
          </a:solidFill>
        </p:spPr>
        <p:txBody>
          <a:bodyPr wrap="square" lIns="0" tIns="0" rIns="0" bIns="0" rtlCol="0"/>
          <a:lstStyle/>
          <a:p>
            <a:endParaRPr dirty="0"/>
          </a:p>
        </p:txBody>
      </p:sp>
      <p:sp>
        <p:nvSpPr>
          <p:cNvPr id="28" name="object 28"/>
          <p:cNvSpPr/>
          <p:nvPr/>
        </p:nvSpPr>
        <p:spPr>
          <a:xfrm>
            <a:off x="695634" y="3909580"/>
            <a:ext cx="38100" cy="274320"/>
          </a:xfrm>
          <a:custGeom>
            <a:avLst/>
            <a:gdLst/>
            <a:ahLst/>
            <a:cxnLst/>
            <a:rect l="l" t="t" r="r" b="b"/>
            <a:pathLst>
              <a:path w="38100" h="274320">
                <a:moveTo>
                  <a:pt x="19047" y="0"/>
                </a:moveTo>
                <a:lnTo>
                  <a:pt x="11650" y="1501"/>
                </a:lnTo>
                <a:lnTo>
                  <a:pt x="5594" y="5589"/>
                </a:lnTo>
                <a:lnTo>
                  <a:pt x="1502" y="11642"/>
                </a:lnTo>
                <a:lnTo>
                  <a:pt x="0" y="19037"/>
                </a:lnTo>
                <a:lnTo>
                  <a:pt x="0" y="255269"/>
                </a:lnTo>
                <a:lnTo>
                  <a:pt x="1502" y="262666"/>
                </a:lnTo>
                <a:lnTo>
                  <a:pt x="5594" y="268724"/>
                </a:lnTo>
                <a:lnTo>
                  <a:pt x="11650" y="272816"/>
                </a:lnTo>
                <a:lnTo>
                  <a:pt x="19051" y="274319"/>
                </a:lnTo>
                <a:lnTo>
                  <a:pt x="26448" y="272816"/>
                </a:lnTo>
                <a:lnTo>
                  <a:pt x="32505" y="268724"/>
                </a:lnTo>
                <a:lnTo>
                  <a:pt x="36596" y="262666"/>
                </a:lnTo>
                <a:lnTo>
                  <a:pt x="38098" y="255269"/>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29" name="object 29"/>
          <p:cNvSpPr/>
          <p:nvPr/>
        </p:nvSpPr>
        <p:spPr>
          <a:xfrm>
            <a:off x="4480610"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0" name="object 30"/>
          <p:cNvSpPr/>
          <p:nvPr/>
        </p:nvSpPr>
        <p:spPr>
          <a:xfrm>
            <a:off x="4480610" y="3513353"/>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1" name="object 31"/>
          <p:cNvSpPr/>
          <p:nvPr/>
        </p:nvSpPr>
        <p:spPr>
          <a:xfrm>
            <a:off x="4480610" y="4153420"/>
            <a:ext cx="38100" cy="274320"/>
          </a:xfrm>
          <a:custGeom>
            <a:avLst/>
            <a:gdLst/>
            <a:ahLst/>
            <a:cxnLst/>
            <a:rect l="l" t="t" r="r" b="b"/>
            <a:pathLst>
              <a:path w="38100" h="274320">
                <a:moveTo>
                  <a:pt x="19050" y="0"/>
                </a:moveTo>
                <a:lnTo>
                  <a:pt x="11653" y="1503"/>
                </a:lnTo>
                <a:lnTo>
                  <a:pt x="5595" y="5595"/>
                </a:lnTo>
                <a:lnTo>
                  <a:pt x="1503" y="11653"/>
                </a:lnTo>
                <a:lnTo>
                  <a:pt x="0" y="19050"/>
                </a:lnTo>
                <a:lnTo>
                  <a:pt x="0" y="255269"/>
                </a:lnTo>
                <a:lnTo>
                  <a:pt x="1503" y="262672"/>
                </a:lnTo>
                <a:lnTo>
                  <a:pt x="5595" y="268728"/>
                </a:lnTo>
                <a:lnTo>
                  <a:pt x="11653" y="272818"/>
                </a:lnTo>
                <a:lnTo>
                  <a:pt x="19050" y="274319"/>
                </a:lnTo>
                <a:lnTo>
                  <a:pt x="26446" y="272818"/>
                </a:lnTo>
                <a:lnTo>
                  <a:pt x="32504" y="268728"/>
                </a:lnTo>
                <a:lnTo>
                  <a:pt x="36596" y="262672"/>
                </a:lnTo>
                <a:lnTo>
                  <a:pt x="38100" y="255269"/>
                </a:lnTo>
                <a:lnTo>
                  <a:pt x="38100" y="19050"/>
                </a:lnTo>
                <a:lnTo>
                  <a:pt x="36596" y="11653"/>
                </a:lnTo>
                <a:lnTo>
                  <a:pt x="32504" y="5595"/>
                </a:lnTo>
                <a:lnTo>
                  <a:pt x="26446" y="1503"/>
                </a:lnTo>
                <a:lnTo>
                  <a:pt x="19050" y="0"/>
                </a:lnTo>
                <a:close/>
              </a:path>
            </a:pathLst>
          </a:custGeom>
          <a:solidFill>
            <a:srgbClr val="DE0374"/>
          </a:solidFill>
        </p:spPr>
        <p:txBody>
          <a:bodyPr wrap="square" lIns="0" tIns="0" rIns="0" bIns="0" rtlCol="0"/>
          <a:lstStyle/>
          <a:p>
            <a:endParaRPr dirty="0"/>
          </a:p>
        </p:txBody>
      </p:sp>
      <p:sp>
        <p:nvSpPr>
          <p:cNvPr id="32" name="object 32"/>
          <p:cNvSpPr/>
          <p:nvPr/>
        </p:nvSpPr>
        <p:spPr>
          <a:xfrm>
            <a:off x="8272322"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3" name="object 33"/>
          <p:cNvSpPr/>
          <p:nvPr/>
        </p:nvSpPr>
        <p:spPr>
          <a:xfrm>
            <a:off x="8272322" y="3513353"/>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4" name="object 34"/>
          <p:cNvSpPr/>
          <p:nvPr/>
        </p:nvSpPr>
        <p:spPr>
          <a:xfrm>
            <a:off x="8272322" y="4119130"/>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36" name="object 3">
            <a:extLst>
              <a:ext uri="{FF2B5EF4-FFF2-40B4-BE49-F238E27FC236}">
                <a16:creationId xmlns:a16="http://schemas.microsoft.com/office/drawing/2014/main" id="{CFC27279-7986-4DA1-87BE-69FF3512F1AE}"/>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sz="1000" b="1" spc="-80" dirty="0">
                <a:solidFill>
                  <a:srgbClr val="231F20"/>
                </a:solidFill>
                <a:latin typeface="DejaVu Sans"/>
                <a:cs typeface="DejaVu Sans"/>
              </a:rPr>
              <a:t>SOLUTION</a:t>
            </a:r>
            <a:r>
              <a:rPr sz="1000" b="1" spc="-170" dirty="0">
                <a:solidFill>
                  <a:srgbClr val="231F20"/>
                </a:solidFill>
                <a:latin typeface="DejaVu Sans"/>
                <a:cs typeface="DejaVu Sans"/>
              </a:rPr>
              <a:t> </a:t>
            </a:r>
            <a:r>
              <a:rPr sz="1000" b="1" spc="-80" dirty="0">
                <a:solidFill>
                  <a:srgbClr val="231F20"/>
                </a:solidFill>
                <a:latin typeface="DejaVu Sans"/>
                <a:cs typeface="DejaVu Sans"/>
              </a:rPr>
              <a:t>PORTFOLIO</a:t>
            </a:r>
            <a:endParaRPr sz="1000" dirty="0">
              <a:latin typeface="DejaVu Sans"/>
              <a:cs typeface="DejaVu Sans"/>
            </a:endParaRPr>
          </a:p>
        </p:txBody>
      </p:sp>
      <p:pic>
        <p:nvPicPr>
          <p:cNvPr id="4100" name="Picture 4" descr="Image result for avaya logo">
            <a:extLst>
              <a:ext uri="{FF2B5EF4-FFF2-40B4-BE49-F238E27FC236}">
                <a16:creationId xmlns:a16="http://schemas.microsoft.com/office/drawing/2014/main" id="{BBCC3D6B-923C-4AC6-9F73-FB10A50508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5200" y="5582221"/>
            <a:ext cx="1295400" cy="64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B88EDE4-6B6E-461D-AAE4-72C924806F71}"/>
              </a:ext>
            </a:extLst>
          </p:cNvPr>
          <p:cNvGraphicFramePr>
            <a:graphicFrameLocks noChangeAspect="1"/>
          </p:cNvGraphicFramePr>
          <p:nvPr>
            <p:custDataLst>
              <p:tags r:id="rId2"/>
            </p:custDataLst>
            <p:extLst>
              <p:ext uri="{D42A27DB-BD31-4B8C-83A1-F6EECF244321}">
                <p14:modId xmlns:p14="http://schemas.microsoft.com/office/powerpoint/2010/main" val="1039522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0B88EDE4-6B6E-461D-AAE4-72C924806F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6"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25" y="1163764"/>
            <a:ext cx="8000161" cy="751488"/>
          </a:xfrm>
          <a:prstGeom prst="rect">
            <a:avLst/>
          </a:prstGeom>
        </p:spPr>
        <p:txBody>
          <a:bodyPr vert="horz" wrap="square" lIns="0" tIns="12700" rIns="0" bIns="0" rtlCol="0">
            <a:spAutoFit/>
          </a:bodyPr>
          <a:lstStyle/>
          <a:p>
            <a:pPr marL="12700" marR="5080">
              <a:lnSpc>
                <a:spcPct val="100000"/>
              </a:lnSpc>
              <a:spcBef>
                <a:spcPts val="100"/>
              </a:spcBef>
            </a:pPr>
            <a:r>
              <a:rPr sz="2400" b="1" spc="-150" dirty="0">
                <a:latin typeface="DejaVu Sans"/>
                <a:cs typeface="DejaVu Sans"/>
              </a:rPr>
              <a:t>Cybersecurity</a:t>
            </a:r>
            <a:r>
              <a:rPr sz="2400" spc="-150" dirty="0">
                <a:latin typeface="DejaVu Sans"/>
                <a:cs typeface="DejaVu Sans"/>
              </a:rPr>
              <a:t> for Known and Unknown Threat removes  the worry and keeps the </a:t>
            </a:r>
            <a:r>
              <a:rPr lang="en-US" sz="2400" spc="-150" dirty="0">
                <a:latin typeface="DejaVu Sans"/>
                <a:cs typeface="DejaVu Sans"/>
              </a:rPr>
              <a:t>organization</a:t>
            </a:r>
            <a:r>
              <a:rPr sz="2400" spc="-150" dirty="0">
                <a:latin typeface="DejaVu Sans"/>
                <a:cs typeface="DejaVu Sans"/>
              </a:rPr>
              <a:t> focused on business</a:t>
            </a: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7" name="object 7"/>
          <p:cNvSpPr txBox="1"/>
          <p:nvPr/>
        </p:nvSpPr>
        <p:spPr>
          <a:xfrm>
            <a:off x="888687" y="2804718"/>
            <a:ext cx="2892425" cy="1305560"/>
          </a:xfrm>
          <a:prstGeom prst="rect">
            <a:avLst/>
          </a:prstGeom>
        </p:spPr>
        <p:txBody>
          <a:bodyPr vert="horz" wrap="square" lIns="0" tIns="12700" rIns="0" bIns="0" rtlCol="0">
            <a:spAutoFit/>
          </a:bodyPr>
          <a:lstStyle/>
          <a:p>
            <a:pPr marL="12700">
              <a:lnSpc>
                <a:spcPct val="100000"/>
              </a:lnSpc>
              <a:spcBef>
                <a:spcPts val="100"/>
              </a:spcBef>
            </a:pPr>
            <a:r>
              <a:rPr sz="1400" spc="-80" dirty="0">
                <a:latin typeface="DejaVu Sans"/>
                <a:cs typeface="DejaVu Sans"/>
              </a:rPr>
              <a:t>Flatly </a:t>
            </a:r>
            <a:r>
              <a:rPr sz="1400" spc="-95" dirty="0">
                <a:latin typeface="DejaVu Sans"/>
                <a:cs typeface="DejaVu Sans"/>
              </a:rPr>
              <a:t>structured security</a:t>
            </a:r>
            <a:r>
              <a:rPr sz="1400" spc="-170" dirty="0">
                <a:latin typeface="DejaVu Sans"/>
                <a:cs typeface="DejaVu Sans"/>
              </a:rPr>
              <a:t> </a:t>
            </a:r>
            <a:r>
              <a:rPr sz="1400" spc="-114" dirty="0">
                <a:latin typeface="DejaVu Sans"/>
                <a:cs typeface="DejaVu Sans"/>
              </a:rPr>
              <a:t>approach</a:t>
            </a:r>
            <a:endParaRPr sz="1400" dirty="0">
              <a:latin typeface="DejaVu Sans"/>
              <a:cs typeface="DejaVu Sans"/>
            </a:endParaRPr>
          </a:p>
          <a:p>
            <a:pPr marL="12700">
              <a:lnSpc>
                <a:spcPct val="100000"/>
              </a:lnSpc>
              <a:spcBef>
                <a:spcPts val="1680"/>
              </a:spcBef>
            </a:pPr>
            <a:r>
              <a:rPr sz="1400" spc="-125" dirty="0">
                <a:latin typeface="DejaVu Sans"/>
                <a:cs typeface="DejaVu Sans"/>
              </a:rPr>
              <a:t>Segregated </a:t>
            </a:r>
            <a:r>
              <a:rPr sz="1400" spc="-65" dirty="0">
                <a:latin typeface="DejaVu Sans"/>
                <a:cs typeface="DejaVu Sans"/>
              </a:rPr>
              <a:t>with </a:t>
            </a:r>
            <a:r>
              <a:rPr sz="1400" spc="-95" dirty="0">
                <a:latin typeface="DejaVu Sans"/>
                <a:cs typeface="DejaVu Sans"/>
              </a:rPr>
              <a:t>limited</a:t>
            </a:r>
            <a:r>
              <a:rPr sz="1400" spc="-135" dirty="0">
                <a:latin typeface="DejaVu Sans"/>
                <a:cs typeface="DejaVu Sans"/>
              </a:rPr>
              <a:t> </a:t>
            </a:r>
            <a:r>
              <a:rPr sz="1400" spc="-90" dirty="0">
                <a:latin typeface="DejaVu Sans"/>
                <a:cs typeface="DejaVu Sans"/>
              </a:rPr>
              <a:t>globaliza</a:t>
            </a:r>
            <a:r>
              <a:rPr lang="en-US" sz="1400" spc="-90" dirty="0">
                <a:latin typeface="DejaVu Sans"/>
                <a:cs typeface="DejaVu Sans"/>
              </a:rPr>
              <a:t>t</a:t>
            </a:r>
            <a:r>
              <a:rPr sz="1400" spc="-90" dirty="0">
                <a:latin typeface="DejaVu Sans"/>
                <a:cs typeface="DejaVu Sans"/>
              </a:rPr>
              <a:t>ion</a:t>
            </a:r>
            <a:endParaRPr sz="1400" dirty="0">
              <a:latin typeface="DejaVu Sans"/>
              <a:cs typeface="DejaVu Sans"/>
            </a:endParaRPr>
          </a:p>
          <a:p>
            <a:pPr marL="12700" marR="78105">
              <a:lnSpc>
                <a:spcPct val="100000"/>
              </a:lnSpc>
              <a:spcBef>
                <a:spcPts val="1680"/>
              </a:spcBef>
            </a:pPr>
            <a:r>
              <a:rPr sz="1400" spc="-105" dirty="0">
                <a:latin typeface="DejaVu Sans"/>
                <a:cs typeface="DejaVu Sans"/>
              </a:rPr>
              <a:t>Reac</a:t>
            </a:r>
            <a:r>
              <a:rPr lang="en-US" sz="1400" spc="-105" dirty="0">
                <a:latin typeface="DejaVu Sans"/>
                <a:cs typeface="DejaVu Sans"/>
              </a:rPr>
              <a:t>t</a:t>
            </a:r>
            <a:r>
              <a:rPr sz="1400" spc="-105" dirty="0">
                <a:latin typeface="DejaVu Sans"/>
                <a:cs typeface="DejaVu Sans"/>
              </a:rPr>
              <a:t>ive </a:t>
            </a:r>
            <a:r>
              <a:rPr sz="1400" spc="-125" dirty="0">
                <a:latin typeface="DejaVu Sans"/>
                <a:cs typeface="DejaVu Sans"/>
              </a:rPr>
              <a:t>and </a:t>
            </a:r>
            <a:r>
              <a:rPr sz="1400" spc="-105" dirty="0">
                <a:latin typeface="DejaVu Sans"/>
                <a:cs typeface="DejaVu Sans"/>
              </a:rPr>
              <a:t>mostly </a:t>
            </a:r>
            <a:r>
              <a:rPr sz="1400" spc="-75" dirty="0">
                <a:latin typeface="DejaVu Sans"/>
                <a:cs typeface="DejaVu Sans"/>
              </a:rPr>
              <a:t>built </a:t>
            </a:r>
            <a:r>
              <a:rPr sz="1400" spc="-55" dirty="0">
                <a:latin typeface="DejaVu Sans"/>
                <a:cs typeface="DejaVu Sans"/>
              </a:rPr>
              <a:t>for</a:t>
            </a:r>
            <a:r>
              <a:rPr sz="1400" spc="-120" dirty="0">
                <a:latin typeface="DejaVu Sans"/>
                <a:cs typeface="DejaVu Sans"/>
              </a:rPr>
              <a:t> </a:t>
            </a:r>
            <a:r>
              <a:rPr sz="1400" spc="-90" dirty="0">
                <a:latin typeface="DejaVu Sans"/>
                <a:cs typeface="DejaVu Sans"/>
              </a:rPr>
              <a:t>known  </a:t>
            </a:r>
            <a:r>
              <a:rPr sz="1400" spc="-105" dirty="0">
                <a:latin typeface="DejaVu Sans"/>
                <a:cs typeface="DejaVu Sans"/>
              </a:rPr>
              <a:t>threats</a:t>
            </a:r>
            <a:endParaRPr sz="1400" dirty="0">
              <a:latin typeface="DejaVu Sans"/>
              <a:cs typeface="DejaVu Sans"/>
            </a:endParaRPr>
          </a:p>
        </p:txBody>
      </p:sp>
      <p:sp>
        <p:nvSpPr>
          <p:cNvPr id="10" name="object 10"/>
          <p:cNvSpPr/>
          <p:nvPr/>
        </p:nvSpPr>
        <p:spPr>
          <a:xfrm>
            <a:off x="687423" y="5471731"/>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1" name="object 11"/>
          <p:cNvSpPr/>
          <p:nvPr/>
        </p:nvSpPr>
        <p:spPr>
          <a:xfrm>
            <a:off x="687423" y="6294694"/>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2" name="object 12"/>
          <p:cNvSpPr txBox="1"/>
          <p:nvPr/>
        </p:nvSpPr>
        <p:spPr>
          <a:xfrm>
            <a:off x="680159" y="5229745"/>
            <a:ext cx="987425" cy="193040"/>
          </a:xfrm>
          <a:prstGeom prst="rect">
            <a:avLst/>
          </a:prstGeom>
        </p:spPr>
        <p:txBody>
          <a:bodyPr vert="horz" wrap="square" lIns="0" tIns="12700" rIns="0" bIns="0" rtlCol="0">
            <a:spAutoFit/>
          </a:bodyPr>
          <a:lstStyle/>
          <a:p>
            <a:pPr marL="12700">
              <a:lnSpc>
                <a:spcPct val="100000"/>
              </a:lnSpc>
              <a:spcBef>
                <a:spcPts val="100"/>
              </a:spcBef>
            </a:pPr>
            <a:r>
              <a:rPr sz="1100" b="1" spc="-140" dirty="0">
                <a:latin typeface="DejaVu Sans"/>
                <a:cs typeface="DejaVu Sans"/>
              </a:rPr>
              <a:t>Selected</a:t>
            </a:r>
            <a:r>
              <a:rPr sz="1100" b="1" spc="-200" dirty="0">
                <a:latin typeface="DejaVu Sans"/>
                <a:cs typeface="DejaVu Sans"/>
              </a:rPr>
              <a:t> </a:t>
            </a:r>
            <a:r>
              <a:rPr sz="1100" b="1" spc="-95" dirty="0">
                <a:latin typeface="DejaVu Sans"/>
                <a:cs typeface="DejaVu Sans"/>
              </a:rPr>
              <a:t>OEMs</a:t>
            </a:r>
            <a:endParaRPr sz="1100" dirty="0">
              <a:latin typeface="DejaVu Sans"/>
              <a:cs typeface="DejaVu Sans"/>
            </a:endParaRPr>
          </a:p>
        </p:txBody>
      </p:sp>
      <p:sp>
        <p:nvSpPr>
          <p:cNvPr id="13" name="object 13"/>
          <p:cNvSpPr txBox="1"/>
          <p:nvPr/>
        </p:nvSpPr>
        <p:spPr>
          <a:xfrm>
            <a:off x="680159" y="2504998"/>
            <a:ext cx="1609090" cy="26924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231F20"/>
                </a:solidFill>
                <a:latin typeface="DejaVu Sans"/>
                <a:cs typeface="DejaVu Sans"/>
              </a:rPr>
              <a:t>CURRENT</a:t>
            </a:r>
            <a:r>
              <a:rPr sz="1600" b="1" spc="-300" dirty="0">
                <a:solidFill>
                  <a:srgbClr val="231F20"/>
                </a:solidFill>
                <a:latin typeface="DejaVu Sans"/>
                <a:cs typeface="DejaVu Sans"/>
              </a:rPr>
              <a:t> </a:t>
            </a:r>
            <a:r>
              <a:rPr sz="1600" b="1" spc="-204" dirty="0">
                <a:solidFill>
                  <a:srgbClr val="231F20"/>
                </a:solidFill>
                <a:latin typeface="DejaVu Sans"/>
                <a:cs typeface="DejaVu Sans"/>
              </a:rPr>
              <a:t>STATE</a:t>
            </a:r>
            <a:endParaRPr sz="1600" dirty="0">
              <a:latin typeface="DejaVu Sans"/>
              <a:cs typeface="DejaVu Sans"/>
            </a:endParaRPr>
          </a:p>
        </p:txBody>
      </p:sp>
      <p:sp>
        <p:nvSpPr>
          <p:cNvPr id="14" name="object 14"/>
          <p:cNvSpPr/>
          <p:nvPr/>
        </p:nvSpPr>
        <p:spPr>
          <a:xfrm>
            <a:off x="4239069"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15" name="object 15"/>
          <p:cNvSpPr/>
          <p:nvPr/>
        </p:nvSpPr>
        <p:spPr>
          <a:xfrm>
            <a:off x="8026082"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16" name="object 16"/>
          <p:cNvSpPr txBox="1"/>
          <p:nvPr/>
        </p:nvSpPr>
        <p:spPr>
          <a:xfrm>
            <a:off x="4662072" y="2804718"/>
            <a:ext cx="3161665" cy="1945639"/>
          </a:xfrm>
          <a:prstGeom prst="rect">
            <a:avLst/>
          </a:prstGeom>
        </p:spPr>
        <p:txBody>
          <a:bodyPr vert="horz" wrap="square" lIns="0" tIns="12700" rIns="0" bIns="0" rtlCol="0">
            <a:spAutoFit/>
          </a:bodyPr>
          <a:lstStyle/>
          <a:p>
            <a:pPr marL="12700" marR="603885">
              <a:lnSpc>
                <a:spcPct val="100000"/>
              </a:lnSpc>
              <a:spcBef>
                <a:spcPts val="100"/>
              </a:spcBef>
            </a:pPr>
            <a:r>
              <a:rPr sz="1400" spc="-70" dirty="0">
                <a:latin typeface="DejaVu Sans"/>
                <a:cs typeface="DejaVu Sans"/>
              </a:rPr>
              <a:t>Powerful </a:t>
            </a:r>
            <a:r>
              <a:rPr sz="1400" spc="-100" dirty="0">
                <a:latin typeface="DejaVu Sans"/>
                <a:cs typeface="DejaVu Sans"/>
              </a:rPr>
              <a:t>an</a:t>
            </a:r>
            <a:r>
              <a:rPr lang="en-US" sz="1400" spc="-100" dirty="0">
                <a:latin typeface="DejaVu Sans"/>
                <a:cs typeface="DejaVu Sans"/>
              </a:rPr>
              <a:t>t</a:t>
            </a:r>
            <a:r>
              <a:rPr sz="1400" spc="-100" dirty="0">
                <a:latin typeface="DejaVu Sans"/>
                <a:cs typeface="DejaVu Sans"/>
              </a:rPr>
              <a:t>i-malware </a:t>
            </a:r>
            <a:r>
              <a:rPr sz="1400" spc="-120" dirty="0">
                <a:latin typeface="DejaVu Sans"/>
                <a:cs typeface="DejaVu Sans"/>
              </a:rPr>
              <a:t>scanning,  </a:t>
            </a:r>
            <a:r>
              <a:rPr sz="1400" spc="-95" dirty="0">
                <a:latin typeface="DejaVu Sans"/>
                <a:cs typeface="DejaVu Sans"/>
              </a:rPr>
              <a:t>opera</a:t>
            </a:r>
            <a:r>
              <a:rPr lang="en-US" sz="1400" spc="-95" dirty="0">
                <a:latin typeface="DejaVu Sans"/>
                <a:cs typeface="DejaVu Sans"/>
              </a:rPr>
              <a:t>t</a:t>
            </a:r>
            <a:r>
              <a:rPr sz="1400" spc="-95" dirty="0">
                <a:latin typeface="DejaVu Sans"/>
                <a:cs typeface="DejaVu Sans"/>
              </a:rPr>
              <a:t>ing </a:t>
            </a:r>
            <a:r>
              <a:rPr sz="1400" spc="-110" dirty="0">
                <a:latin typeface="DejaVu Sans"/>
                <a:cs typeface="DejaVu Sans"/>
              </a:rPr>
              <a:t>at </a:t>
            </a:r>
            <a:r>
              <a:rPr sz="1400" spc="-85" dirty="0">
                <a:latin typeface="DejaVu Sans"/>
                <a:cs typeface="DejaVu Sans"/>
              </a:rPr>
              <a:t>mul</a:t>
            </a:r>
            <a:r>
              <a:rPr lang="en-US" sz="1400" spc="-85" dirty="0">
                <a:latin typeface="DejaVu Sans"/>
                <a:cs typeface="DejaVu Sans"/>
              </a:rPr>
              <a:t>t</a:t>
            </a:r>
            <a:r>
              <a:rPr sz="1400" spc="-85" dirty="0">
                <a:latin typeface="DejaVu Sans"/>
                <a:cs typeface="DejaVu Sans"/>
              </a:rPr>
              <a:t>iple</a:t>
            </a:r>
            <a:r>
              <a:rPr sz="1400" spc="-80" dirty="0">
                <a:latin typeface="DejaVu Sans"/>
                <a:cs typeface="DejaVu Sans"/>
              </a:rPr>
              <a:t> </a:t>
            </a:r>
            <a:r>
              <a:rPr sz="1400" spc="-105" dirty="0">
                <a:latin typeface="DejaVu Sans"/>
                <a:cs typeface="DejaVu Sans"/>
              </a:rPr>
              <a:t>level</a:t>
            </a:r>
            <a:endParaRPr sz="1400" dirty="0">
              <a:latin typeface="DejaVu Sans"/>
              <a:cs typeface="DejaVu Sans"/>
            </a:endParaRPr>
          </a:p>
          <a:p>
            <a:pPr marL="12700" marR="5080">
              <a:lnSpc>
                <a:spcPct val="100000"/>
              </a:lnSpc>
              <a:spcBef>
                <a:spcPts val="1680"/>
              </a:spcBef>
            </a:pPr>
            <a:r>
              <a:rPr sz="1400" spc="-90" dirty="0">
                <a:latin typeface="DejaVu Sans"/>
                <a:cs typeface="DejaVu Sans"/>
              </a:rPr>
              <a:t>Cloud-assisted </a:t>
            </a:r>
            <a:r>
              <a:rPr sz="1400" spc="-75" dirty="0">
                <a:latin typeface="DejaVu Sans"/>
                <a:cs typeface="DejaVu Sans"/>
              </a:rPr>
              <a:t>protec</a:t>
            </a:r>
            <a:r>
              <a:rPr lang="en-US" sz="1400" spc="-75" dirty="0">
                <a:latin typeface="DejaVu Sans"/>
                <a:cs typeface="DejaVu Sans"/>
              </a:rPr>
              <a:t>t</a:t>
            </a:r>
            <a:r>
              <a:rPr sz="1400" spc="-75" dirty="0">
                <a:latin typeface="DejaVu Sans"/>
                <a:cs typeface="DejaVu Sans"/>
              </a:rPr>
              <a:t>ion </a:t>
            </a:r>
            <a:r>
              <a:rPr sz="1400" spc="-65" dirty="0">
                <a:latin typeface="DejaVu Sans"/>
                <a:cs typeface="DejaVu Sans"/>
              </a:rPr>
              <a:t>with</a:t>
            </a:r>
            <a:r>
              <a:rPr sz="1400" spc="-155" dirty="0">
                <a:latin typeface="DejaVu Sans"/>
                <a:cs typeface="DejaVu Sans"/>
              </a:rPr>
              <a:t> </a:t>
            </a:r>
            <a:r>
              <a:rPr sz="1400" spc="-90" dirty="0">
                <a:latin typeface="DejaVu Sans"/>
                <a:cs typeface="DejaVu Sans"/>
              </a:rPr>
              <a:t>real-</a:t>
            </a:r>
            <a:r>
              <a:rPr lang="en-US" sz="1400" spc="-90" dirty="0">
                <a:latin typeface="DejaVu Sans"/>
                <a:cs typeface="DejaVu Sans"/>
              </a:rPr>
              <a:t>t</a:t>
            </a:r>
            <a:r>
              <a:rPr sz="1400" spc="-90" dirty="0">
                <a:latin typeface="DejaVu Sans"/>
                <a:cs typeface="DejaVu Sans"/>
              </a:rPr>
              <a:t>ime  </a:t>
            </a:r>
            <a:r>
              <a:rPr lang="en-US" sz="1400" spc="-85" dirty="0">
                <a:latin typeface="DejaVu Sans"/>
                <a:cs typeface="DejaVu Sans"/>
              </a:rPr>
              <a:t>information</a:t>
            </a:r>
            <a:endParaRPr sz="1400" dirty="0">
              <a:latin typeface="DejaVu Sans"/>
              <a:cs typeface="DejaVu Sans"/>
            </a:endParaRPr>
          </a:p>
          <a:p>
            <a:pPr marL="12700" marR="27305">
              <a:lnSpc>
                <a:spcPct val="100000"/>
              </a:lnSpc>
              <a:spcBef>
                <a:spcPts val="1680"/>
              </a:spcBef>
            </a:pPr>
            <a:r>
              <a:rPr sz="1400" spc="-85" dirty="0">
                <a:latin typeface="DejaVu Sans"/>
                <a:cs typeface="DejaVu Sans"/>
              </a:rPr>
              <a:t>Host-based intrusion </a:t>
            </a:r>
            <a:r>
              <a:rPr sz="1400" spc="-90" dirty="0">
                <a:latin typeface="DejaVu Sans"/>
                <a:cs typeface="DejaVu Sans"/>
              </a:rPr>
              <a:t>preven</a:t>
            </a:r>
            <a:r>
              <a:rPr lang="en-US" sz="1400" spc="-90" dirty="0">
                <a:latin typeface="DejaVu Sans"/>
                <a:cs typeface="DejaVu Sans"/>
              </a:rPr>
              <a:t>t</a:t>
            </a:r>
            <a:r>
              <a:rPr sz="1400" spc="-90" dirty="0">
                <a:latin typeface="DejaVu Sans"/>
                <a:cs typeface="DejaVu Sans"/>
              </a:rPr>
              <a:t>ion</a:t>
            </a:r>
            <a:r>
              <a:rPr sz="1400" spc="-145" dirty="0">
                <a:latin typeface="DejaVu Sans"/>
                <a:cs typeface="DejaVu Sans"/>
              </a:rPr>
              <a:t> </a:t>
            </a:r>
            <a:r>
              <a:rPr sz="1400" spc="-130" dirty="0">
                <a:latin typeface="DejaVu Sans"/>
                <a:cs typeface="DejaVu Sans"/>
              </a:rPr>
              <a:t>system  (hips) </a:t>
            </a:r>
            <a:r>
              <a:rPr sz="1400" spc="-65" dirty="0">
                <a:latin typeface="DejaVu Sans"/>
                <a:cs typeface="DejaVu Sans"/>
              </a:rPr>
              <a:t>with </a:t>
            </a:r>
            <a:r>
              <a:rPr sz="1400" spc="-105" dirty="0">
                <a:latin typeface="DejaVu Sans"/>
                <a:cs typeface="DejaVu Sans"/>
              </a:rPr>
              <a:t>personal </a:t>
            </a:r>
            <a:r>
              <a:rPr sz="1400" spc="-95" dirty="0">
                <a:latin typeface="DejaVu Sans"/>
                <a:cs typeface="DejaVu Sans"/>
              </a:rPr>
              <a:t>ﬁrewall </a:t>
            </a:r>
            <a:r>
              <a:rPr sz="1400" spc="-100" dirty="0">
                <a:latin typeface="DejaVu Sans"/>
                <a:cs typeface="DejaVu Sans"/>
              </a:rPr>
              <a:t>mi</a:t>
            </a:r>
            <a:r>
              <a:rPr lang="en-US" sz="1400" spc="-100" dirty="0">
                <a:latin typeface="DejaVu Sans"/>
                <a:cs typeface="DejaVu Sans"/>
              </a:rPr>
              <a:t>t</a:t>
            </a:r>
            <a:r>
              <a:rPr sz="1400" spc="-100" dirty="0">
                <a:latin typeface="DejaVu Sans"/>
                <a:cs typeface="DejaVu Sans"/>
              </a:rPr>
              <a:t>igate  </a:t>
            </a:r>
            <a:r>
              <a:rPr sz="1400" spc="-95" dirty="0">
                <a:latin typeface="DejaVu Sans"/>
                <a:cs typeface="DejaVu Sans"/>
              </a:rPr>
              <a:t>unknown </a:t>
            </a:r>
            <a:r>
              <a:rPr sz="1400" spc="-105" dirty="0">
                <a:latin typeface="DejaVu Sans"/>
                <a:cs typeface="DejaVu Sans"/>
              </a:rPr>
              <a:t>threats</a:t>
            </a:r>
            <a:endParaRPr sz="1400" dirty="0">
              <a:latin typeface="DejaVu Sans"/>
              <a:cs typeface="DejaVu Sans"/>
            </a:endParaRPr>
          </a:p>
        </p:txBody>
      </p:sp>
      <p:sp>
        <p:nvSpPr>
          <p:cNvPr id="17" name="object 17"/>
          <p:cNvSpPr txBox="1"/>
          <p:nvPr/>
        </p:nvSpPr>
        <p:spPr>
          <a:xfrm>
            <a:off x="8453801" y="2804718"/>
            <a:ext cx="3091180" cy="1732280"/>
          </a:xfrm>
          <a:prstGeom prst="rect">
            <a:avLst/>
          </a:prstGeom>
        </p:spPr>
        <p:txBody>
          <a:bodyPr vert="horz" wrap="square" lIns="0" tIns="12700" rIns="0" bIns="0" rtlCol="0">
            <a:spAutoFit/>
          </a:bodyPr>
          <a:lstStyle/>
          <a:p>
            <a:pPr marL="12700" marR="5080">
              <a:lnSpc>
                <a:spcPct val="100000"/>
              </a:lnSpc>
              <a:spcBef>
                <a:spcPts val="100"/>
              </a:spcBef>
            </a:pPr>
            <a:r>
              <a:rPr sz="1400" spc="-95" dirty="0">
                <a:latin typeface="DejaVu Sans"/>
                <a:cs typeface="DejaVu Sans"/>
              </a:rPr>
              <a:t>Security risks </a:t>
            </a:r>
            <a:r>
              <a:rPr sz="1400" spc="-130" dirty="0">
                <a:latin typeface="DejaVu Sans"/>
                <a:cs typeface="DejaVu Sans"/>
              </a:rPr>
              <a:t>are </a:t>
            </a:r>
            <a:r>
              <a:rPr sz="1400" spc="-105" dirty="0">
                <a:latin typeface="DejaVu Sans"/>
                <a:cs typeface="DejaVu Sans"/>
              </a:rPr>
              <a:t>completely </a:t>
            </a:r>
            <a:r>
              <a:rPr sz="1400" spc="-120" dirty="0">
                <a:latin typeface="DejaVu Sans"/>
                <a:cs typeface="DejaVu Sans"/>
              </a:rPr>
              <a:t>taken </a:t>
            </a:r>
            <a:r>
              <a:rPr sz="1400" spc="-125" dirty="0">
                <a:latin typeface="DejaVu Sans"/>
                <a:cs typeface="DejaVu Sans"/>
              </a:rPr>
              <a:t>care  </a:t>
            </a:r>
            <a:r>
              <a:rPr sz="1400" spc="-45" dirty="0">
                <a:latin typeface="DejaVu Sans"/>
                <a:cs typeface="DejaVu Sans"/>
              </a:rPr>
              <a:t>of</a:t>
            </a:r>
            <a:endParaRPr sz="1400" dirty="0">
              <a:latin typeface="DejaVu Sans"/>
              <a:cs typeface="DejaVu Sans"/>
            </a:endParaRPr>
          </a:p>
          <a:p>
            <a:pPr marL="12700" marR="445770">
              <a:lnSpc>
                <a:spcPct val="100000"/>
              </a:lnSpc>
              <a:spcBef>
                <a:spcPts val="1680"/>
              </a:spcBef>
            </a:pPr>
            <a:r>
              <a:rPr sz="1400" spc="-114" dirty="0">
                <a:latin typeface="DejaVu Sans"/>
                <a:cs typeface="DejaVu Sans"/>
              </a:rPr>
              <a:t>Improved </a:t>
            </a:r>
            <a:r>
              <a:rPr sz="1400" spc="-70" dirty="0">
                <a:latin typeface="DejaVu Sans"/>
                <a:cs typeface="DejaVu Sans"/>
              </a:rPr>
              <a:t>Produc</a:t>
            </a:r>
            <a:r>
              <a:rPr lang="en-US" sz="1400" spc="-70" dirty="0">
                <a:latin typeface="DejaVu Sans"/>
                <a:cs typeface="DejaVu Sans"/>
              </a:rPr>
              <a:t>t</a:t>
            </a:r>
            <a:r>
              <a:rPr sz="1400" spc="-70" dirty="0">
                <a:latin typeface="DejaVu Sans"/>
                <a:cs typeface="DejaVu Sans"/>
              </a:rPr>
              <a:t>ivity </a:t>
            </a:r>
            <a:r>
              <a:rPr sz="1400" spc="-145" dirty="0">
                <a:latin typeface="DejaVu Sans"/>
                <a:cs typeface="DejaVu Sans"/>
              </a:rPr>
              <a:t>as </a:t>
            </a:r>
            <a:r>
              <a:rPr sz="1400" spc="-95" dirty="0">
                <a:latin typeface="DejaVu Sans"/>
                <a:cs typeface="DejaVu Sans"/>
              </a:rPr>
              <a:t>risks </a:t>
            </a:r>
            <a:r>
              <a:rPr sz="1400" spc="-130" dirty="0">
                <a:latin typeface="DejaVu Sans"/>
                <a:cs typeface="DejaVu Sans"/>
              </a:rPr>
              <a:t>are  </a:t>
            </a:r>
            <a:r>
              <a:rPr sz="1400" spc="-100" dirty="0">
                <a:latin typeface="DejaVu Sans"/>
                <a:cs typeface="DejaVu Sans"/>
              </a:rPr>
              <a:t>mi</a:t>
            </a:r>
            <a:r>
              <a:rPr lang="en-US" sz="1400" spc="-100" dirty="0">
                <a:latin typeface="DejaVu Sans"/>
                <a:cs typeface="DejaVu Sans"/>
              </a:rPr>
              <a:t>t</a:t>
            </a:r>
            <a:r>
              <a:rPr sz="1400" spc="-100" dirty="0">
                <a:latin typeface="DejaVu Sans"/>
                <a:cs typeface="DejaVu Sans"/>
              </a:rPr>
              <a:t>igated</a:t>
            </a:r>
            <a:endParaRPr sz="1400" dirty="0">
              <a:latin typeface="DejaVu Sans"/>
              <a:cs typeface="DejaVu Sans"/>
            </a:endParaRPr>
          </a:p>
          <a:p>
            <a:pPr marL="12700" marR="338455">
              <a:lnSpc>
                <a:spcPct val="100000"/>
              </a:lnSpc>
              <a:spcBef>
                <a:spcPts val="1680"/>
              </a:spcBef>
            </a:pPr>
            <a:r>
              <a:rPr sz="1400" spc="-105" dirty="0">
                <a:latin typeface="DejaVu Sans"/>
                <a:cs typeface="DejaVu Sans"/>
              </a:rPr>
              <a:t>Business </a:t>
            </a:r>
            <a:r>
              <a:rPr sz="1400" spc="-90" dirty="0">
                <a:latin typeface="DejaVu Sans"/>
                <a:cs typeface="DejaVu Sans"/>
              </a:rPr>
              <a:t>is </a:t>
            </a:r>
            <a:r>
              <a:rPr sz="1400" spc="-95" dirty="0">
                <a:latin typeface="DejaVu Sans"/>
                <a:cs typeface="DejaVu Sans"/>
              </a:rPr>
              <a:t>focused </a:t>
            </a:r>
            <a:r>
              <a:rPr sz="1400" spc="-145" dirty="0">
                <a:latin typeface="DejaVu Sans"/>
                <a:cs typeface="DejaVu Sans"/>
              </a:rPr>
              <a:t>as </a:t>
            </a:r>
            <a:r>
              <a:rPr sz="1400" spc="-85" dirty="0">
                <a:latin typeface="DejaVu Sans"/>
                <a:cs typeface="DejaVu Sans"/>
              </a:rPr>
              <a:t>en</a:t>
            </a:r>
            <a:r>
              <a:rPr lang="en-US" sz="1400" spc="-85" dirty="0">
                <a:latin typeface="DejaVu Sans"/>
                <a:cs typeface="DejaVu Sans"/>
              </a:rPr>
              <a:t>t</a:t>
            </a:r>
            <a:r>
              <a:rPr sz="1400" spc="-85" dirty="0">
                <a:latin typeface="DejaVu Sans"/>
                <a:cs typeface="DejaVu Sans"/>
              </a:rPr>
              <a:t>ire </a:t>
            </a:r>
            <a:r>
              <a:rPr sz="1400" spc="-100" dirty="0">
                <a:latin typeface="DejaVu Sans"/>
                <a:cs typeface="DejaVu Sans"/>
              </a:rPr>
              <a:t>threat  </a:t>
            </a:r>
            <a:r>
              <a:rPr sz="1400" spc="-120" dirty="0">
                <a:latin typeface="DejaVu Sans"/>
                <a:cs typeface="DejaVu Sans"/>
              </a:rPr>
              <a:t>landscape </a:t>
            </a:r>
            <a:r>
              <a:rPr sz="1400" spc="-90" dirty="0">
                <a:latin typeface="DejaVu Sans"/>
                <a:cs typeface="DejaVu Sans"/>
              </a:rPr>
              <a:t>is</a:t>
            </a:r>
            <a:r>
              <a:rPr sz="1400" spc="-65" dirty="0">
                <a:latin typeface="DejaVu Sans"/>
                <a:cs typeface="DejaVu Sans"/>
              </a:rPr>
              <a:t> </a:t>
            </a:r>
            <a:r>
              <a:rPr sz="1400" spc="-110" dirty="0">
                <a:latin typeface="DejaVu Sans"/>
                <a:cs typeface="DejaVu Sans"/>
              </a:rPr>
              <a:t>covered</a:t>
            </a:r>
            <a:endParaRPr sz="1400" dirty="0">
              <a:latin typeface="DejaVu Sans"/>
              <a:cs typeface="DejaVu Sans"/>
            </a:endParaRPr>
          </a:p>
        </p:txBody>
      </p:sp>
      <p:sp>
        <p:nvSpPr>
          <p:cNvPr id="18" name="object 18"/>
          <p:cNvSpPr txBox="1"/>
          <p:nvPr/>
        </p:nvSpPr>
        <p:spPr>
          <a:xfrm>
            <a:off x="4453585" y="250499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19" name="object 19"/>
          <p:cNvSpPr txBox="1"/>
          <p:nvPr/>
        </p:nvSpPr>
        <p:spPr>
          <a:xfrm>
            <a:off x="8245296" y="2504998"/>
            <a:ext cx="1840399" cy="259045"/>
          </a:xfrm>
          <a:prstGeom prst="rect">
            <a:avLst/>
          </a:prstGeom>
        </p:spPr>
        <p:txBody>
          <a:bodyPr vert="horz" wrap="square" lIns="0" tIns="12700" rIns="0" bIns="0" rtlCol="0">
            <a:spAutoFit/>
          </a:bodyPr>
          <a:lstStyle/>
          <a:p>
            <a:pPr marL="12700">
              <a:lnSpc>
                <a:spcPct val="100000"/>
              </a:lnSpc>
              <a:spcBef>
                <a:spcPts val="100"/>
              </a:spcBef>
            </a:pPr>
            <a:r>
              <a:rPr sz="1600" b="1" spc="-180" dirty="0">
                <a:solidFill>
                  <a:srgbClr val="231F20"/>
                </a:solidFill>
                <a:latin typeface="DejaVu Sans"/>
                <a:cs typeface="DejaVu Sans"/>
              </a:rPr>
              <a:t>BUSINESS</a:t>
            </a:r>
            <a:r>
              <a:rPr sz="1600" b="1" spc="-250" dirty="0">
                <a:solidFill>
                  <a:srgbClr val="231F20"/>
                </a:solidFill>
                <a:latin typeface="DejaVu Sans"/>
                <a:cs typeface="DejaVu Sans"/>
              </a:rPr>
              <a:t> </a:t>
            </a:r>
            <a:r>
              <a:rPr sz="1600" b="1" spc="-130" dirty="0">
                <a:solidFill>
                  <a:srgbClr val="231F20"/>
                </a:solidFill>
                <a:latin typeface="DejaVu Sans"/>
                <a:cs typeface="DejaVu Sans"/>
              </a:rPr>
              <a:t>IMPACT</a:t>
            </a:r>
            <a:endParaRPr sz="1600" dirty="0">
              <a:latin typeface="DejaVu Sans"/>
              <a:cs typeface="DejaVu Sans"/>
            </a:endParaRPr>
          </a:p>
        </p:txBody>
      </p:sp>
      <p:sp>
        <p:nvSpPr>
          <p:cNvPr id="20" name="object 20"/>
          <p:cNvSpPr/>
          <p:nvPr/>
        </p:nvSpPr>
        <p:spPr>
          <a:xfrm>
            <a:off x="2612135"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1" name="object 21"/>
          <p:cNvSpPr/>
          <p:nvPr/>
        </p:nvSpPr>
        <p:spPr>
          <a:xfrm>
            <a:off x="6385559"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2" name="object 22"/>
          <p:cNvSpPr/>
          <p:nvPr/>
        </p:nvSpPr>
        <p:spPr>
          <a:xfrm>
            <a:off x="10177271" y="2583713"/>
            <a:ext cx="1455420" cy="121920"/>
          </a:xfrm>
          <a:custGeom>
            <a:avLst/>
            <a:gdLst/>
            <a:ahLst/>
            <a:cxnLst/>
            <a:rect l="l" t="t" r="r" b="b"/>
            <a:pathLst>
              <a:path w="1455420" h="121919">
                <a:moveTo>
                  <a:pt x="0" y="0"/>
                </a:moveTo>
                <a:lnTo>
                  <a:pt x="1455420" y="0"/>
                </a:lnTo>
                <a:lnTo>
                  <a:pt x="1455420" y="121919"/>
                </a:lnTo>
                <a:lnTo>
                  <a:pt x="0" y="121919"/>
                </a:lnTo>
                <a:lnTo>
                  <a:pt x="0" y="0"/>
                </a:lnTo>
                <a:close/>
              </a:path>
            </a:pathLst>
          </a:custGeom>
          <a:solidFill>
            <a:srgbClr val="DE0374"/>
          </a:solidFill>
        </p:spPr>
        <p:txBody>
          <a:bodyPr wrap="square" lIns="0" tIns="0" rIns="0" bIns="0" rtlCol="0"/>
          <a:lstStyle/>
          <a:p>
            <a:endParaRPr dirty="0"/>
          </a:p>
        </p:txBody>
      </p:sp>
      <p:sp>
        <p:nvSpPr>
          <p:cNvPr id="23" name="object 23"/>
          <p:cNvSpPr/>
          <p:nvPr/>
        </p:nvSpPr>
        <p:spPr>
          <a:xfrm>
            <a:off x="695634" y="2865653"/>
            <a:ext cx="38100" cy="246379"/>
          </a:xfrm>
          <a:custGeom>
            <a:avLst/>
            <a:gdLst/>
            <a:ahLst/>
            <a:cxnLst/>
            <a:rect l="l" t="t" r="r" b="b"/>
            <a:pathLst>
              <a:path w="38100" h="246380">
                <a:moveTo>
                  <a:pt x="19047" y="0"/>
                </a:moveTo>
                <a:lnTo>
                  <a:pt x="11650" y="1501"/>
                </a:lnTo>
                <a:lnTo>
                  <a:pt x="5594" y="5589"/>
                </a:lnTo>
                <a:lnTo>
                  <a:pt x="1502" y="11642"/>
                </a:lnTo>
                <a:lnTo>
                  <a:pt x="0" y="19037"/>
                </a:lnTo>
                <a:lnTo>
                  <a:pt x="0" y="226720"/>
                </a:lnTo>
                <a:lnTo>
                  <a:pt x="1502" y="234122"/>
                </a:lnTo>
                <a:lnTo>
                  <a:pt x="5594" y="240179"/>
                </a:lnTo>
                <a:lnTo>
                  <a:pt x="11650" y="244269"/>
                </a:lnTo>
                <a:lnTo>
                  <a:pt x="19051" y="245770"/>
                </a:lnTo>
                <a:lnTo>
                  <a:pt x="26448" y="244269"/>
                </a:lnTo>
                <a:lnTo>
                  <a:pt x="32505" y="240179"/>
                </a:lnTo>
                <a:lnTo>
                  <a:pt x="36596" y="234122"/>
                </a:lnTo>
                <a:lnTo>
                  <a:pt x="38098" y="226720"/>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24" name="object 24"/>
          <p:cNvSpPr/>
          <p:nvPr/>
        </p:nvSpPr>
        <p:spPr>
          <a:xfrm>
            <a:off x="695634" y="3254781"/>
            <a:ext cx="38100" cy="246379"/>
          </a:xfrm>
          <a:custGeom>
            <a:avLst/>
            <a:gdLst/>
            <a:ahLst/>
            <a:cxnLst/>
            <a:rect l="l" t="t" r="r" b="b"/>
            <a:pathLst>
              <a:path w="38100" h="246379">
                <a:moveTo>
                  <a:pt x="19047" y="0"/>
                </a:moveTo>
                <a:lnTo>
                  <a:pt x="11650" y="1503"/>
                </a:lnTo>
                <a:lnTo>
                  <a:pt x="5594" y="5595"/>
                </a:lnTo>
                <a:lnTo>
                  <a:pt x="1502" y="11653"/>
                </a:lnTo>
                <a:lnTo>
                  <a:pt x="0" y="19050"/>
                </a:lnTo>
                <a:lnTo>
                  <a:pt x="0" y="226733"/>
                </a:lnTo>
                <a:lnTo>
                  <a:pt x="1502" y="234129"/>
                </a:lnTo>
                <a:lnTo>
                  <a:pt x="5594" y="240187"/>
                </a:lnTo>
                <a:lnTo>
                  <a:pt x="11650" y="244279"/>
                </a:lnTo>
                <a:lnTo>
                  <a:pt x="19051" y="245783"/>
                </a:lnTo>
                <a:lnTo>
                  <a:pt x="26448" y="244279"/>
                </a:lnTo>
                <a:lnTo>
                  <a:pt x="32505" y="240187"/>
                </a:lnTo>
                <a:lnTo>
                  <a:pt x="36596" y="234129"/>
                </a:lnTo>
                <a:lnTo>
                  <a:pt x="38098" y="226733"/>
                </a:lnTo>
                <a:lnTo>
                  <a:pt x="38098" y="19050"/>
                </a:lnTo>
                <a:lnTo>
                  <a:pt x="36596" y="11653"/>
                </a:lnTo>
                <a:lnTo>
                  <a:pt x="32505" y="5595"/>
                </a:lnTo>
                <a:lnTo>
                  <a:pt x="26448" y="1503"/>
                </a:lnTo>
                <a:lnTo>
                  <a:pt x="19047" y="0"/>
                </a:lnTo>
                <a:close/>
              </a:path>
            </a:pathLst>
          </a:custGeom>
          <a:solidFill>
            <a:srgbClr val="DE0374"/>
          </a:solidFill>
        </p:spPr>
        <p:txBody>
          <a:bodyPr wrap="square" lIns="0" tIns="0" rIns="0" bIns="0" rtlCol="0"/>
          <a:lstStyle/>
          <a:p>
            <a:endParaRPr dirty="0"/>
          </a:p>
        </p:txBody>
      </p:sp>
      <p:sp>
        <p:nvSpPr>
          <p:cNvPr id="25" name="object 25"/>
          <p:cNvSpPr/>
          <p:nvPr/>
        </p:nvSpPr>
        <p:spPr>
          <a:xfrm>
            <a:off x="695634" y="3745738"/>
            <a:ext cx="38100" cy="301625"/>
          </a:xfrm>
          <a:custGeom>
            <a:avLst/>
            <a:gdLst/>
            <a:ahLst/>
            <a:cxnLst/>
            <a:rect l="l" t="t" r="r" b="b"/>
            <a:pathLst>
              <a:path w="38100" h="301625">
                <a:moveTo>
                  <a:pt x="19047" y="0"/>
                </a:moveTo>
                <a:lnTo>
                  <a:pt x="11650" y="1503"/>
                </a:lnTo>
                <a:lnTo>
                  <a:pt x="5594" y="5595"/>
                </a:lnTo>
                <a:lnTo>
                  <a:pt x="1502" y="11653"/>
                </a:lnTo>
                <a:lnTo>
                  <a:pt x="0" y="19050"/>
                </a:lnTo>
                <a:lnTo>
                  <a:pt x="0" y="281952"/>
                </a:lnTo>
                <a:lnTo>
                  <a:pt x="1502" y="289349"/>
                </a:lnTo>
                <a:lnTo>
                  <a:pt x="5594" y="295406"/>
                </a:lnTo>
                <a:lnTo>
                  <a:pt x="11650" y="299499"/>
                </a:lnTo>
                <a:lnTo>
                  <a:pt x="19051" y="301002"/>
                </a:lnTo>
                <a:lnTo>
                  <a:pt x="26448" y="299499"/>
                </a:lnTo>
                <a:lnTo>
                  <a:pt x="32505" y="295406"/>
                </a:lnTo>
                <a:lnTo>
                  <a:pt x="36596" y="289349"/>
                </a:lnTo>
                <a:lnTo>
                  <a:pt x="38098" y="281952"/>
                </a:lnTo>
                <a:lnTo>
                  <a:pt x="38098" y="19050"/>
                </a:lnTo>
                <a:lnTo>
                  <a:pt x="36596" y="11653"/>
                </a:lnTo>
                <a:lnTo>
                  <a:pt x="32505" y="5595"/>
                </a:lnTo>
                <a:lnTo>
                  <a:pt x="26448" y="1503"/>
                </a:lnTo>
                <a:lnTo>
                  <a:pt x="19047" y="0"/>
                </a:lnTo>
                <a:close/>
              </a:path>
            </a:pathLst>
          </a:custGeom>
          <a:solidFill>
            <a:srgbClr val="DE0374"/>
          </a:solidFill>
        </p:spPr>
        <p:txBody>
          <a:bodyPr wrap="square" lIns="0" tIns="0" rIns="0" bIns="0" rtlCol="0"/>
          <a:lstStyle/>
          <a:p>
            <a:endParaRPr dirty="0"/>
          </a:p>
        </p:txBody>
      </p:sp>
      <p:sp>
        <p:nvSpPr>
          <p:cNvPr id="26" name="object 26"/>
          <p:cNvSpPr/>
          <p:nvPr/>
        </p:nvSpPr>
        <p:spPr>
          <a:xfrm>
            <a:off x="4480610"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27" name="object 27"/>
          <p:cNvSpPr/>
          <p:nvPr/>
        </p:nvSpPr>
        <p:spPr>
          <a:xfrm>
            <a:off x="4480610" y="3513353"/>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28" name="object 28"/>
          <p:cNvSpPr/>
          <p:nvPr/>
        </p:nvSpPr>
        <p:spPr>
          <a:xfrm>
            <a:off x="4499660" y="4153420"/>
            <a:ext cx="0" cy="533400"/>
          </a:xfrm>
          <a:custGeom>
            <a:avLst/>
            <a:gdLst/>
            <a:ahLst/>
            <a:cxnLst/>
            <a:rect l="l" t="t" r="r" b="b"/>
            <a:pathLst>
              <a:path h="533400">
                <a:moveTo>
                  <a:pt x="0" y="0"/>
                </a:moveTo>
                <a:lnTo>
                  <a:pt x="0" y="533374"/>
                </a:lnTo>
              </a:path>
            </a:pathLst>
          </a:custGeom>
          <a:ln w="38100">
            <a:solidFill>
              <a:srgbClr val="DE0374"/>
            </a:solidFill>
          </a:ln>
        </p:spPr>
        <p:txBody>
          <a:bodyPr wrap="square" lIns="0" tIns="0" rIns="0" bIns="0" rtlCol="0"/>
          <a:lstStyle/>
          <a:p>
            <a:endParaRPr dirty="0"/>
          </a:p>
        </p:txBody>
      </p:sp>
      <p:sp>
        <p:nvSpPr>
          <p:cNvPr id="29" name="object 29"/>
          <p:cNvSpPr/>
          <p:nvPr/>
        </p:nvSpPr>
        <p:spPr>
          <a:xfrm>
            <a:off x="8272322"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0" name="object 30"/>
          <p:cNvSpPr/>
          <p:nvPr/>
        </p:nvSpPr>
        <p:spPr>
          <a:xfrm>
            <a:off x="8272322" y="3513353"/>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1" name="object 31"/>
          <p:cNvSpPr/>
          <p:nvPr/>
        </p:nvSpPr>
        <p:spPr>
          <a:xfrm>
            <a:off x="8272322" y="4119130"/>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33" name="object 33"/>
          <p:cNvSpPr/>
          <p:nvPr/>
        </p:nvSpPr>
        <p:spPr>
          <a:xfrm>
            <a:off x="2328345" y="5653134"/>
            <a:ext cx="1436636" cy="423716"/>
          </a:xfrm>
          <a:prstGeom prst="rect">
            <a:avLst/>
          </a:prstGeom>
          <a:blipFill>
            <a:blip r:embed="rId7" cstate="print"/>
            <a:stretch>
              <a:fillRect/>
            </a:stretch>
          </a:blipFill>
        </p:spPr>
        <p:txBody>
          <a:bodyPr wrap="square" lIns="0" tIns="0" rIns="0" bIns="0" rtlCol="0"/>
          <a:lstStyle/>
          <a:p>
            <a:endParaRPr dirty="0"/>
          </a:p>
        </p:txBody>
      </p:sp>
      <p:sp>
        <p:nvSpPr>
          <p:cNvPr id="34" name="object 34"/>
          <p:cNvSpPr/>
          <p:nvPr/>
        </p:nvSpPr>
        <p:spPr>
          <a:xfrm>
            <a:off x="726045" y="5622282"/>
            <a:ext cx="1443874" cy="535186"/>
          </a:xfrm>
          <a:prstGeom prst="rect">
            <a:avLst/>
          </a:prstGeom>
          <a:blipFill>
            <a:blip r:embed="rId8" cstate="print"/>
            <a:stretch>
              <a:fillRect/>
            </a:stretch>
          </a:blipFill>
        </p:spPr>
        <p:txBody>
          <a:bodyPr wrap="square" lIns="0" tIns="0" rIns="0" bIns="0" rtlCol="0"/>
          <a:lstStyle/>
          <a:p>
            <a:endParaRPr dirty="0"/>
          </a:p>
        </p:txBody>
      </p:sp>
      <p:sp>
        <p:nvSpPr>
          <p:cNvPr id="36" name="object 3">
            <a:extLst>
              <a:ext uri="{FF2B5EF4-FFF2-40B4-BE49-F238E27FC236}">
                <a16:creationId xmlns:a16="http://schemas.microsoft.com/office/drawing/2014/main" id="{2C8C43C4-3CEB-43C6-AE82-4102AAE19216}"/>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sz="1000" b="1" spc="-80" dirty="0">
                <a:solidFill>
                  <a:srgbClr val="231F20"/>
                </a:solidFill>
                <a:latin typeface="DejaVu Sans"/>
                <a:cs typeface="DejaVu Sans"/>
              </a:rPr>
              <a:t>SOLUTION</a:t>
            </a:r>
            <a:r>
              <a:rPr sz="1000" b="1" spc="-170" dirty="0">
                <a:solidFill>
                  <a:srgbClr val="231F20"/>
                </a:solidFill>
                <a:latin typeface="DejaVu Sans"/>
                <a:cs typeface="DejaVu Sans"/>
              </a:rPr>
              <a:t> </a:t>
            </a:r>
            <a:r>
              <a:rPr sz="1000" b="1" spc="-80" dirty="0">
                <a:solidFill>
                  <a:srgbClr val="231F20"/>
                </a:solidFill>
                <a:latin typeface="DejaVu Sans"/>
                <a:cs typeface="DejaVu Sans"/>
              </a:rPr>
              <a:t>PORTFOLIO</a:t>
            </a:r>
            <a:endParaRPr sz="1000" dirty="0">
              <a:latin typeface="DejaVu Sans"/>
              <a:cs typeface="DejaVu Sans"/>
            </a:endParaRPr>
          </a:p>
        </p:txBody>
      </p:sp>
      <p:pic>
        <p:nvPicPr>
          <p:cNvPr id="39" name="Picture 38">
            <a:hlinkClick r:id="rId9"/>
            <a:extLst>
              <a:ext uri="{FF2B5EF4-FFF2-40B4-BE49-F238E27FC236}">
                <a16:creationId xmlns:a16="http://schemas.microsoft.com/office/drawing/2014/main" id="{648DB7E1-9FF7-4E17-9412-545D6C2090DA}"/>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3957857" y="5749762"/>
            <a:ext cx="1408430" cy="327938"/>
          </a:xfrm>
          <a:prstGeom prst="rect">
            <a:avLst/>
          </a:prstGeom>
          <a:noFill/>
          <a:ln>
            <a:noFill/>
          </a:ln>
        </p:spPr>
      </p:pic>
      <p:pic>
        <p:nvPicPr>
          <p:cNvPr id="2052" name="Picture 4" descr="Image result for splunk">
            <a:extLst>
              <a:ext uri="{FF2B5EF4-FFF2-40B4-BE49-F238E27FC236}">
                <a16:creationId xmlns:a16="http://schemas.microsoft.com/office/drawing/2014/main" id="{D5FCDB05-0BBF-486D-A2A1-46F4E1B2399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58617" y="5674648"/>
            <a:ext cx="1433149" cy="4233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ortinet logo">
            <a:extLst>
              <a:ext uri="{FF2B5EF4-FFF2-40B4-BE49-F238E27FC236}">
                <a16:creationId xmlns:a16="http://schemas.microsoft.com/office/drawing/2014/main" id="{6498AB62-6AE0-44A7-A09C-3638B4CD4AD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11477" y="5694754"/>
            <a:ext cx="1491880" cy="490189"/>
          </a:xfrm>
          <a:prstGeom prst="rect">
            <a:avLst/>
          </a:prstGeom>
          <a:noFill/>
          <a:extLst>
            <a:ext uri="{909E8E84-426E-40DD-AFC4-6F175D3DCCD1}">
              <a14:hiddenFill xmlns:a14="http://schemas.microsoft.com/office/drawing/2010/main">
                <a:solidFill>
                  <a:srgbClr val="FFFFFF"/>
                </a:solidFill>
              </a14:hiddenFill>
            </a:ext>
          </a:extLst>
        </p:spPr>
      </p:pic>
      <p:sp>
        <p:nvSpPr>
          <p:cNvPr id="37" name="object 31">
            <a:extLst>
              <a:ext uri="{FF2B5EF4-FFF2-40B4-BE49-F238E27FC236}">
                <a16:creationId xmlns:a16="http://schemas.microsoft.com/office/drawing/2014/main" id="{6083566E-17E9-4A68-B08C-D71E4C744605}"/>
              </a:ext>
            </a:extLst>
          </p:cNvPr>
          <p:cNvSpPr/>
          <p:nvPr/>
        </p:nvSpPr>
        <p:spPr>
          <a:xfrm>
            <a:off x="10723068" y="5763819"/>
            <a:ext cx="1050722" cy="345515"/>
          </a:xfrm>
          <a:prstGeom prst="rect">
            <a:avLst/>
          </a:prstGeom>
          <a:blipFill>
            <a:blip r:embed="rId13" cstate="print"/>
            <a:stretch>
              <a:fillRect/>
            </a:stretch>
          </a:blipFill>
        </p:spPr>
        <p:txBody>
          <a:bodyPr wrap="square" lIns="0" tIns="0" rIns="0" bIns="0" rtlCol="0"/>
          <a:lstStyle/>
          <a:p>
            <a:endParaRPr dirty="0"/>
          </a:p>
        </p:txBody>
      </p:sp>
      <p:pic>
        <p:nvPicPr>
          <p:cNvPr id="1026" name="Picture 2" descr="Image result for trendmicro">
            <a:extLst>
              <a:ext uri="{FF2B5EF4-FFF2-40B4-BE49-F238E27FC236}">
                <a16:creationId xmlns:a16="http://schemas.microsoft.com/office/drawing/2014/main" id="{4A68DFCB-9A3D-44FA-8676-98B98060678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68997" y="5749272"/>
            <a:ext cx="1095236" cy="37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658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8EA0AEF-85CD-42D5-8BB7-7E218A23CADA}"/>
              </a:ext>
            </a:extLst>
          </p:cNvPr>
          <p:cNvGraphicFramePr>
            <a:graphicFrameLocks noChangeAspect="1"/>
          </p:cNvGraphicFramePr>
          <p:nvPr>
            <p:custDataLst>
              <p:tags r:id="rId2"/>
            </p:custDataLst>
            <p:extLst>
              <p:ext uri="{D42A27DB-BD31-4B8C-83A1-F6EECF244321}">
                <p14:modId xmlns:p14="http://schemas.microsoft.com/office/powerpoint/2010/main" val="817625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5" imgW="425" imgH="426" progId="TCLayout.ActiveDocument.1">
                  <p:embed/>
                </p:oleObj>
              </mc:Choice>
              <mc:Fallback>
                <p:oleObj name="think-cell Slide" r:id="rId5" imgW="425" imgH="426" progId="TCLayout.ActiveDocument.1">
                  <p:embed/>
                  <p:pic>
                    <p:nvPicPr>
                      <p:cNvPr id="3" name="Object 2" hidden="1">
                        <a:extLst>
                          <a:ext uri="{FF2B5EF4-FFF2-40B4-BE49-F238E27FC236}">
                            <a16:creationId xmlns:a16="http://schemas.microsoft.com/office/drawing/2014/main" id="{78EA0AEF-85CD-42D5-8BB7-7E218A23CA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7"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39" y="1163764"/>
            <a:ext cx="9524158" cy="751488"/>
          </a:xfrm>
          <a:prstGeom prst="rect">
            <a:avLst/>
          </a:prstGeom>
        </p:spPr>
        <p:txBody>
          <a:bodyPr vert="horz" wrap="square" lIns="0" tIns="12700" rIns="0" bIns="0" rtlCol="0">
            <a:spAutoFit/>
          </a:bodyPr>
          <a:lstStyle/>
          <a:p>
            <a:pPr marL="12700" marR="5080">
              <a:lnSpc>
                <a:spcPct val="100000"/>
              </a:lnSpc>
              <a:spcBef>
                <a:spcPts val="100"/>
              </a:spcBef>
            </a:pPr>
            <a:r>
              <a:rPr lang="en-US" sz="2400" spc="-150" dirty="0">
                <a:latin typeface="DejaVu Sans"/>
              </a:rPr>
              <a:t>Security Information and Event Management (SIEM)</a:t>
            </a:r>
            <a:br>
              <a:rPr lang="en-US" sz="2400" spc="-150" dirty="0">
                <a:latin typeface="DejaVu Sans"/>
              </a:rPr>
            </a:br>
            <a:r>
              <a:rPr lang="en-US" sz="2400" spc="-150" dirty="0">
                <a:latin typeface="DejaVu Sans"/>
              </a:rPr>
              <a:t>with Splunk Enterprise Security (Splunk ES) </a:t>
            </a: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40" name="object 3">
            <a:extLst>
              <a:ext uri="{FF2B5EF4-FFF2-40B4-BE49-F238E27FC236}">
                <a16:creationId xmlns:a16="http://schemas.microsoft.com/office/drawing/2014/main" id="{2A92C6D4-1528-4EE9-90C3-C0E0E15FA59A}"/>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lang="en-US" sz="1000" b="1" spc="-80" dirty="0">
                <a:solidFill>
                  <a:srgbClr val="231F20"/>
                </a:solidFill>
                <a:latin typeface="DejaVu Sans"/>
                <a:cs typeface="DejaVu Sans"/>
              </a:rPr>
              <a:t>Key Solution - CMP</a:t>
            </a:r>
            <a:endParaRPr sz="1000" dirty="0">
              <a:latin typeface="DejaVu Sans"/>
              <a:cs typeface="DejaVu Sans"/>
            </a:endParaRPr>
          </a:p>
        </p:txBody>
      </p:sp>
      <p:sp>
        <p:nvSpPr>
          <p:cNvPr id="8" name="TextBox 7">
            <a:extLst>
              <a:ext uri="{FF2B5EF4-FFF2-40B4-BE49-F238E27FC236}">
                <a16:creationId xmlns:a16="http://schemas.microsoft.com/office/drawing/2014/main" id="{0FC51205-6401-4A27-87D5-06646352B980}"/>
              </a:ext>
            </a:extLst>
          </p:cNvPr>
          <p:cNvSpPr txBox="1"/>
          <p:nvPr/>
        </p:nvSpPr>
        <p:spPr>
          <a:xfrm>
            <a:off x="1143838" y="1947518"/>
            <a:ext cx="4799757" cy="4278094"/>
          </a:xfrm>
          <a:prstGeom prst="rect">
            <a:avLst/>
          </a:prstGeom>
          <a:noFill/>
        </p:spPr>
        <p:txBody>
          <a:bodyPr wrap="square" rtlCol="0">
            <a:spAutoFit/>
          </a:bodyPr>
          <a:lstStyle/>
          <a:p>
            <a:r>
              <a:rPr lang="en-US" sz="1600" dirty="0"/>
              <a:t>Splunk Enterprise Security (Splunk ES) is a security information and event management (SIEM) solution that enables security teams to quickly detect and respond to internal and external attacks, to simplify threat management while minimizing risk, and safeguard your business. </a:t>
            </a:r>
            <a:br>
              <a:rPr lang="en-US" sz="1600" dirty="0"/>
            </a:br>
            <a:r>
              <a:rPr lang="en-US" sz="1600" dirty="0"/>
              <a:t>Splunk ES enables your security teams to use all data to gain organization-wide visibility and security intelligence. </a:t>
            </a:r>
            <a:br>
              <a:rPr lang="en-US" sz="1600" dirty="0"/>
            </a:br>
            <a:r>
              <a:rPr lang="en-US" sz="1600" dirty="0"/>
              <a:t>Regardless of deployment model on-premises, in a public or private cloud, SaaS, or any combination of these Splunk ES can be used for continuous monitoring, incident response, running a security operations center or for providing executives a window into business risk. Splunk ES can be deployed as software together with Splunk Enterprise or as a cloud service together with Splunk Cloud.</a:t>
            </a:r>
            <a:endParaRPr lang="en-NG" sz="1600" dirty="0"/>
          </a:p>
        </p:txBody>
      </p:sp>
      <p:pic>
        <p:nvPicPr>
          <p:cNvPr id="1028" name="Picture 4">
            <a:extLst>
              <a:ext uri="{FF2B5EF4-FFF2-40B4-BE49-F238E27FC236}">
                <a16:creationId xmlns:a16="http://schemas.microsoft.com/office/drawing/2014/main" id="{9070BA44-420A-4887-AAA3-1000BB9EFB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72836" y="2124673"/>
            <a:ext cx="4746639" cy="2388152"/>
          </a:xfrm>
          <a:prstGeom prst="round2DiagRect">
            <a:avLst>
              <a:gd name="adj1" fmla="val 16667"/>
              <a:gd name="adj2" fmla="val 0"/>
            </a:avLst>
          </a:prstGeom>
          <a:ln w="88900" cap="sq">
            <a:solidFill>
              <a:srgbClr val="FF0066"/>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1EDE3B3-488B-4463-8272-5DBC9F1D67E8}"/>
              </a:ext>
            </a:extLst>
          </p:cNvPr>
          <p:cNvSpPr txBox="1"/>
          <p:nvPr/>
        </p:nvSpPr>
        <p:spPr>
          <a:xfrm>
            <a:off x="6632906" y="5051048"/>
            <a:ext cx="5086591" cy="1446550"/>
          </a:xfrm>
          <a:prstGeom prst="rect">
            <a:avLst/>
          </a:prstGeom>
          <a:noFill/>
        </p:spPr>
        <p:txBody>
          <a:bodyPr wrap="square" rtlCol="0">
            <a:spAutoFit/>
          </a:bodyPr>
          <a:lstStyle/>
          <a:p>
            <a:pPr marL="285750" indent="-285750">
              <a:buFont typeface="Arial" panose="020B0604020202020204" pitchFamily="34" charset="0"/>
              <a:buChar char="•"/>
            </a:pPr>
            <a:r>
              <a:rPr lang="en-US" sz="1100" b="1" dirty="0"/>
              <a:t>Insight from data that </a:t>
            </a:r>
            <a:r>
              <a:rPr lang="en-US" sz="1100" dirty="0"/>
              <a:t>is automatically retrieved from network, endpoint, access, malware, UBA anomalies, vulnerability and identity technologies, and shared to correlate using pre-defined rules or via ad hoc searching</a:t>
            </a:r>
          </a:p>
          <a:p>
            <a:pPr marL="285750" indent="-285750">
              <a:buFont typeface="Arial" panose="020B0604020202020204" pitchFamily="34" charset="0"/>
              <a:buChar char="•"/>
            </a:pPr>
            <a:r>
              <a:rPr lang="en-US" sz="1100" b="1" dirty="0"/>
              <a:t>Out-of-the-box capabilities </a:t>
            </a:r>
            <a:r>
              <a:rPr lang="en-US" sz="1100" dirty="0"/>
              <a:t>to manage alerts and power dynamic discoveries, contextual searches, and the rapid detection and analysis of advanced threats</a:t>
            </a:r>
          </a:p>
          <a:p>
            <a:pPr marL="285750" indent="-285750">
              <a:buFont typeface="Arial" panose="020B0604020202020204" pitchFamily="34" charset="0"/>
              <a:buChar char="•"/>
            </a:pPr>
            <a:r>
              <a:rPr lang="en-US" sz="1100" b="1" dirty="0"/>
              <a:t>Flexibility to customize </a:t>
            </a:r>
            <a:r>
              <a:rPr lang="en-US" sz="1100" dirty="0"/>
              <a:t>correlation searches, alerts, reports and dashboards </a:t>
            </a:r>
          </a:p>
          <a:p>
            <a:pPr marL="285750" indent="-285750">
              <a:buFont typeface="Arial" panose="020B0604020202020204" pitchFamily="34" charset="0"/>
              <a:buChar char="•"/>
            </a:pPr>
            <a:r>
              <a:rPr lang="en-US" sz="1100" b="1" dirty="0"/>
              <a:t>Improve operational efficiency </a:t>
            </a:r>
            <a:r>
              <a:rPr lang="en-US" sz="1100" dirty="0"/>
              <a:t>using workflow-based context for automated and human-assisted decisions</a:t>
            </a:r>
            <a:endParaRPr lang="en-NG" sz="1100" dirty="0"/>
          </a:p>
        </p:txBody>
      </p:sp>
      <p:sp>
        <p:nvSpPr>
          <p:cNvPr id="44" name="object 25">
            <a:extLst>
              <a:ext uri="{FF2B5EF4-FFF2-40B4-BE49-F238E27FC236}">
                <a16:creationId xmlns:a16="http://schemas.microsoft.com/office/drawing/2014/main" id="{A967D670-DEE4-469B-A3D1-D40B82756850}"/>
              </a:ext>
            </a:extLst>
          </p:cNvPr>
          <p:cNvSpPr txBox="1"/>
          <p:nvPr/>
        </p:nvSpPr>
        <p:spPr>
          <a:xfrm>
            <a:off x="6976869" y="470842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45" name="object 28">
            <a:extLst>
              <a:ext uri="{FF2B5EF4-FFF2-40B4-BE49-F238E27FC236}">
                <a16:creationId xmlns:a16="http://schemas.microsoft.com/office/drawing/2014/main" id="{BC9CCB7F-03E6-42C8-9683-9A0B26F8F786}"/>
              </a:ext>
            </a:extLst>
          </p:cNvPr>
          <p:cNvSpPr/>
          <p:nvPr/>
        </p:nvSpPr>
        <p:spPr>
          <a:xfrm>
            <a:off x="8908843" y="478714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pic>
        <p:nvPicPr>
          <p:cNvPr id="8196" name="Picture 4" descr="Image result for splunk logo">
            <a:extLst>
              <a:ext uri="{FF2B5EF4-FFF2-40B4-BE49-F238E27FC236}">
                <a16:creationId xmlns:a16="http://schemas.microsoft.com/office/drawing/2014/main" id="{1C64BC2B-CC6A-4354-A6DA-65864B8B73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2139" y="5957565"/>
            <a:ext cx="2173450" cy="60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83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C44B498-EA27-490E-B07D-0CA8F591C1A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425" imgH="426" progId="TCLayout.ActiveDocument.1">
                  <p:embed/>
                </p:oleObj>
              </mc:Choice>
              <mc:Fallback>
                <p:oleObj name="think-cell Slide" r:id="rId5" imgW="425" imgH="426" progId="TCLayout.ActiveDocument.1">
                  <p:embed/>
                  <p:pic>
                    <p:nvPicPr>
                      <p:cNvPr id="8" name="Object 7" hidden="1">
                        <a:extLst>
                          <a:ext uri="{FF2B5EF4-FFF2-40B4-BE49-F238E27FC236}">
                            <a16:creationId xmlns:a16="http://schemas.microsoft.com/office/drawing/2014/main" id="{6C44B498-EA27-490E-B07D-0CA8F591C1A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609600" y="3097101"/>
            <a:ext cx="10927715" cy="2906395"/>
          </a:xfrm>
          <a:custGeom>
            <a:avLst/>
            <a:gdLst/>
            <a:ahLst/>
            <a:cxnLst/>
            <a:rect l="l" t="t" r="r" b="b"/>
            <a:pathLst>
              <a:path w="10927715" h="2906395">
                <a:moveTo>
                  <a:pt x="0" y="0"/>
                </a:moveTo>
                <a:lnTo>
                  <a:pt x="10927593" y="0"/>
                </a:lnTo>
                <a:lnTo>
                  <a:pt x="10927593" y="2906047"/>
                </a:lnTo>
                <a:lnTo>
                  <a:pt x="0" y="2906047"/>
                </a:lnTo>
                <a:lnTo>
                  <a:pt x="0" y="0"/>
                </a:lnTo>
                <a:close/>
              </a:path>
            </a:pathLst>
          </a:custGeom>
          <a:solidFill>
            <a:srgbClr val="FD0169">
              <a:alpha val="83999"/>
            </a:srgbClr>
          </a:solidFill>
        </p:spPr>
        <p:txBody>
          <a:bodyPr wrap="square" lIns="0" tIns="0" rIns="0" bIns="0" rtlCol="0"/>
          <a:lstStyle/>
          <a:p>
            <a:endParaRPr dirty="0"/>
          </a:p>
        </p:txBody>
      </p:sp>
      <p:sp>
        <p:nvSpPr>
          <p:cNvPr id="3" name="object 3"/>
          <p:cNvSpPr/>
          <p:nvPr/>
        </p:nvSpPr>
        <p:spPr>
          <a:xfrm>
            <a:off x="8932164" y="6388743"/>
            <a:ext cx="1057770" cy="304458"/>
          </a:xfrm>
          <a:prstGeom prst="rect">
            <a:avLst/>
          </a:prstGeom>
          <a:blipFill>
            <a:blip r:embed="rId7" cstate="print"/>
            <a:stretch>
              <a:fillRect/>
            </a:stretch>
          </a:blipFill>
        </p:spPr>
        <p:txBody>
          <a:bodyPr wrap="square" lIns="0" tIns="0" rIns="0" bIns="0" rtlCol="0"/>
          <a:lstStyle/>
          <a:p>
            <a:endParaRPr dirty="0"/>
          </a:p>
        </p:txBody>
      </p:sp>
      <p:sp>
        <p:nvSpPr>
          <p:cNvPr id="4" name="object 4"/>
          <p:cNvSpPr txBox="1"/>
          <p:nvPr/>
        </p:nvSpPr>
        <p:spPr>
          <a:xfrm>
            <a:off x="680159" y="618921"/>
            <a:ext cx="668020" cy="177800"/>
          </a:xfrm>
          <a:prstGeom prst="rect">
            <a:avLst/>
          </a:prstGeom>
        </p:spPr>
        <p:txBody>
          <a:bodyPr vert="horz" wrap="square" lIns="0" tIns="12700" rIns="0" bIns="0" rtlCol="0">
            <a:spAutoFit/>
          </a:bodyPr>
          <a:lstStyle/>
          <a:p>
            <a:pPr marL="12700">
              <a:lnSpc>
                <a:spcPct val="100000"/>
              </a:lnSpc>
              <a:spcBef>
                <a:spcPts val="100"/>
              </a:spcBef>
            </a:pPr>
            <a:r>
              <a:rPr sz="1000" b="1" spc="-70" dirty="0">
                <a:solidFill>
                  <a:srgbClr val="231F20"/>
                </a:solidFill>
                <a:latin typeface="DejaVu Sans"/>
                <a:cs typeface="DejaVu Sans"/>
              </a:rPr>
              <a:t>ABOUT</a:t>
            </a:r>
            <a:r>
              <a:rPr sz="1000" b="1" spc="-200" dirty="0">
                <a:solidFill>
                  <a:srgbClr val="231F20"/>
                </a:solidFill>
                <a:latin typeface="DejaVu Sans"/>
                <a:cs typeface="DejaVu Sans"/>
              </a:rPr>
              <a:t> </a:t>
            </a:r>
            <a:r>
              <a:rPr sz="1000" b="1" spc="-114" dirty="0">
                <a:solidFill>
                  <a:srgbClr val="231F20"/>
                </a:solidFill>
                <a:latin typeface="DejaVu Sans"/>
                <a:cs typeface="DejaVu Sans"/>
              </a:rPr>
              <a:t>US</a:t>
            </a:r>
            <a:endParaRPr sz="1000" dirty="0">
              <a:latin typeface="DejaVu Sans"/>
              <a:cs typeface="DejaVu Sans"/>
            </a:endParaRPr>
          </a:p>
        </p:txBody>
      </p:sp>
      <p:sp>
        <p:nvSpPr>
          <p:cNvPr id="5" name="object 5"/>
          <p:cNvSpPr/>
          <p:nvPr/>
        </p:nvSpPr>
        <p:spPr>
          <a:xfrm>
            <a:off x="2471026" y="738847"/>
            <a:ext cx="8975090" cy="0"/>
          </a:xfrm>
          <a:custGeom>
            <a:avLst/>
            <a:gdLst/>
            <a:ahLst/>
            <a:cxnLst/>
            <a:rect l="l" t="t" r="r" b="b"/>
            <a:pathLst>
              <a:path w="8975090">
                <a:moveTo>
                  <a:pt x="0" y="0"/>
                </a:moveTo>
                <a:lnTo>
                  <a:pt x="8974747" y="0"/>
                </a:lnTo>
              </a:path>
            </a:pathLst>
          </a:custGeom>
          <a:ln w="17999">
            <a:solidFill>
              <a:srgbClr val="DE0374"/>
            </a:solidFill>
          </a:ln>
        </p:spPr>
        <p:txBody>
          <a:bodyPr wrap="square" lIns="0" tIns="0" rIns="0" bIns="0" rtlCol="0"/>
          <a:lstStyle/>
          <a:p>
            <a:endParaRPr dirty="0"/>
          </a:p>
        </p:txBody>
      </p:sp>
      <p:sp>
        <p:nvSpPr>
          <p:cNvPr id="6" name="object 6"/>
          <p:cNvSpPr txBox="1">
            <a:spLocks noGrp="1"/>
          </p:cNvSpPr>
          <p:nvPr>
            <p:ph type="title"/>
          </p:nvPr>
        </p:nvSpPr>
        <p:spPr>
          <a:xfrm>
            <a:off x="1143843" y="1672881"/>
            <a:ext cx="7741284" cy="937894"/>
          </a:xfrm>
          <a:prstGeom prst="rect">
            <a:avLst/>
          </a:prstGeom>
        </p:spPr>
        <p:txBody>
          <a:bodyPr vert="horz" wrap="square" lIns="0" tIns="12700" rIns="0" bIns="0" rtlCol="0">
            <a:spAutoFit/>
          </a:bodyPr>
          <a:lstStyle/>
          <a:p>
            <a:pPr marL="12700">
              <a:lnSpc>
                <a:spcPts val="2870"/>
              </a:lnSpc>
              <a:spcBef>
                <a:spcPts val="100"/>
              </a:spcBef>
            </a:pPr>
            <a:r>
              <a:rPr sz="2400" spc="-150" dirty="0">
                <a:latin typeface="DejaVu Sans"/>
                <a:cs typeface="DejaVu Sans"/>
              </a:rPr>
              <a:t>Manifold </a:t>
            </a:r>
            <a:r>
              <a:rPr sz="2400" spc="-150" dirty="0"/>
              <a:t>is a technology Infrastructure company with over</a:t>
            </a:r>
            <a:endParaRPr sz="2400" spc="-150" dirty="0">
              <a:latin typeface="DejaVu Sans"/>
              <a:cs typeface="DejaVu Sans"/>
            </a:endParaRPr>
          </a:p>
          <a:p>
            <a:pPr marL="12700">
              <a:lnSpc>
                <a:spcPts val="4310"/>
              </a:lnSpc>
            </a:pPr>
            <a:r>
              <a:rPr lang="en-US" sz="3600" spc="-150" dirty="0">
                <a:latin typeface="DejaVu Sans"/>
                <a:cs typeface="DejaVu Sans"/>
              </a:rPr>
              <a:t>25</a:t>
            </a:r>
            <a:r>
              <a:rPr sz="3600" spc="-150" dirty="0">
                <a:latin typeface="DejaVu Sans"/>
                <a:cs typeface="DejaVu Sans"/>
              </a:rPr>
              <a:t> Years </a:t>
            </a:r>
            <a:r>
              <a:rPr sz="2400" spc="-150" dirty="0"/>
              <a:t>of experience serving DIVERSE Clients</a:t>
            </a:r>
            <a:endParaRPr sz="2400" spc="-150" dirty="0">
              <a:latin typeface="DejaVu Sans"/>
              <a:cs typeface="DejaVu Sans"/>
            </a:endParaRPr>
          </a:p>
        </p:txBody>
      </p:sp>
      <p:sp>
        <p:nvSpPr>
          <p:cNvPr id="7" name="object 7"/>
          <p:cNvSpPr/>
          <p:nvPr/>
        </p:nvSpPr>
        <p:spPr>
          <a:xfrm>
            <a:off x="905732" y="1610804"/>
            <a:ext cx="0" cy="1016000"/>
          </a:xfrm>
          <a:custGeom>
            <a:avLst/>
            <a:gdLst/>
            <a:ahLst/>
            <a:cxnLst/>
            <a:rect l="l" t="t" r="r" b="b"/>
            <a:pathLst>
              <a:path h="1016000">
                <a:moveTo>
                  <a:pt x="0" y="0"/>
                </a:moveTo>
                <a:lnTo>
                  <a:pt x="0" y="1016000"/>
                </a:lnTo>
              </a:path>
            </a:pathLst>
          </a:custGeom>
          <a:ln w="63501">
            <a:solidFill>
              <a:srgbClr val="DE0374"/>
            </a:solidFill>
          </a:ln>
        </p:spPr>
        <p:txBody>
          <a:bodyPr wrap="square" lIns="0" tIns="0" rIns="0" bIns="0" rtlCol="0"/>
          <a:lstStyle/>
          <a:p>
            <a:endParaRPr dirty="0"/>
          </a:p>
        </p:txBody>
      </p:sp>
      <p:sp>
        <p:nvSpPr>
          <p:cNvPr id="44" name="object 44"/>
          <p:cNvSpPr/>
          <p:nvPr/>
        </p:nvSpPr>
        <p:spPr>
          <a:xfrm>
            <a:off x="5527459" y="3344862"/>
            <a:ext cx="1133889" cy="1205437"/>
          </a:xfrm>
          <a:prstGeom prst="rect">
            <a:avLst/>
          </a:prstGeom>
          <a:blipFill>
            <a:blip r:embed="rId8" cstate="print"/>
            <a:stretch>
              <a:fillRect/>
            </a:stretch>
          </a:blipFill>
          <a:ln>
            <a:noFill/>
          </a:ln>
        </p:spPr>
        <p:txBody>
          <a:bodyPr wrap="square" lIns="0" tIns="0" rIns="0" bIns="0" rtlCol="0"/>
          <a:lstStyle/>
          <a:p>
            <a:endParaRPr dirty="0"/>
          </a:p>
        </p:txBody>
      </p:sp>
      <p:sp>
        <p:nvSpPr>
          <p:cNvPr id="45" name="object 45"/>
          <p:cNvSpPr txBox="1"/>
          <p:nvPr/>
        </p:nvSpPr>
        <p:spPr>
          <a:xfrm>
            <a:off x="1658139" y="4671136"/>
            <a:ext cx="1702435" cy="1097915"/>
          </a:xfrm>
          <a:prstGeom prst="rect">
            <a:avLst/>
          </a:prstGeom>
        </p:spPr>
        <p:txBody>
          <a:bodyPr vert="horz" wrap="square" lIns="0" tIns="12700" rIns="0" bIns="0" rtlCol="0">
            <a:spAutoFit/>
          </a:bodyPr>
          <a:lstStyle/>
          <a:p>
            <a:pPr marL="439420">
              <a:lnSpc>
                <a:spcPct val="100000"/>
              </a:lnSpc>
              <a:spcBef>
                <a:spcPts val="100"/>
              </a:spcBef>
            </a:pPr>
            <a:r>
              <a:rPr sz="1800" b="1" spc="-175" dirty="0">
                <a:solidFill>
                  <a:srgbClr val="F5F3F1"/>
                </a:solidFill>
                <a:latin typeface="DejaVu Sans"/>
                <a:cs typeface="DejaVu Sans"/>
              </a:rPr>
              <a:t>SIMPLE</a:t>
            </a:r>
            <a:endParaRPr sz="1800" dirty="0">
              <a:latin typeface="DejaVu Sans"/>
              <a:cs typeface="DejaVu Sans"/>
            </a:endParaRPr>
          </a:p>
          <a:p>
            <a:pPr marR="5080" algn="ctr">
              <a:lnSpc>
                <a:spcPct val="100000"/>
              </a:lnSpc>
              <a:spcBef>
                <a:spcPts val="1240"/>
              </a:spcBef>
            </a:pPr>
            <a:r>
              <a:rPr sz="1400" spc="10" dirty="0">
                <a:latin typeface="DejaVu Sans"/>
                <a:cs typeface="DejaVu Sans"/>
              </a:rPr>
              <a:t>OEM </a:t>
            </a:r>
            <a:r>
              <a:rPr sz="1400" spc="-100" dirty="0">
                <a:latin typeface="DejaVu Sans"/>
                <a:cs typeface="DejaVu Sans"/>
              </a:rPr>
              <a:t>Partnerships,  </a:t>
            </a:r>
            <a:r>
              <a:rPr sz="1400" spc="-75" dirty="0">
                <a:latin typeface="DejaVu Sans"/>
                <a:cs typeface="DejaVu Sans"/>
              </a:rPr>
              <a:t>Cer</a:t>
            </a:r>
            <a:r>
              <a:rPr lang="en-US" sz="1400" spc="-75" dirty="0">
                <a:latin typeface="DejaVu Sans"/>
                <a:cs typeface="DejaVu Sans"/>
              </a:rPr>
              <a:t>t</a:t>
            </a:r>
            <a:r>
              <a:rPr sz="1400" spc="-75" dirty="0">
                <a:latin typeface="DejaVu Sans"/>
                <a:cs typeface="DejaVu Sans"/>
              </a:rPr>
              <a:t>iﬁed</a:t>
            </a:r>
            <a:r>
              <a:rPr sz="1400" spc="-125" dirty="0">
                <a:latin typeface="DejaVu Sans"/>
                <a:cs typeface="DejaVu Sans"/>
              </a:rPr>
              <a:t> </a:t>
            </a:r>
            <a:r>
              <a:rPr sz="1400" spc="-100" dirty="0">
                <a:latin typeface="DejaVu Sans"/>
                <a:cs typeface="DejaVu Sans"/>
              </a:rPr>
              <a:t>Experts,</a:t>
            </a:r>
            <a:r>
              <a:rPr sz="1400" spc="-120" dirty="0">
                <a:latin typeface="DejaVu Sans"/>
                <a:cs typeface="DejaVu Sans"/>
              </a:rPr>
              <a:t> </a:t>
            </a:r>
            <a:r>
              <a:rPr sz="1400" spc="-125" dirty="0">
                <a:latin typeface="DejaVu Sans"/>
                <a:cs typeface="DejaVu Sans"/>
              </a:rPr>
              <a:t>and </a:t>
            </a:r>
            <a:r>
              <a:rPr sz="1400" spc="-65" dirty="0">
                <a:latin typeface="DejaVu Sans"/>
                <a:cs typeface="DejaVu Sans"/>
              </a:rPr>
              <a:t> </a:t>
            </a:r>
            <a:r>
              <a:rPr sz="1400" spc="-95" dirty="0">
                <a:latin typeface="DejaVu Sans"/>
                <a:cs typeface="DejaVu Sans"/>
              </a:rPr>
              <a:t>Clear</a:t>
            </a:r>
            <a:r>
              <a:rPr sz="1400" spc="-130" dirty="0">
                <a:latin typeface="DejaVu Sans"/>
                <a:cs typeface="DejaVu Sans"/>
              </a:rPr>
              <a:t> </a:t>
            </a:r>
            <a:r>
              <a:rPr sz="1400" spc="-85" dirty="0">
                <a:latin typeface="DejaVu Sans"/>
                <a:cs typeface="DejaVu Sans"/>
              </a:rPr>
              <a:t>SLAs</a:t>
            </a:r>
            <a:endParaRPr sz="1400" dirty="0">
              <a:latin typeface="DejaVu Sans"/>
              <a:cs typeface="DejaVu Sans"/>
            </a:endParaRPr>
          </a:p>
        </p:txBody>
      </p:sp>
      <p:sp>
        <p:nvSpPr>
          <p:cNvPr id="46" name="object 46"/>
          <p:cNvSpPr txBox="1"/>
          <p:nvPr/>
        </p:nvSpPr>
        <p:spPr>
          <a:xfrm>
            <a:off x="5317501" y="4671136"/>
            <a:ext cx="1578747" cy="1097915"/>
          </a:xfrm>
          <a:prstGeom prst="rect">
            <a:avLst/>
          </a:prstGeom>
        </p:spPr>
        <p:txBody>
          <a:bodyPr vert="horz" wrap="square" lIns="0" tIns="12700" rIns="0" bIns="0" rtlCol="0">
            <a:spAutoFit/>
          </a:bodyPr>
          <a:lstStyle/>
          <a:p>
            <a:pPr marL="379095">
              <a:lnSpc>
                <a:spcPct val="100000"/>
              </a:lnSpc>
              <a:spcBef>
                <a:spcPts val="100"/>
              </a:spcBef>
            </a:pPr>
            <a:r>
              <a:rPr sz="1800" b="1" spc="-170" dirty="0">
                <a:solidFill>
                  <a:srgbClr val="F5F3F1"/>
                </a:solidFill>
                <a:latin typeface="DejaVu Sans"/>
                <a:cs typeface="DejaVu Sans"/>
              </a:rPr>
              <a:t>SMART</a:t>
            </a:r>
            <a:endParaRPr sz="1800" dirty="0">
              <a:latin typeface="DejaVu Sans"/>
              <a:cs typeface="DejaVu Sans"/>
            </a:endParaRPr>
          </a:p>
          <a:p>
            <a:pPr marR="5080" algn="ctr">
              <a:lnSpc>
                <a:spcPct val="100000"/>
              </a:lnSpc>
              <a:spcBef>
                <a:spcPts val="1240"/>
              </a:spcBef>
            </a:pPr>
            <a:r>
              <a:rPr sz="1400" spc="-90" dirty="0">
                <a:latin typeface="DejaVu Sans"/>
                <a:cs typeface="DejaVu Sans"/>
              </a:rPr>
              <a:t>Intelligent</a:t>
            </a:r>
            <a:r>
              <a:rPr sz="1400" spc="-130" dirty="0">
                <a:latin typeface="DejaVu Sans"/>
                <a:cs typeface="DejaVu Sans"/>
              </a:rPr>
              <a:t> </a:t>
            </a:r>
            <a:r>
              <a:rPr sz="1400" spc="-90" dirty="0">
                <a:latin typeface="DejaVu Sans"/>
                <a:cs typeface="DejaVu Sans"/>
              </a:rPr>
              <a:t>Products,  </a:t>
            </a:r>
            <a:r>
              <a:rPr sz="1400" spc="-85" dirty="0">
                <a:latin typeface="DejaVu Sans"/>
                <a:cs typeface="DejaVu Sans"/>
              </a:rPr>
              <a:t>Applica</a:t>
            </a:r>
            <a:r>
              <a:rPr lang="en-US" sz="1400" spc="-85" dirty="0">
                <a:latin typeface="DejaVu Sans"/>
                <a:cs typeface="DejaVu Sans"/>
              </a:rPr>
              <a:t>t</a:t>
            </a:r>
            <a:r>
              <a:rPr sz="1400" spc="-85" dirty="0">
                <a:latin typeface="DejaVu Sans"/>
                <a:cs typeface="DejaVu Sans"/>
              </a:rPr>
              <a:t>ions, </a:t>
            </a:r>
            <a:r>
              <a:rPr sz="1400" spc="-125" dirty="0">
                <a:latin typeface="DejaVu Sans"/>
                <a:cs typeface="DejaVu Sans"/>
              </a:rPr>
              <a:t>and  </a:t>
            </a:r>
            <a:r>
              <a:rPr sz="1400" spc="-90" dirty="0">
                <a:latin typeface="DejaVu Sans"/>
                <a:cs typeface="DejaVu Sans"/>
              </a:rPr>
              <a:t>infrastructure</a:t>
            </a:r>
            <a:endParaRPr sz="1400" dirty="0">
              <a:latin typeface="DejaVu Sans"/>
              <a:cs typeface="DejaVu Sans"/>
            </a:endParaRPr>
          </a:p>
        </p:txBody>
      </p:sp>
      <p:sp>
        <p:nvSpPr>
          <p:cNvPr id="47" name="object 47"/>
          <p:cNvSpPr txBox="1"/>
          <p:nvPr/>
        </p:nvSpPr>
        <p:spPr>
          <a:xfrm>
            <a:off x="8651032" y="4671136"/>
            <a:ext cx="1578745" cy="1097915"/>
          </a:xfrm>
          <a:prstGeom prst="rect">
            <a:avLst/>
          </a:prstGeom>
        </p:spPr>
        <p:txBody>
          <a:bodyPr vert="horz" wrap="square" lIns="0" tIns="12700" rIns="0" bIns="0" rtlCol="0">
            <a:spAutoFit/>
          </a:bodyPr>
          <a:lstStyle/>
          <a:p>
            <a:pPr marL="210185">
              <a:lnSpc>
                <a:spcPct val="100000"/>
              </a:lnSpc>
              <a:spcBef>
                <a:spcPts val="100"/>
              </a:spcBef>
            </a:pPr>
            <a:r>
              <a:rPr sz="1800" b="1" spc="-180" dirty="0">
                <a:solidFill>
                  <a:srgbClr val="F5F3F1"/>
                </a:solidFill>
                <a:latin typeface="DejaVu Sans"/>
                <a:cs typeface="DejaVu Sans"/>
              </a:rPr>
              <a:t>SCALABLE</a:t>
            </a:r>
            <a:endParaRPr sz="1800" dirty="0">
              <a:latin typeface="DejaVu Sans"/>
              <a:cs typeface="DejaVu Sans"/>
            </a:endParaRPr>
          </a:p>
          <a:p>
            <a:pPr marR="5080" indent="3175" algn="ctr">
              <a:lnSpc>
                <a:spcPct val="100000"/>
              </a:lnSpc>
              <a:spcBef>
                <a:spcPts val="1240"/>
              </a:spcBef>
            </a:pPr>
            <a:r>
              <a:rPr sz="1400" spc="-75" dirty="0">
                <a:latin typeface="DejaVu Sans"/>
                <a:cs typeface="DejaVu Sans"/>
              </a:rPr>
              <a:t>Cloud </a:t>
            </a:r>
            <a:r>
              <a:rPr sz="1400" spc="-120" dirty="0">
                <a:latin typeface="DejaVu Sans"/>
                <a:cs typeface="DejaVu Sans"/>
              </a:rPr>
              <a:t>ready  </a:t>
            </a:r>
            <a:r>
              <a:rPr sz="1400" spc="-90" dirty="0">
                <a:latin typeface="DejaVu Sans"/>
                <a:cs typeface="DejaVu Sans"/>
              </a:rPr>
              <a:t>Products,</a:t>
            </a:r>
            <a:r>
              <a:rPr sz="1400" spc="-160" dirty="0">
                <a:latin typeface="DejaVu Sans"/>
                <a:cs typeface="DejaVu Sans"/>
              </a:rPr>
              <a:t> </a:t>
            </a:r>
            <a:r>
              <a:rPr sz="1400" spc="-80" dirty="0">
                <a:latin typeface="DejaVu Sans"/>
                <a:cs typeface="DejaVu Sans"/>
              </a:rPr>
              <a:t>Solu</a:t>
            </a:r>
            <a:r>
              <a:rPr lang="en-US" sz="1400" spc="-80" dirty="0">
                <a:latin typeface="DejaVu Sans"/>
                <a:cs typeface="DejaVu Sans"/>
              </a:rPr>
              <a:t>t</a:t>
            </a:r>
            <a:r>
              <a:rPr sz="1400" spc="-80" dirty="0">
                <a:latin typeface="DejaVu Sans"/>
                <a:cs typeface="DejaVu Sans"/>
              </a:rPr>
              <a:t>ions, </a:t>
            </a:r>
            <a:r>
              <a:rPr sz="1400" spc="-55" dirty="0">
                <a:latin typeface="DejaVu Sans"/>
                <a:cs typeface="DejaVu Sans"/>
              </a:rPr>
              <a:t> </a:t>
            </a:r>
            <a:r>
              <a:rPr sz="1400" spc="-125" dirty="0">
                <a:latin typeface="DejaVu Sans"/>
                <a:cs typeface="DejaVu Sans"/>
              </a:rPr>
              <a:t>and</a:t>
            </a:r>
            <a:r>
              <a:rPr sz="1400" spc="-100" dirty="0">
                <a:latin typeface="DejaVu Sans"/>
                <a:cs typeface="DejaVu Sans"/>
              </a:rPr>
              <a:t> </a:t>
            </a:r>
            <a:r>
              <a:rPr sz="1400" spc="-110" dirty="0">
                <a:latin typeface="DejaVu Sans"/>
                <a:cs typeface="DejaVu Sans"/>
              </a:rPr>
              <a:t>Services</a:t>
            </a:r>
            <a:endParaRPr sz="1400" dirty="0">
              <a:latin typeface="DejaVu Sans"/>
              <a:cs typeface="DejaVu Sans"/>
            </a:endParaRPr>
          </a:p>
        </p:txBody>
      </p:sp>
      <p:sp>
        <p:nvSpPr>
          <p:cNvPr id="49" name="object 49"/>
          <p:cNvSpPr/>
          <p:nvPr/>
        </p:nvSpPr>
        <p:spPr>
          <a:xfrm>
            <a:off x="4326635" y="3422738"/>
            <a:ext cx="0" cy="2072639"/>
          </a:xfrm>
          <a:custGeom>
            <a:avLst/>
            <a:gdLst/>
            <a:ahLst/>
            <a:cxnLst/>
            <a:rect l="l" t="t" r="r" b="b"/>
            <a:pathLst>
              <a:path h="2072639">
                <a:moveTo>
                  <a:pt x="0" y="0"/>
                </a:moveTo>
                <a:lnTo>
                  <a:pt x="0" y="2072639"/>
                </a:lnTo>
              </a:path>
            </a:pathLst>
          </a:custGeom>
          <a:ln w="6350">
            <a:solidFill>
              <a:srgbClr val="FFFFFF"/>
            </a:solidFill>
          </a:ln>
        </p:spPr>
        <p:txBody>
          <a:bodyPr wrap="square" lIns="0" tIns="0" rIns="0" bIns="0" rtlCol="0"/>
          <a:lstStyle/>
          <a:p>
            <a:endParaRPr dirty="0"/>
          </a:p>
        </p:txBody>
      </p:sp>
      <p:sp>
        <p:nvSpPr>
          <p:cNvPr id="50" name="object 50"/>
          <p:cNvSpPr/>
          <p:nvPr/>
        </p:nvSpPr>
        <p:spPr>
          <a:xfrm>
            <a:off x="7862316" y="3422738"/>
            <a:ext cx="0" cy="2072639"/>
          </a:xfrm>
          <a:custGeom>
            <a:avLst/>
            <a:gdLst/>
            <a:ahLst/>
            <a:cxnLst/>
            <a:rect l="l" t="t" r="r" b="b"/>
            <a:pathLst>
              <a:path h="2072639">
                <a:moveTo>
                  <a:pt x="0" y="0"/>
                </a:moveTo>
                <a:lnTo>
                  <a:pt x="0" y="2072639"/>
                </a:lnTo>
              </a:path>
            </a:pathLst>
          </a:custGeom>
          <a:ln w="6350">
            <a:solidFill>
              <a:srgbClr val="FFFFFF"/>
            </a:solidFill>
          </a:ln>
        </p:spPr>
        <p:txBody>
          <a:bodyPr wrap="square" lIns="0" tIns="0" rIns="0" bIns="0" rtlCol="0"/>
          <a:lstStyle/>
          <a:p>
            <a:endParaRPr dirty="0"/>
          </a:p>
        </p:txBody>
      </p:sp>
      <p:pic>
        <p:nvPicPr>
          <p:cNvPr id="51" name="Graphic 50" descr="Single gear">
            <a:extLst>
              <a:ext uri="{FF2B5EF4-FFF2-40B4-BE49-F238E27FC236}">
                <a16:creationId xmlns:a16="http://schemas.microsoft.com/office/drawing/2014/main" id="{A42F407B-1DCC-4356-A4D4-4A070F8FFC1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63000" y="3276600"/>
            <a:ext cx="1250105" cy="1250105"/>
          </a:xfrm>
          <a:prstGeom prst="rect">
            <a:avLst/>
          </a:prstGeom>
        </p:spPr>
      </p:pic>
      <p:pic>
        <p:nvPicPr>
          <p:cNvPr id="9" name="Graphic 8" descr="Thumbs up sign">
            <a:extLst>
              <a:ext uri="{FF2B5EF4-FFF2-40B4-BE49-F238E27FC236}">
                <a16:creationId xmlns:a16="http://schemas.microsoft.com/office/drawing/2014/main" id="{F7EE4A99-24EE-44CA-9C88-A6EB5689BF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55303" y="3262790"/>
            <a:ext cx="1508106" cy="136957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70CA67-272D-4358-BD34-85ECC3942D69}"/>
              </a:ext>
            </a:extLst>
          </p:cNvPr>
          <p:cNvGraphicFramePr>
            <a:graphicFrameLocks noChangeAspect="1"/>
          </p:cNvGraphicFramePr>
          <p:nvPr>
            <p:custDataLst>
              <p:tags r:id="rId2"/>
            </p:custDataLst>
            <p:extLst>
              <p:ext uri="{D42A27DB-BD31-4B8C-83A1-F6EECF244321}">
                <p14:modId xmlns:p14="http://schemas.microsoft.com/office/powerpoint/2010/main" val="2158612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5" imgW="425" imgH="426" progId="TCLayout.ActiveDocument.1">
                  <p:embed/>
                </p:oleObj>
              </mc:Choice>
              <mc:Fallback>
                <p:oleObj name="think-cell Slide" r:id="rId5" imgW="425" imgH="426" progId="TCLayout.ActiveDocument.1">
                  <p:embed/>
                  <p:pic>
                    <p:nvPicPr>
                      <p:cNvPr id="3" name="Object 2" hidden="1">
                        <a:extLst>
                          <a:ext uri="{FF2B5EF4-FFF2-40B4-BE49-F238E27FC236}">
                            <a16:creationId xmlns:a16="http://schemas.microsoft.com/office/drawing/2014/main" id="{AD70CA67-272D-4358-BD34-85ECC3942D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7"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39" y="1163764"/>
            <a:ext cx="9524158" cy="751488"/>
          </a:xfrm>
          <a:prstGeom prst="rect">
            <a:avLst/>
          </a:prstGeom>
        </p:spPr>
        <p:txBody>
          <a:bodyPr vert="horz" wrap="square" lIns="0" tIns="12700" rIns="0" bIns="0" rtlCol="0">
            <a:spAutoFit/>
          </a:bodyPr>
          <a:lstStyle/>
          <a:p>
            <a:pPr marL="12700" marR="5080">
              <a:lnSpc>
                <a:spcPct val="100000"/>
              </a:lnSpc>
              <a:spcBef>
                <a:spcPts val="100"/>
              </a:spcBef>
            </a:pPr>
            <a:r>
              <a:rPr lang="en-US" sz="2400" spc="-150" dirty="0">
                <a:latin typeface="DejaVu Sans"/>
              </a:rPr>
              <a:t>Security Information and Event Management (SIEM)</a:t>
            </a:r>
            <a:br>
              <a:rPr lang="en-US" sz="2400" spc="-150" dirty="0">
                <a:latin typeface="DejaVu Sans"/>
              </a:rPr>
            </a:br>
            <a:r>
              <a:rPr lang="en-US" sz="2400" spc="-150" dirty="0">
                <a:latin typeface="DejaVu Sans"/>
              </a:rPr>
              <a:t>with ArcSight Data Platform by Micro Focus</a:t>
            </a: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40" name="object 3">
            <a:extLst>
              <a:ext uri="{FF2B5EF4-FFF2-40B4-BE49-F238E27FC236}">
                <a16:creationId xmlns:a16="http://schemas.microsoft.com/office/drawing/2014/main" id="{2A92C6D4-1528-4EE9-90C3-C0E0E15FA59A}"/>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lang="en-US" sz="1000" b="1" spc="-80" dirty="0">
                <a:solidFill>
                  <a:srgbClr val="231F20"/>
                </a:solidFill>
                <a:latin typeface="DejaVu Sans"/>
                <a:cs typeface="DejaVu Sans"/>
              </a:rPr>
              <a:t>Key Solution - CMP</a:t>
            </a:r>
            <a:endParaRPr sz="1000" dirty="0">
              <a:latin typeface="DejaVu Sans"/>
              <a:cs typeface="DejaVu Sans"/>
            </a:endParaRPr>
          </a:p>
        </p:txBody>
      </p:sp>
      <p:sp>
        <p:nvSpPr>
          <p:cNvPr id="8" name="TextBox 7">
            <a:extLst>
              <a:ext uri="{FF2B5EF4-FFF2-40B4-BE49-F238E27FC236}">
                <a16:creationId xmlns:a16="http://schemas.microsoft.com/office/drawing/2014/main" id="{0FC51205-6401-4A27-87D5-06646352B980}"/>
              </a:ext>
            </a:extLst>
          </p:cNvPr>
          <p:cNvSpPr txBox="1"/>
          <p:nvPr/>
        </p:nvSpPr>
        <p:spPr>
          <a:xfrm>
            <a:off x="1143838" y="1947518"/>
            <a:ext cx="4799757" cy="3539430"/>
          </a:xfrm>
          <a:prstGeom prst="rect">
            <a:avLst/>
          </a:prstGeom>
          <a:noFill/>
        </p:spPr>
        <p:txBody>
          <a:bodyPr wrap="square" rtlCol="0">
            <a:spAutoFit/>
          </a:bodyPr>
          <a:lstStyle/>
          <a:p>
            <a:r>
              <a:rPr lang="en-US" sz="1600" dirty="0"/>
              <a:t>Micro Focus® ArcSight Data Platform (ADP) offers a future-ready data solution that enriches data in real time and supports open standards for better threat detection. </a:t>
            </a:r>
          </a:p>
          <a:p>
            <a:r>
              <a:rPr lang="en-US" sz="1600" dirty="0"/>
              <a:t>Using security data connectors, ADP collects data and enriches it in real-time to give analysts organized information that can be acted upon instantly. With an intelligent Event Broker, built on a foundation of Apache Kafka, ArcSight Data Platform can ingest and broker data from any source, anywhere, seamlessly.</a:t>
            </a:r>
          </a:p>
          <a:p>
            <a:r>
              <a:rPr lang="en-US" sz="1600" dirty="0"/>
              <a:t>Unleash the Power to Scale through Variety and Velocity With over 400 out-of-box security data connectors and a custom connector creation tool, ADP allows you to collect data from all types of data sources</a:t>
            </a:r>
            <a:endParaRPr lang="en-NG" sz="1600" dirty="0"/>
          </a:p>
        </p:txBody>
      </p:sp>
      <p:pic>
        <p:nvPicPr>
          <p:cNvPr id="1028" name="Picture 4">
            <a:extLst>
              <a:ext uri="{FF2B5EF4-FFF2-40B4-BE49-F238E27FC236}">
                <a16:creationId xmlns:a16="http://schemas.microsoft.com/office/drawing/2014/main" id="{9070BA44-420A-4887-AAA3-1000BB9EFB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772836" y="2138023"/>
            <a:ext cx="4746639" cy="2361452"/>
          </a:xfrm>
          <a:prstGeom prst="round2DiagRect">
            <a:avLst>
              <a:gd name="adj1" fmla="val 16667"/>
              <a:gd name="adj2" fmla="val 0"/>
            </a:avLst>
          </a:prstGeom>
          <a:ln w="88900" cap="sq">
            <a:solidFill>
              <a:srgbClr val="FF0066"/>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1EDE3B3-488B-4463-8272-5DBC9F1D67E8}"/>
              </a:ext>
            </a:extLst>
          </p:cNvPr>
          <p:cNvSpPr txBox="1"/>
          <p:nvPr/>
        </p:nvSpPr>
        <p:spPr>
          <a:xfrm>
            <a:off x="6632906" y="5051048"/>
            <a:ext cx="5086591" cy="1277273"/>
          </a:xfrm>
          <a:prstGeom prst="rect">
            <a:avLst/>
          </a:prstGeom>
          <a:noFill/>
        </p:spPr>
        <p:txBody>
          <a:bodyPr wrap="square" rtlCol="0">
            <a:spAutoFit/>
          </a:bodyPr>
          <a:lstStyle/>
          <a:p>
            <a:pPr marL="285750" indent="-285750">
              <a:buFont typeface="Arial" panose="020B0604020202020204" pitchFamily="34" charset="0"/>
              <a:buChar char="•"/>
            </a:pPr>
            <a:r>
              <a:rPr lang="en-US" sz="1100" dirty="0"/>
              <a:t>Event Broker, built with Apache Kafka, ingests data from any source and sends it anywhere</a:t>
            </a:r>
          </a:p>
          <a:p>
            <a:pPr marL="285750" indent="-285750">
              <a:buFont typeface="Arial" panose="020B0604020202020204" pitchFamily="34" charset="0"/>
              <a:buChar char="•"/>
            </a:pPr>
            <a:r>
              <a:rPr lang="en-US" sz="1100" dirty="0"/>
              <a:t>Real-time data enrichment adds security context to raw data, making it instantly usable</a:t>
            </a:r>
          </a:p>
          <a:p>
            <a:pPr marL="285750" indent="-285750">
              <a:buFont typeface="Arial" panose="020B0604020202020204" pitchFamily="34" charset="0"/>
              <a:buChar char="•"/>
            </a:pPr>
            <a:r>
              <a:rPr lang="en-US" sz="1100" dirty="0"/>
              <a:t>400+ out of box connectors collect data from all source types</a:t>
            </a:r>
          </a:p>
          <a:p>
            <a:pPr marL="285750" indent="-285750">
              <a:buFont typeface="Arial" panose="020B0604020202020204" pitchFamily="34" charset="0"/>
              <a:buChar char="•"/>
            </a:pPr>
            <a:r>
              <a:rPr lang="en-US" sz="1100" dirty="0"/>
              <a:t>Centralized management console provides an end to end picture of your security environment</a:t>
            </a:r>
            <a:endParaRPr lang="en-NG" sz="1100" dirty="0"/>
          </a:p>
        </p:txBody>
      </p:sp>
      <p:sp>
        <p:nvSpPr>
          <p:cNvPr id="44" name="object 25">
            <a:extLst>
              <a:ext uri="{FF2B5EF4-FFF2-40B4-BE49-F238E27FC236}">
                <a16:creationId xmlns:a16="http://schemas.microsoft.com/office/drawing/2014/main" id="{A967D670-DEE4-469B-A3D1-D40B82756850}"/>
              </a:ext>
            </a:extLst>
          </p:cNvPr>
          <p:cNvSpPr txBox="1"/>
          <p:nvPr/>
        </p:nvSpPr>
        <p:spPr>
          <a:xfrm>
            <a:off x="6976869" y="470842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45" name="object 28">
            <a:extLst>
              <a:ext uri="{FF2B5EF4-FFF2-40B4-BE49-F238E27FC236}">
                <a16:creationId xmlns:a16="http://schemas.microsoft.com/office/drawing/2014/main" id="{BC9CCB7F-03E6-42C8-9683-9A0B26F8F786}"/>
              </a:ext>
            </a:extLst>
          </p:cNvPr>
          <p:cNvSpPr/>
          <p:nvPr/>
        </p:nvSpPr>
        <p:spPr>
          <a:xfrm>
            <a:off x="8908843" y="478714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pic>
        <p:nvPicPr>
          <p:cNvPr id="9226" name="Picture 10" descr="Related image">
            <a:extLst>
              <a:ext uri="{FF2B5EF4-FFF2-40B4-BE49-F238E27FC236}">
                <a16:creationId xmlns:a16="http://schemas.microsoft.com/office/drawing/2014/main" id="{70357049-EAFA-4B19-AC01-EA193C413A9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1165" y="5689684"/>
            <a:ext cx="2289795" cy="63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925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9CF75AF-1827-47D3-B737-411471A82E80}"/>
              </a:ext>
            </a:extLst>
          </p:cNvPr>
          <p:cNvGraphicFramePr>
            <a:graphicFrameLocks noChangeAspect="1"/>
          </p:cNvGraphicFramePr>
          <p:nvPr>
            <p:custDataLst>
              <p:tags r:id="rId2"/>
            </p:custDataLst>
            <p:extLst>
              <p:ext uri="{D42A27DB-BD31-4B8C-83A1-F6EECF244321}">
                <p14:modId xmlns:p14="http://schemas.microsoft.com/office/powerpoint/2010/main" val="3053143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5" imgW="425" imgH="426" progId="TCLayout.ActiveDocument.1">
                  <p:embed/>
                </p:oleObj>
              </mc:Choice>
              <mc:Fallback>
                <p:oleObj name="think-cell Slide" r:id="rId5" imgW="425" imgH="426" progId="TCLayout.ActiveDocument.1">
                  <p:embed/>
                  <p:pic>
                    <p:nvPicPr>
                      <p:cNvPr id="3" name="Object 2" hidden="1">
                        <a:extLst>
                          <a:ext uri="{FF2B5EF4-FFF2-40B4-BE49-F238E27FC236}">
                            <a16:creationId xmlns:a16="http://schemas.microsoft.com/office/drawing/2014/main" id="{69CF75AF-1827-47D3-B737-411471A82E8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7"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49" y="1163764"/>
            <a:ext cx="8000149" cy="751488"/>
          </a:xfrm>
          <a:prstGeom prst="rect">
            <a:avLst/>
          </a:prstGeom>
        </p:spPr>
        <p:txBody>
          <a:bodyPr vert="horz" wrap="square" lIns="0" tIns="12700" rIns="0" bIns="0" rtlCol="0">
            <a:spAutoFit/>
          </a:bodyPr>
          <a:lstStyle/>
          <a:p>
            <a:pPr marL="12700" marR="5080">
              <a:lnSpc>
                <a:spcPct val="100000"/>
              </a:lnSpc>
              <a:spcBef>
                <a:spcPts val="100"/>
              </a:spcBef>
            </a:pPr>
            <a:r>
              <a:rPr lang="en-US" sz="2400" spc="-150" dirty="0">
                <a:latin typeface="DejaVu Sans"/>
                <a:cs typeface="DejaVu Sans"/>
              </a:rPr>
              <a:t>Business intelligence platforms enable enterprises to build BI applications</a:t>
            </a:r>
            <a:endParaRPr sz="2400" spc="-150" dirty="0">
              <a:latin typeface="DejaVu Sans"/>
              <a:cs typeface="DejaVu Sans"/>
            </a:endParaRP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7" name="object 7"/>
          <p:cNvSpPr txBox="1"/>
          <p:nvPr/>
        </p:nvSpPr>
        <p:spPr>
          <a:xfrm>
            <a:off x="888657" y="2804718"/>
            <a:ext cx="3070860" cy="1749197"/>
          </a:xfrm>
          <a:prstGeom prst="rect">
            <a:avLst/>
          </a:prstGeom>
        </p:spPr>
        <p:txBody>
          <a:bodyPr vert="horz" wrap="square" lIns="0" tIns="12700" rIns="0" bIns="0" rtlCol="0">
            <a:spAutoFit/>
          </a:bodyPr>
          <a:lstStyle/>
          <a:p>
            <a:pPr marL="12700" marR="287020">
              <a:lnSpc>
                <a:spcPct val="100000"/>
              </a:lnSpc>
              <a:spcBef>
                <a:spcPts val="100"/>
              </a:spcBef>
            </a:pPr>
            <a:r>
              <a:rPr lang="en-US" sz="1400" spc="-25" dirty="0">
                <a:latin typeface="DejaVu Sans"/>
                <a:cs typeface="DejaVu Sans"/>
              </a:rPr>
              <a:t>Build BI applications by providing capabilities in three categories: analysis, such as online analytical processing (OLAP); information delivery, such as reports and dashboards</a:t>
            </a:r>
          </a:p>
          <a:p>
            <a:pPr marL="12700" marR="287020">
              <a:lnSpc>
                <a:spcPct val="100000"/>
              </a:lnSpc>
              <a:spcBef>
                <a:spcPts val="100"/>
              </a:spcBef>
            </a:pPr>
            <a:br>
              <a:rPr lang="en-US" sz="1400" spc="-35" dirty="0">
                <a:latin typeface="DejaVu Sans"/>
                <a:cs typeface="DejaVu Sans"/>
              </a:rPr>
            </a:br>
            <a:endParaRPr sz="1400" dirty="0">
              <a:latin typeface="DejaVu Sans"/>
              <a:cs typeface="DejaVu Sans"/>
            </a:endParaRPr>
          </a:p>
        </p:txBody>
      </p:sp>
      <p:sp>
        <p:nvSpPr>
          <p:cNvPr id="9" name="object 9"/>
          <p:cNvSpPr txBox="1"/>
          <p:nvPr/>
        </p:nvSpPr>
        <p:spPr>
          <a:xfrm>
            <a:off x="680159" y="6519915"/>
            <a:ext cx="1408430" cy="193040"/>
          </a:xfrm>
          <a:prstGeom prst="rect">
            <a:avLst/>
          </a:prstGeom>
        </p:spPr>
        <p:txBody>
          <a:bodyPr vert="horz" wrap="square" lIns="0" tIns="12700" rIns="0" bIns="0" rtlCol="0">
            <a:spAutoFit/>
          </a:bodyPr>
          <a:lstStyle/>
          <a:p>
            <a:pPr marL="12700">
              <a:lnSpc>
                <a:spcPct val="100000"/>
              </a:lnSpc>
              <a:spcBef>
                <a:spcPts val="100"/>
              </a:spcBef>
            </a:pPr>
            <a:r>
              <a:rPr sz="1100" b="1" spc="-150" dirty="0">
                <a:latin typeface="DejaVu Sans"/>
                <a:cs typeface="DejaVu Sans"/>
              </a:rPr>
              <a:t>Source: </a:t>
            </a:r>
            <a:r>
              <a:rPr sz="1100" b="1" spc="-190" dirty="0">
                <a:latin typeface="DejaVu Sans"/>
                <a:cs typeface="DejaVu Sans"/>
              </a:rPr>
              <a:t>Team</a:t>
            </a:r>
            <a:r>
              <a:rPr sz="1100" b="1" spc="-210" dirty="0">
                <a:latin typeface="DejaVu Sans"/>
                <a:cs typeface="DejaVu Sans"/>
              </a:rPr>
              <a:t> </a:t>
            </a:r>
            <a:r>
              <a:rPr sz="1100" b="1" spc="-135" dirty="0">
                <a:latin typeface="DejaVu Sans"/>
                <a:cs typeface="DejaVu Sans"/>
              </a:rPr>
              <a:t>Analysis</a:t>
            </a:r>
            <a:endParaRPr sz="1100" dirty="0">
              <a:latin typeface="DejaVu Sans"/>
              <a:cs typeface="DejaVu Sans"/>
            </a:endParaRPr>
          </a:p>
        </p:txBody>
      </p:sp>
      <p:sp>
        <p:nvSpPr>
          <p:cNvPr id="10" name="object 10"/>
          <p:cNvSpPr/>
          <p:nvPr/>
        </p:nvSpPr>
        <p:spPr>
          <a:xfrm>
            <a:off x="687423" y="5471731"/>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2" name="object 12"/>
          <p:cNvSpPr txBox="1"/>
          <p:nvPr/>
        </p:nvSpPr>
        <p:spPr>
          <a:xfrm>
            <a:off x="680159" y="5229745"/>
            <a:ext cx="987425" cy="193040"/>
          </a:xfrm>
          <a:prstGeom prst="rect">
            <a:avLst/>
          </a:prstGeom>
        </p:spPr>
        <p:txBody>
          <a:bodyPr vert="horz" wrap="square" lIns="0" tIns="12700" rIns="0" bIns="0" rtlCol="0">
            <a:spAutoFit/>
          </a:bodyPr>
          <a:lstStyle/>
          <a:p>
            <a:pPr marL="12700">
              <a:lnSpc>
                <a:spcPct val="100000"/>
              </a:lnSpc>
              <a:spcBef>
                <a:spcPts val="100"/>
              </a:spcBef>
            </a:pPr>
            <a:r>
              <a:rPr sz="1100" b="1" spc="-140" dirty="0">
                <a:latin typeface="DejaVu Sans"/>
                <a:cs typeface="DejaVu Sans"/>
              </a:rPr>
              <a:t>Selected</a:t>
            </a:r>
            <a:r>
              <a:rPr sz="1100" b="1" spc="-200" dirty="0">
                <a:latin typeface="DejaVu Sans"/>
                <a:cs typeface="DejaVu Sans"/>
              </a:rPr>
              <a:t> </a:t>
            </a:r>
            <a:r>
              <a:rPr sz="1100" b="1" spc="-95" dirty="0">
                <a:latin typeface="DejaVu Sans"/>
                <a:cs typeface="DejaVu Sans"/>
              </a:rPr>
              <a:t>OEMs</a:t>
            </a:r>
            <a:endParaRPr sz="1100" dirty="0">
              <a:latin typeface="DejaVu Sans"/>
              <a:cs typeface="DejaVu Sans"/>
            </a:endParaRPr>
          </a:p>
        </p:txBody>
      </p:sp>
      <p:sp>
        <p:nvSpPr>
          <p:cNvPr id="13" name="object 13"/>
          <p:cNvSpPr txBox="1"/>
          <p:nvPr/>
        </p:nvSpPr>
        <p:spPr>
          <a:xfrm>
            <a:off x="680159" y="2504998"/>
            <a:ext cx="1609090" cy="26924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231F20"/>
                </a:solidFill>
                <a:latin typeface="DejaVu Sans"/>
                <a:cs typeface="DejaVu Sans"/>
              </a:rPr>
              <a:t>CURRENT</a:t>
            </a:r>
            <a:r>
              <a:rPr sz="1600" b="1" spc="-300" dirty="0">
                <a:solidFill>
                  <a:srgbClr val="231F20"/>
                </a:solidFill>
                <a:latin typeface="DejaVu Sans"/>
                <a:cs typeface="DejaVu Sans"/>
              </a:rPr>
              <a:t> </a:t>
            </a:r>
            <a:r>
              <a:rPr sz="1600" b="1" spc="-204" dirty="0">
                <a:solidFill>
                  <a:srgbClr val="231F20"/>
                </a:solidFill>
                <a:latin typeface="DejaVu Sans"/>
                <a:cs typeface="DejaVu Sans"/>
              </a:rPr>
              <a:t>STATE</a:t>
            </a:r>
            <a:endParaRPr sz="1600" dirty="0">
              <a:latin typeface="DejaVu Sans"/>
              <a:cs typeface="DejaVu Sans"/>
            </a:endParaRPr>
          </a:p>
        </p:txBody>
      </p:sp>
      <p:sp>
        <p:nvSpPr>
          <p:cNvPr id="14" name="object 14"/>
          <p:cNvSpPr/>
          <p:nvPr/>
        </p:nvSpPr>
        <p:spPr>
          <a:xfrm>
            <a:off x="4239069"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15" name="object 15"/>
          <p:cNvSpPr/>
          <p:nvPr/>
        </p:nvSpPr>
        <p:spPr>
          <a:xfrm>
            <a:off x="8026082"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16" name="object 16"/>
          <p:cNvSpPr txBox="1"/>
          <p:nvPr/>
        </p:nvSpPr>
        <p:spPr>
          <a:xfrm>
            <a:off x="4662054" y="2804718"/>
            <a:ext cx="2983230" cy="2172390"/>
          </a:xfrm>
          <a:prstGeom prst="rect">
            <a:avLst/>
          </a:prstGeom>
        </p:spPr>
        <p:txBody>
          <a:bodyPr vert="horz" wrap="square" lIns="0" tIns="12700" rIns="0" bIns="0" rtlCol="0">
            <a:spAutoFit/>
          </a:bodyPr>
          <a:lstStyle/>
          <a:p>
            <a:pPr marL="12700" marR="131445">
              <a:lnSpc>
                <a:spcPct val="100000"/>
              </a:lnSpc>
              <a:spcBef>
                <a:spcPts val="100"/>
              </a:spcBef>
            </a:pPr>
            <a:r>
              <a:rPr sz="1400" spc="-125" dirty="0">
                <a:latin typeface="DejaVu Sans"/>
                <a:cs typeface="DejaVu Sans"/>
              </a:rPr>
              <a:t>Real </a:t>
            </a:r>
            <a:r>
              <a:rPr lang="en-US" sz="1400" spc="-90" dirty="0">
                <a:latin typeface="DejaVu Sans"/>
                <a:cs typeface="DejaVu Sans"/>
              </a:rPr>
              <a:t>t</a:t>
            </a:r>
            <a:r>
              <a:rPr sz="1400" spc="-90" dirty="0">
                <a:latin typeface="DejaVu Sans"/>
                <a:cs typeface="DejaVu Sans"/>
              </a:rPr>
              <a:t>ime </a:t>
            </a:r>
            <a:r>
              <a:rPr sz="1400" spc="-80" dirty="0">
                <a:latin typeface="DejaVu Sans"/>
                <a:cs typeface="DejaVu Sans"/>
              </a:rPr>
              <a:t>visibility </a:t>
            </a:r>
            <a:r>
              <a:rPr sz="1400" spc="-45" dirty="0">
                <a:latin typeface="DejaVu Sans"/>
                <a:cs typeface="DejaVu Sans"/>
              </a:rPr>
              <a:t>of</a:t>
            </a:r>
            <a:r>
              <a:rPr lang="en-US" sz="1400" spc="-45" dirty="0">
                <a:latin typeface="DejaVu Sans"/>
                <a:cs typeface="DejaVu Sans"/>
              </a:rPr>
              <a:t> All</a:t>
            </a:r>
            <a:r>
              <a:rPr sz="1400" spc="-235" dirty="0">
                <a:latin typeface="DejaVu Sans"/>
                <a:cs typeface="DejaVu Sans"/>
              </a:rPr>
              <a:t> </a:t>
            </a:r>
            <a:r>
              <a:rPr lang="en-US" sz="1400" spc="-110" dirty="0">
                <a:latin typeface="DejaVu Sans"/>
                <a:cs typeface="DejaVu Sans"/>
              </a:rPr>
              <a:t>Assets</a:t>
            </a:r>
            <a:r>
              <a:rPr sz="1400" spc="-110" dirty="0">
                <a:latin typeface="DejaVu Sans"/>
                <a:cs typeface="DejaVu Sans"/>
              </a:rPr>
              <a:t>  </a:t>
            </a:r>
            <a:r>
              <a:rPr sz="1400" spc="-65" dirty="0">
                <a:latin typeface="DejaVu Sans"/>
                <a:cs typeface="DejaVu Sans"/>
              </a:rPr>
              <a:t>with </a:t>
            </a:r>
            <a:r>
              <a:rPr sz="1400" spc="-100" dirty="0">
                <a:latin typeface="DejaVu Sans"/>
                <a:cs typeface="DejaVu Sans"/>
              </a:rPr>
              <a:t>automa</a:t>
            </a:r>
            <a:r>
              <a:rPr lang="en-US" sz="1400" spc="-100" dirty="0">
                <a:latin typeface="DejaVu Sans"/>
                <a:cs typeface="DejaVu Sans"/>
              </a:rPr>
              <a:t>t</a:t>
            </a:r>
            <a:r>
              <a:rPr sz="1400" spc="-100" dirty="0">
                <a:latin typeface="DejaVu Sans"/>
                <a:cs typeface="DejaVu Sans"/>
              </a:rPr>
              <a:t>ic discovery </a:t>
            </a:r>
            <a:r>
              <a:rPr sz="1400" spc="-125" dirty="0">
                <a:latin typeface="DejaVu Sans"/>
                <a:cs typeface="DejaVu Sans"/>
              </a:rPr>
              <a:t>and  </a:t>
            </a:r>
            <a:r>
              <a:rPr sz="1400" spc="-95" dirty="0">
                <a:latin typeface="DejaVu Sans"/>
                <a:cs typeface="DejaVu Sans"/>
              </a:rPr>
              <a:t>monitoring</a:t>
            </a:r>
            <a:endParaRPr sz="1400" dirty="0">
              <a:latin typeface="DejaVu Sans"/>
              <a:cs typeface="DejaVu Sans"/>
            </a:endParaRPr>
          </a:p>
          <a:p>
            <a:pPr marL="12700" marR="31750">
              <a:lnSpc>
                <a:spcPct val="100000"/>
              </a:lnSpc>
              <a:spcBef>
                <a:spcPts val="1680"/>
              </a:spcBef>
            </a:pPr>
            <a:r>
              <a:rPr sz="1400" spc="-55" dirty="0">
                <a:latin typeface="DejaVu Sans"/>
                <a:cs typeface="DejaVu Sans"/>
              </a:rPr>
              <a:t>Holis</a:t>
            </a:r>
            <a:r>
              <a:rPr lang="en-US" sz="1400" spc="-55" dirty="0">
                <a:latin typeface="DejaVu Sans"/>
                <a:cs typeface="DejaVu Sans"/>
              </a:rPr>
              <a:t>t</a:t>
            </a:r>
            <a:r>
              <a:rPr sz="1400" spc="-55" dirty="0">
                <a:latin typeface="DejaVu Sans"/>
                <a:cs typeface="DejaVu Sans"/>
              </a:rPr>
              <a:t>ic </a:t>
            </a:r>
            <a:r>
              <a:rPr sz="1400" spc="-85" dirty="0">
                <a:latin typeface="DejaVu Sans"/>
                <a:cs typeface="DejaVu Sans"/>
              </a:rPr>
              <a:t>view </a:t>
            </a:r>
            <a:r>
              <a:rPr sz="1400" spc="-45" dirty="0">
                <a:latin typeface="DejaVu Sans"/>
                <a:cs typeface="DejaVu Sans"/>
              </a:rPr>
              <a:t>of </a:t>
            </a:r>
            <a:r>
              <a:rPr sz="1400" spc="-105" dirty="0">
                <a:latin typeface="DejaVu Sans"/>
                <a:cs typeface="DejaVu Sans"/>
              </a:rPr>
              <a:t>Service </a:t>
            </a:r>
            <a:r>
              <a:rPr sz="1400" spc="-100" dirty="0">
                <a:latin typeface="DejaVu Sans"/>
                <a:cs typeface="DejaVu Sans"/>
              </a:rPr>
              <a:t>Delivery,  </a:t>
            </a:r>
            <a:r>
              <a:rPr sz="1400" spc="-90" dirty="0">
                <a:latin typeface="DejaVu Sans"/>
                <a:cs typeface="DejaVu Sans"/>
              </a:rPr>
              <a:t>infrastructure </a:t>
            </a:r>
            <a:r>
              <a:rPr sz="1400" spc="-125" dirty="0">
                <a:latin typeface="DejaVu Sans"/>
                <a:cs typeface="DejaVu Sans"/>
              </a:rPr>
              <a:t>and </a:t>
            </a:r>
            <a:r>
              <a:rPr sz="1400" spc="-80" dirty="0">
                <a:latin typeface="DejaVu Sans"/>
                <a:cs typeface="DejaVu Sans"/>
              </a:rPr>
              <a:t>Applica</a:t>
            </a:r>
            <a:r>
              <a:rPr lang="en-US" sz="1400" spc="-80" dirty="0">
                <a:latin typeface="DejaVu Sans"/>
                <a:cs typeface="DejaVu Sans"/>
              </a:rPr>
              <a:t>t</a:t>
            </a:r>
            <a:r>
              <a:rPr sz="1400" spc="-80" dirty="0">
                <a:latin typeface="DejaVu Sans"/>
                <a:cs typeface="DejaVu Sans"/>
              </a:rPr>
              <a:t>ions</a:t>
            </a:r>
            <a:r>
              <a:rPr sz="1400" spc="-110" dirty="0">
                <a:latin typeface="DejaVu Sans"/>
                <a:cs typeface="DejaVu Sans"/>
              </a:rPr>
              <a:t> </a:t>
            </a:r>
            <a:r>
              <a:rPr sz="1400" spc="-114" dirty="0">
                <a:latin typeface="DejaVu Sans"/>
                <a:cs typeface="DejaVu Sans"/>
              </a:rPr>
              <a:t>across  </a:t>
            </a:r>
            <a:r>
              <a:rPr sz="1400" spc="10" dirty="0">
                <a:latin typeface="DejaVu Sans"/>
                <a:cs typeface="DejaVu Sans"/>
              </a:rPr>
              <a:t>OEM</a:t>
            </a:r>
            <a:r>
              <a:rPr sz="1400" spc="-95" dirty="0">
                <a:latin typeface="DejaVu Sans"/>
                <a:cs typeface="DejaVu Sans"/>
              </a:rPr>
              <a:t> </a:t>
            </a:r>
            <a:r>
              <a:rPr lang="en-US" sz="1400" spc="-95" dirty="0">
                <a:latin typeface="DejaVu Sans"/>
                <a:cs typeface="DejaVu Sans"/>
              </a:rPr>
              <a:t>and department </a:t>
            </a:r>
            <a:r>
              <a:rPr sz="1400" spc="-85" dirty="0">
                <a:latin typeface="DejaVu Sans"/>
                <a:cs typeface="DejaVu Sans"/>
              </a:rPr>
              <a:t>silos</a:t>
            </a:r>
            <a:endParaRPr sz="1400" dirty="0">
              <a:latin typeface="DejaVu Sans"/>
              <a:cs typeface="DejaVu Sans"/>
            </a:endParaRPr>
          </a:p>
          <a:p>
            <a:pPr marL="12700" marR="5080">
              <a:lnSpc>
                <a:spcPct val="100000"/>
              </a:lnSpc>
              <a:spcBef>
                <a:spcPts val="1680"/>
              </a:spcBef>
            </a:pPr>
            <a:r>
              <a:rPr sz="1400" spc="-95" dirty="0">
                <a:latin typeface="DejaVu Sans"/>
                <a:cs typeface="DejaVu Sans"/>
              </a:rPr>
              <a:t>Centralized </a:t>
            </a:r>
            <a:r>
              <a:rPr sz="1400" spc="-85" dirty="0">
                <a:latin typeface="DejaVu Sans"/>
                <a:cs typeface="DejaVu Sans"/>
              </a:rPr>
              <a:t>repor</a:t>
            </a:r>
            <a:r>
              <a:rPr lang="en-US" sz="1400" spc="-85" dirty="0">
                <a:latin typeface="DejaVu Sans"/>
                <a:cs typeface="DejaVu Sans"/>
              </a:rPr>
              <a:t>t</a:t>
            </a:r>
            <a:r>
              <a:rPr sz="1400" spc="-85" dirty="0">
                <a:latin typeface="DejaVu Sans"/>
                <a:cs typeface="DejaVu Sans"/>
              </a:rPr>
              <a:t>ing </a:t>
            </a:r>
            <a:r>
              <a:rPr sz="1400" spc="-45" dirty="0">
                <a:latin typeface="DejaVu Sans"/>
                <a:cs typeface="DejaVu Sans"/>
              </a:rPr>
              <a:t>of </a:t>
            </a:r>
            <a:r>
              <a:rPr sz="1400" spc="-100" dirty="0">
                <a:latin typeface="DejaVu Sans"/>
                <a:cs typeface="DejaVu Sans"/>
              </a:rPr>
              <a:t>Assets,</a:t>
            </a:r>
            <a:r>
              <a:rPr sz="1400" spc="-225" dirty="0">
                <a:latin typeface="DejaVu Sans"/>
                <a:cs typeface="DejaVu Sans"/>
              </a:rPr>
              <a:t> </a:t>
            </a:r>
            <a:r>
              <a:rPr sz="1400" spc="-65" dirty="0">
                <a:latin typeface="DejaVu Sans"/>
                <a:cs typeface="DejaVu Sans"/>
              </a:rPr>
              <a:t>OLAs</a:t>
            </a:r>
            <a:r>
              <a:rPr lang="en-US" sz="1400" spc="-65" dirty="0">
                <a:latin typeface="DejaVu Sans"/>
                <a:cs typeface="DejaVu Sans"/>
              </a:rPr>
              <a:t>,</a:t>
            </a:r>
            <a:r>
              <a:rPr sz="1400" spc="-65" dirty="0">
                <a:latin typeface="DejaVu Sans"/>
                <a:cs typeface="DejaVu Sans"/>
              </a:rPr>
              <a:t>  </a:t>
            </a:r>
            <a:r>
              <a:rPr sz="1400" spc="-85" dirty="0">
                <a:latin typeface="DejaVu Sans"/>
                <a:cs typeface="DejaVu Sans"/>
              </a:rPr>
              <a:t>SLAs </a:t>
            </a:r>
            <a:r>
              <a:rPr sz="1400" spc="-125" dirty="0">
                <a:latin typeface="DejaVu Sans"/>
                <a:cs typeface="DejaVu Sans"/>
              </a:rPr>
              <a:t>and </a:t>
            </a:r>
            <a:r>
              <a:rPr sz="1400" spc="-45" dirty="0">
                <a:latin typeface="DejaVu Sans"/>
                <a:cs typeface="DejaVu Sans"/>
              </a:rPr>
              <a:t>KPIs </a:t>
            </a:r>
            <a:r>
              <a:rPr sz="1400" spc="-65" dirty="0">
                <a:latin typeface="DejaVu Sans"/>
                <a:cs typeface="DejaVu Sans"/>
              </a:rPr>
              <a:t>with </a:t>
            </a:r>
            <a:r>
              <a:rPr sz="1400" spc="-70" dirty="0">
                <a:latin typeface="DejaVu Sans"/>
                <a:cs typeface="DejaVu Sans"/>
              </a:rPr>
              <a:t>drill </a:t>
            </a:r>
            <a:r>
              <a:rPr sz="1400" spc="-85" dirty="0">
                <a:latin typeface="DejaVu Sans"/>
                <a:cs typeface="DejaVu Sans"/>
              </a:rPr>
              <a:t>down  </a:t>
            </a:r>
            <a:r>
              <a:rPr sz="1400" spc="-90" dirty="0">
                <a:latin typeface="DejaVu Sans"/>
                <a:cs typeface="DejaVu Sans"/>
              </a:rPr>
              <a:t>capabili</a:t>
            </a:r>
            <a:r>
              <a:rPr lang="en-US" sz="1400" spc="-90" dirty="0">
                <a:latin typeface="DejaVu Sans"/>
                <a:cs typeface="DejaVu Sans"/>
              </a:rPr>
              <a:t>t</a:t>
            </a:r>
            <a:r>
              <a:rPr sz="1400" spc="-90" dirty="0">
                <a:latin typeface="DejaVu Sans"/>
                <a:cs typeface="DejaVu Sans"/>
              </a:rPr>
              <a:t>ies</a:t>
            </a:r>
            <a:endParaRPr sz="1400" dirty="0">
              <a:latin typeface="DejaVu Sans"/>
              <a:cs typeface="DejaVu Sans"/>
            </a:endParaRPr>
          </a:p>
        </p:txBody>
      </p:sp>
      <p:sp>
        <p:nvSpPr>
          <p:cNvPr id="17" name="object 17"/>
          <p:cNvSpPr txBox="1"/>
          <p:nvPr/>
        </p:nvSpPr>
        <p:spPr>
          <a:xfrm>
            <a:off x="8453795" y="2804718"/>
            <a:ext cx="3145155" cy="1732280"/>
          </a:xfrm>
          <a:prstGeom prst="rect">
            <a:avLst/>
          </a:prstGeom>
        </p:spPr>
        <p:txBody>
          <a:bodyPr vert="horz" wrap="square" lIns="0" tIns="12700" rIns="0" bIns="0" rtlCol="0">
            <a:spAutoFit/>
          </a:bodyPr>
          <a:lstStyle/>
          <a:p>
            <a:pPr marL="12700" marR="30480">
              <a:lnSpc>
                <a:spcPct val="100000"/>
              </a:lnSpc>
              <a:spcBef>
                <a:spcPts val="100"/>
              </a:spcBef>
            </a:pPr>
            <a:r>
              <a:rPr sz="1400" spc="-120" dirty="0">
                <a:latin typeface="DejaVu Sans"/>
                <a:cs typeface="DejaVu Sans"/>
              </a:rPr>
              <a:t>Reduce </a:t>
            </a:r>
            <a:r>
              <a:rPr sz="1400" spc="-95" dirty="0">
                <a:latin typeface="DejaVu Sans"/>
                <a:cs typeface="DejaVu Sans"/>
              </a:rPr>
              <a:t>costs </a:t>
            </a:r>
            <a:r>
              <a:rPr sz="1400" spc="-125" dirty="0">
                <a:latin typeface="DejaVu Sans"/>
                <a:cs typeface="DejaVu Sans"/>
              </a:rPr>
              <a:t>and </a:t>
            </a:r>
            <a:r>
              <a:rPr sz="1400" spc="-114" dirty="0">
                <a:latin typeface="DejaVu Sans"/>
                <a:cs typeface="DejaVu Sans"/>
              </a:rPr>
              <a:t>secure </a:t>
            </a:r>
            <a:r>
              <a:rPr sz="1400" spc="-120" dirty="0">
                <a:latin typeface="DejaVu Sans"/>
                <a:cs typeface="DejaVu Sans"/>
              </a:rPr>
              <a:t>assets </a:t>
            </a:r>
            <a:r>
              <a:rPr sz="1400" spc="-100" dirty="0">
                <a:latin typeface="DejaVu Sans"/>
                <a:cs typeface="DejaVu Sans"/>
              </a:rPr>
              <a:t>through  </a:t>
            </a:r>
            <a:r>
              <a:rPr lang="en-US" sz="1400" spc="-90" dirty="0">
                <a:latin typeface="DejaVu Sans"/>
                <a:cs typeface="DejaVu Sans"/>
              </a:rPr>
              <a:t>proactive</a:t>
            </a:r>
            <a:r>
              <a:rPr sz="1400" spc="-90" dirty="0">
                <a:latin typeface="DejaVu Sans"/>
                <a:cs typeface="DejaVu Sans"/>
              </a:rPr>
              <a:t> opera</a:t>
            </a:r>
            <a:r>
              <a:rPr lang="en-US" sz="1400" spc="-90" dirty="0">
                <a:latin typeface="DejaVu Sans"/>
                <a:cs typeface="DejaVu Sans"/>
              </a:rPr>
              <a:t>t</a:t>
            </a:r>
            <a:r>
              <a:rPr sz="1400" spc="-90" dirty="0">
                <a:latin typeface="DejaVu Sans"/>
                <a:cs typeface="DejaVu Sans"/>
              </a:rPr>
              <a:t>ions </a:t>
            </a:r>
            <a:r>
              <a:rPr sz="1400" spc="-125" dirty="0">
                <a:latin typeface="DejaVu Sans"/>
                <a:cs typeface="DejaVu Sans"/>
              </a:rPr>
              <a:t>and</a:t>
            </a:r>
            <a:r>
              <a:rPr sz="1400" spc="-135" dirty="0">
                <a:latin typeface="DejaVu Sans"/>
                <a:cs typeface="DejaVu Sans"/>
              </a:rPr>
              <a:t> </a:t>
            </a:r>
            <a:r>
              <a:rPr sz="1400" spc="-75" dirty="0">
                <a:latin typeface="DejaVu Sans"/>
                <a:cs typeface="DejaVu Sans"/>
              </a:rPr>
              <a:t>workﬂows</a:t>
            </a:r>
            <a:endParaRPr sz="1400" dirty="0">
              <a:latin typeface="DejaVu Sans"/>
              <a:cs typeface="DejaVu Sans"/>
            </a:endParaRPr>
          </a:p>
          <a:p>
            <a:pPr marL="12700" marR="5080">
              <a:lnSpc>
                <a:spcPct val="100000"/>
              </a:lnSpc>
              <a:spcBef>
                <a:spcPts val="1680"/>
              </a:spcBef>
            </a:pPr>
            <a:r>
              <a:rPr sz="1400" spc="-110" dirty="0">
                <a:latin typeface="DejaVu Sans"/>
                <a:cs typeface="DejaVu Sans"/>
              </a:rPr>
              <a:t>Increase </a:t>
            </a:r>
            <a:r>
              <a:rPr sz="1400" spc="-120" dirty="0">
                <a:latin typeface="DejaVu Sans"/>
                <a:cs typeface="DejaVu Sans"/>
              </a:rPr>
              <a:t>speed </a:t>
            </a:r>
            <a:r>
              <a:rPr sz="1400" spc="-55" dirty="0">
                <a:latin typeface="DejaVu Sans"/>
                <a:cs typeface="DejaVu Sans"/>
              </a:rPr>
              <a:t>to </a:t>
            </a:r>
            <a:r>
              <a:rPr sz="1400" spc="-80" dirty="0">
                <a:latin typeface="DejaVu Sans"/>
                <a:cs typeface="DejaVu Sans"/>
              </a:rPr>
              <a:t>Iden</a:t>
            </a:r>
            <a:r>
              <a:rPr lang="en-US" sz="1400" spc="-80" dirty="0">
                <a:latin typeface="DejaVu Sans"/>
                <a:cs typeface="DejaVu Sans"/>
              </a:rPr>
              <a:t>t</a:t>
            </a:r>
            <a:r>
              <a:rPr sz="1400" spc="-80" dirty="0">
                <a:latin typeface="DejaVu Sans"/>
                <a:cs typeface="DejaVu Sans"/>
              </a:rPr>
              <a:t>ify, </a:t>
            </a:r>
            <a:r>
              <a:rPr sz="1400" spc="-114" dirty="0">
                <a:latin typeface="DejaVu Sans"/>
                <a:cs typeface="DejaVu Sans"/>
              </a:rPr>
              <a:t>diagnose </a:t>
            </a:r>
            <a:r>
              <a:rPr sz="1400" spc="-125" dirty="0">
                <a:latin typeface="DejaVu Sans"/>
                <a:cs typeface="DejaVu Sans"/>
              </a:rPr>
              <a:t>and </a:t>
            </a:r>
            <a:r>
              <a:rPr sz="1400" spc="-105" dirty="0">
                <a:latin typeface="DejaVu Sans"/>
                <a:cs typeface="DejaVu Sans"/>
              </a:rPr>
              <a:t>resolve service</a:t>
            </a:r>
            <a:r>
              <a:rPr sz="1400" spc="-80" dirty="0">
                <a:latin typeface="DejaVu Sans"/>
                <a:cs typeface="DejaVu Sans"/>
              </a:rPr>
              <a:t> </a:t>
            </a:r>
            <a:r>
              <a:rPr sz="1400" spc="-114" dirty="0">
                <a:latin typeface="DejaVu Sans"/>
                <a:cs typeface="DejaVu Sans"/>
              </a:rPr>
              <a:t>outages</a:t>
            </a:r>
            <a:endParaRPr sz="1400" dirty="0">
              <a:latin typeface="DejaVu Sans"/>
              <a:cs typeface="DejaVu Sans"/>
            </a:endParaRPr>
          </a:p>
          <a:p>
            <a:pPr marL="12700" marR="341630">
              <a:lnSpc>
                <a:spcPct val="100000"/>
              </a:lnSpc>
              <a:spcBef>
                <a:spcPts val="1680"/>
              </a:spcBef>
            </a:pPr>
            <a:r>
              <a:rPr sz="1400" spc="-114" dirty="0">
                <a:latin typeface="DejaVu Sans"/>
                <a:cs typeface="DejaVu Sans"/>
              </a:rPr>
              <a:t>Improve </a:t>
            </a:r>
            <a:r>
              <a:rPr sz="1400" spc="-105" dirty="0">
                <a:latin typeface="DejaVu Sans"/>
                <a:cs typeface="DejaVu Sans"/>
              </a:rPr>
              <a:t>customer </a:t>
            </a:r>
            <a:r>
              <a:rPr sz="1400" spc="-75" dirty="0">
                <a:latin typeface="DejaVu Sans"/>
                <a:cs typeface="DejaVu Sans"/>
              </a:rPr>
              <a:t>sa</a:t>
            </a:r>
            <a:r>
              <a:rPr lang="en-US" sz="1400" spc="-75" dirty="0">
                <a:latin typeface="DejaVu Sans"/>
                <a:cs typeface="DejaVu Sans"/>
              </a:rPr>
              <a:t>t</a:t>
            </a:r>
            <a:r>
              <a:rPr sz="1400" spc="-75" dirty="0">
                <a:latin typeface="DejaVu Sans"/>
                <a:cs typeface="DejaVu Sans"/>
              </a:rPr>
              <a:t>isfac</a:t>
            </a:r>
            <a:r>
              <a:rPr lang="en-US" sz="1400" spc="-75" dirty="0">
                <a:latin typeface="DejaVu Sans"/>
                <a:cs typeface="DejaVu Sans"/>
              </a:rPr>
              <a:t>t</a:t>
            </a:r>
            <a:r>
              <a:rPr sz="1400" spc="-75" dirty="0">
                <a:latin typeface="DejaVu Sans"/>
                <a:cs typeface="DejaVu Sans"/>
              </a:rPr>
              <a:t>ion </a:t>
            </a:r>
            <a:r>
              <a:rPr sz="1400" spc="-65" dirty="0">
                <a:latin typeface="DejaVu Sans"/>
                <a:cs typeface="DejaVu Sans"/>
              </a:rPr>
              <a:t>with  </a:t>
            </a:r>
            <a:r>
              <a:rPr sz="1400" spc="-110" dirty="0">
                <a:latin typeface="DejaVu Sans"/>
                <a:cs typeface="DejaVu Sans"/>
              </a:rPr>
              <a:t>aligned </a:t>
            </a:r>
            <a:r>
              <a:rPr sz="1400" spc="-25" dirty="0">
                <a:latin typeface="DejaVu Sans"/>
                <a:cs typeface="DejaVu Sans"/>
              </a:rPr>
              <a:t>IT </a:t>
            </a:r>
            <a:r>
              <a:rPr sz="1400" spc="-125" dirty="0">
                <a:latin typeface="DejaVu Sans"/>
                <a:cs typeface="DejaVu Sans"/>
              </a:rPr>
              <a:t>and </a:t>
            </a:r>
            <a:r>
              <a:rPr sz="1400" spc="-105" dirty="0">
                <a:latin typeface="DejaVu Sans"/>
                <a:cs typeface="DejaVu Sans"/>
              </a:rPr>
              <a:t>Business</a:t>
            </a:r>
            <a:r>
              <a:rPr sz="1400" spc="-160" dirty="0">
                <a:latin typeface="DejaVu Sans"/>
                <a:cs typeface="DejaVu Sans"/>
              </a:rPr>
              <a:t> </a:t>
            </a:r>
            <a:r>
              <a:rPr sz="1400" spc="-40" dirty="0">
                <a:latin typeface="DejaVu Sans"/>
                <a:cs typeface="DejaVu Sans"/>
              </a:rPr>
              <a:t>KPIS</a:t>
            </a:r>
            <a:endParaRPr sz="1400" dirty="0">
              <a:latin typeface="DejaVu Sans"/>
              <a:cs typeface="DejaVu Sans"/>
            </a:endParaRPr>
          </a:p>
        </p:txBody>
      </p:sp>
      <p:sp>
        <p:nvSpPr>
          <p:cNvPr id="18" name="object 18"/>
          <p:cNvSpPr txBox="1"/>
          <p:nvPr/>
        </p:nvSpPr>
        <p:spPr>
          <a:xfrm>
            <a:off x="4453585" y="250499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19" name="object 19"/>
          <p:cNvSpPr txBox="1"/>
          <p:nvPr/>
        </p:nvSpPr>
        <p:spPr>
          <a:xfrm>
            <a:off x="8245296" y="2504998"/>
            <a:ext cx="1931963" cy="266602"/>
          </a:xfrm>
          <a:prstGeom prst="rect">
            <a:avLst/>
          </a:prstGeom>
        </p:spPr>
        <p:txBody>
          <a:bodyPr vert="horz" wrap="square" lIns="0" tIns="12700" rIns="0" bIns="0" rtlCol="0">
            <a:spAutoFit/>
          </a:bodyPr>
          <a:lstStyle/>
          <a:p>
            <a:pPr marL="12700">
              <a:lnSpc>
                <a:spcPct val="100000"/>
              </a:lnSpc>
              <a:spcBef>
                <a:spcPts val="100"/>
              </a:spcBef>
            </a:pPr>
            <a:r>
              <a:rPr sz="1600" b="1" spc="-180" dirty="0">
                <a:solidFill>
                  <a:srgbClr val="231F20"/>
                </a:solidFill>
                <a:latin typeface="DejaVu Sans"/>
                <a:cs typeface="DejaVu Sans"/>
              </a:rPr>
              <a:t>BUSINESS</a:t>
            </a:r>
            <a:r>
              <a:rPr sz="1600" b="1" spc="-250" dirty="0">
                <a:solidFill>
                  <a:srgbClr val="231F20"/>
                </a:solidFill>
                <a:latin typeface="DejaVu Sans"/>
                <a:cs typeface="DejaVu Sans"/>
              </a:rPr>
              <a:t> </a:t>
            </a:r>
            <a:r>
              <a:rPr sz="1600" b="1" spc="-130" dirty="0">
                <a:solidFill>
                  <a:srgbClr val="231F20"/>
                </a:solidFill>
                <a:latin typeface="DejaVu Sans"/>
                <a:cs typeface="DejaVu Sans"/>
              </a:rPr>
              <a:t>IMPACT</a:t>
            </a:r>
            <a:endParaRPr sz="1600" dirty="0">
              <a:latin typeface="DejaVu Sans"/>
              <a:cs typeface="DejaVu Sans"/>
            </a:endParaRPr>
          </a:p>
        </p:txBody>
      </p:sp>
      <p:sp>
        <p:nvSpPr>
          <p:cNvPr id="20" name="object 20"/>
          <p:cNvSpPr/>
          <p:nvPr/>
        </p:nvSpPr>
        <p:spPr>
          <a:xfrm>
            <a:off x="2612135"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1" name="object 21"/>
          <p:cNvSpPr/>
          <p:nvPr/>
        </p:nvSpPr>
        <p:spPr>
          <a:xfrm>
            <a:off x="6385559"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2" name="object 22"/>
          <p:cNvSpPr/>
          <p:nvPr/>
        </p:nvSpPr>
        <p:spPr>
          <a:xfrm>
            <a:off x="10177271" y="2583713"/>
            <a:ext cx="1455420" cy="121920"/>
          </a:xfrm>
          <a:custGeom>
            <a:avLst/>
            <a:gdLst/>
            <a:ahLst/>
            <a:cxnLst/>
            <a:rect l="l" t="t" r="r" b="b"/>
            <a:pathLst>
              <a:path w="1455420" h="121919">
                <a:moveTo>
                  <a:pt x="0" y="0"/>
                </a:moveTo>
                <a:lnTo>
                  <a:pt x="1455420" y="0"/>
                </a:lnTo>
                <a:lnTo>
                  <a:pt x="1455420" y="121919"/>
                </a:lnTo>
                <a:lnTo>
                  <a:pt x="0" y="121919"/>
                </a:lnTo>
                <a:lnTo>
                  <a:pt x="0" y="0"/>
                </a:lnTo>
                <a:close/>
              </a:path>
            </a:pathLst>
          </a:custGeom>
          <a:solidFill>
            <a:srgbClr val="DE0374"/>
          </a:solidFill>
        </p:spPr>
        <p:txBody>
          <a:bodyPr wrap="square" lIns="0" tIns="0" rIns="0" bIns="0" rtlCol="0"/>
          <a:lstStyle/>
          <a:p>
            <a:endParaRPr dirty="0"/>
          </a:p>
        </p:txBody>
      </p:sp>
      <p:sp>
        <p:nvSpPr>
          <p:cNvPr id="23" name="object 23"/>
          <p:cNvSpPr/>
          <p:nvPr/>
        </p:nvSpPr>
        <p:spPr>
          <a:xfrm>
            <a:off x="695634" y="2865653"/>
            <a:ext cx="38100" cy="274320"/>
          </a:xfrm>
          <a:custGeom>
            <a:avLst/>
            <a:gdLst/>
            <a:ahLst/>
            <a:cxnLst/>
            <a:rect l="l" t="t" r="r" b="b"/>
            <a:pathLst>
              <a:path w="38100" h="274319">
                <a:moveTo>
                  <a:pt x="19047" y="0"/>
                </a:moveTo>
                <a:lnTo>
                  <a:pt x="11650" y="1501"/>
                </a:lnTo>
                <a:lnTo>
                  <a:pt x="5594" y="5589"/>
                </a:lnTo>
                <a:lnTo>
                  <a:pt x="1502" y="11642"/>
                </a:lnTo>
                <a:lnTo>
                  <a:pt x="0" y="19037"/>
                </a:lnTo>
                <a:lnTo>
                  <a:pt x="0" y="255270"/>
                </a:lnTo>
                <a:lnTo>
                  <a:pt x="1502" y="262666"/>
                </a:lnTo>
                <a:lnTo>
                  <a:pt x="5594" y="268724"/>
                </a:lnTo>
                <a:lnTo>
                  <a:pt x="11650" y="272816"/>
                </a:lnTo>
                <a:lnTo>
                  <a:pt x="19051" y="274320"/>
                </a:lnTo>
                <a:lnTo>
                  <a:pt x="26448" y="272816"/>
                </a:lnTo>
                <a:lnTo>
                  <a:pt x="32505" y="268724"/>
                </a:lnTo>
                <a:lnTo>
                  <a:pt x="36596" y="262666"/>
                </a:lnTo>
                <a:lnTo>
                  <a:pt x="38098" y="255270"/>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26" name="object 26"/>
          <p:cNvSpPr/>
          <p:nvPr/>
        </p:nvSpPr>
        <p:spPr>
          <a:xfrm>
            <a:off x="4480610"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27" name="object 27"/>
          <p:cNvSpPr/>
          <p:nvPr/>
        </p:nvSpPr>
        <p:spPr>
          <a:xfrm>
            <a:off x="4480610" y="3749573"/>
            <a:ext cx="38100" cy="274320"/>
          </a:xfrm>
          <a:custGeom>
            <a:avLst/>
            <a:gdLst/>
            <a:ahLst/>
            <a:cxnLst/>
            <a:rect l="l" t="t" r="r" b="b"/>
            <a:pathLst>
              <a:path w="38100" h="274320">
                <a:moveTo>
                  <a:pt x="19050" y="0"/>
                </a:moveTo>
                <a:lnTo>
                  <a:pt x="11653" y="1503"/>
                </a:lnTo>
                <a:lnTo>
                  <a:pt x="5595" y="5595"/>
                </a:lnTo>
                <a:lnTo>
                  <a:pt x="1503" y="11653"/>
                </a:lnTo>
                <a:lnTo>
                  <a:pt x="0" y="19050"/>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50"/>
                </a:lnTo>
                <a:lnTo>
                  <a:pt x="36596" y="11653"/>
                </a:lnTo>
                <a:lnTo>
                  <a:pt x="32504" y="5595"/>
                </a:lnTo>
                <a:lnTo>
                  <a:pt x="26446" y="1503"/>
                </a:lnTo>
                <a:lnTo>
                  <a:pt x="19050" y="0"/>
                </a:lnTo>
                <a:close/>
              </a:path>
            </a:pathLst>
          </a:custGeom>
          <a:solidFill>
            <a:srgbClr val="DE0374"/>
          </a:solidFill>
        </p:spPr>
        <p:txBody>
          <a:bodyPr wrap="square" lIns="0" tIns="0" rIns="0" bIns="0" rtlCol="0"/>
          <a:lstStyle/>
          <a:p>
            <a:endParaRPr dirty="0"/>
          </a:p>
        </p:txBody>
      </p:sp>
      <p:sp>
        <p:nvSpPr>
          <p:cNvPr id="28" name="object 28"/>
          <p:cNvSpPr/>
          <p:nvPr/>
        </p:nvSpPr>
        <p:spPr>
          <a:xfrm>
            <a:off x="4480610" y="4566767"/>
            <a:ext cx="38100" cy="274320"/>
          </a:xfrm>
          <a:custGeom>
            <a:avLst/>
            <a:gdLst/>
            <a:ahLst/>
            <a:cxnLst/>
            <a:rect l="l" t="t" r="r" b="b"/>
            <a:pathLst>
              <a:path w="38100" h="274320">
                <a:moveTo>
                  <a:pt x="19050" y="0"/>
                </a:moveTo>
                <a:lnTo>
                  <a:pt x="11653" y="1503"/>
                </a:lnTo>
                <a:lnTo>
                  <a:pt x="5595" y="5595"/>
                </a:lnTo>
                <a:lnTo>
                  <a:pt x="1503" y="11653"/>
                </a:lnTo>
                <a:lnTo>
                  <a:pt x="0" y="19050"/>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50"/>
                </a:lnTo>
                <a:lnTo>
                  <a:pt x="36596" y="11653"/>
                </a:lnTo>
                <a:lnTo>
                  <a:pt x="32504" y="5595"/>
                </a:lnTo>
                <a:lnTo>
                  <a:pt x="26446" y="1503"/>
                </a:lnTo>
                <a:lnTo>
                  <a:pt x="19050" y="0"/>
                </a:lnTo>
                <a:close/>
              </a:path>
            </a:pathLst>
          </a:custGeom>
          <a:solidFill>
            <a:srgbClr val="DE0374"/>
          </a:solidFill>
        </p:spPr>
        <p:txBody>
          <a:bodyPr wrap="square" lIns="0" tIns="0" rIns="0" bIns="0" rtlCol="0"/>
          <a:lstStyle/>
          <a:p>
            <a:endParaRPr dirty="0"/>
          </a:p>
        </p:txBody>
      </p:sp>
      <p:sp>
        <p:nvSpPr>
          <p:cNvPr id="29" name="object 29"/>
          <p:cNvSpPr/>
          <p:nvPr/>
        </p:nvSpPr>
        <p:spPr>
          <a:xfrm>
            <a:off x="8272322"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0" name="object 30"/>
          <p:cNvSpPr/>
          <p:nvPr/>
        </p:nvSpPr>
        <p:spPr>
          <a:xfrm>
            <a:off x="8272322" y="3513353"/>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1" name="object 31"/>
          <p:cNvSpPr/>
          <p:nvPr/>
        </p:nvSpPr>
        <p:spPr>
          <a:xfrm>
            <a:off x="8272322" y="4119130"/>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37" name="object 3">
            <a:extLst>
              <a:ext uri="{FF2B5EF4-FFF2-40B4-BE49-F238E27FC236}">
                <a16:creationId xmlns:a16="http://schemas.microsoft.com/office/drawing/2014/main" id="{5F8F908B-B193-4A09-8D43-618E93F50836}"/>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sz="1000" b="1" spc="-80" dirty="0">
                <a:solidFill>
                  <a:srgbClr val="231F20"/>
                </a:solidFill>
                <a:latin typeface="DejaVu Sans"/>
                <a:cs typeface="DejaVu Sans"/>
              </a:rPr>
              <a:t>SOLUTION</a:t>
            </a:r>
            <a:r>
              <a:rPr sz="1000" b="1" spc="-170" dirty="0">
                <a:solidFill>
                  <a:srgbClr val="231F20"/>
                </a:solidFill>
                <a:latin typeface="DejaVu Sans"/>
                <a:cs typeface="DejaVu Sans"/>
              </a:rPr>
              <a:t> </a:t>
            </a:r>
            <a:r>
              <a:rPr sz="1000" b="1" spc="-80" dirty="0">
                <a:solidFill>
                  <a:srgbClr val="231F20"/>
                </a:solidFill>
                <a:latin typeface="DejaVu Sans"/>
                <a:cs typeface="DejaVu Sans"/>
              </a:rPr>
              <a:t>PORTFOLIO</a:t>
            </a:r>
            <a:endParaRPr sz="1000" dirty="0">
              <a:latin typeface="DejaVu Sans"/>
              <a:cs typeface="DejaVu Sans"/>
            </a:endParaRPr>
          </a:p>
        </p:txBody>
      </p:sp>
      <p:pic>
        <p:nvPicPr>
          <p:cNvPr id="36" name="Picture 2" descr="Image result for microstrategy business case">
            <a:extLst>
              <a:ext uri="{FF2B5EF4-FFF2-40B4-BE49-F238E27FC236}">
                <a16:creationId xmlns:a16="http://schemas.microsoft.com/office/drawing/2014/main" id="{1AF4F295-1117-40A1-9653-225CC65D4AB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7404" b="27811"/>
          <a:stretch/>
        </p:blipFill>
        <p:spPr bwMode="auto">
          <a:xfrm>
            <a:off x="4097196" y="5556164"/>
            <a:ext cx="3633777" cy="850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9AF526-38E7-4B1A-858F-8895AC4CA6D5}"/>
              </a:ext>
            </a:extLst>
          </p:cNvPr>
          <p:cNvGraphicFramePr>
            <a:graphicFrameLocks noChangeAspect="1"/>
          </p:cNvGraphicFramePr>
          <p:nvPr>
            <p:custDataLst>
              <p:tags r:id="rId2"/>
            </p:custDataLst>
            <p:extLst>
              <p:ext uri="{D42A27DB-BD31-4B8C-83A1-F6EECF244321}">
                <p14:modId xmlns:p14="http://schemas.microsoft.com/office/powerpoint/2010/main" val="2177876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5" imgW="425" imgH="426" progId="TCLayout.ActiveDocument.1">
                  <p:embed/>
                </p:oleObj>
              </mc:Choice>
              <mc:Fallback>
                <p:oleObj name="think-cell Slide" r:id="rId5" imgW="425" imgH="426" progId="TCLayout.ActiveDocument.1">
                  <p:embed/>
                  <p:pic>
                    <p:nvPicPr>
                      <p:cNvPr id="3" name="Object 2" hidden="1">
                        <a:extLst>
                          <a:ext uri="{FF2B5EF4-FFF2-40B4-BE49-F238E27FC236}">
                            <a16:creationId xmlns:a16="http://schemas.microsoft.com/office/drawing/2014/main" id="{1E9AF526-38E7-4B1A-858F-8895AC4CA6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28" name="Picture 4">
            <a:extLst>
              <a:ext uri="{FF2B5EF4-FFF2-40B4-BE49-F238E27FC236}">
                <a16:creationId xmlns:a16="http://schemas.microsoft.com/office/drawing/2014/main" id="{9070BA44-420A-4887-AAA3-1000BB9EF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7099453" y="1435326"/>
            <a:ext cx="4186815" cy="3044958"/>
          </a:xfrm>
          <a:prstGeom prst="round2DiagRect">
            <a:avLst>
              <a:gd name="adj1" fmla="val 16667"/>
              <a:gd name="adj2" fmla="val 0"/>
            </a:avLst>
          </a:prstGeom>
          <a:ln w="88900" cap="sq">
            <a:solidFill>
              <a:srgbClr val="FF0066"/>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object 2"/>
          <p:cNvSpPr/>
          <p:nvPr/>
        </p:nvSpPr>
        <p:spPr>
          <a:xfrm>
            <a:off x="8932164" y="6388743"/>
            <a:ext cx="1057770" cy="304458"/>
          </a:xfrm>
          <a:prstGeom prst="rect">
            <a:avLst/>
          </a:prstGeom>
          <a:blipFill>
            <a:blip r:embed="rId8"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40" y="1163764"/>
            <a:ext cx="5714151" cy="751488"/>
          </a:xfrm>
          <a:prstGeom prst="rect">
            <a:avLst/>
          </a:prstGeom>
        </p:spPr>
        <p:txBody>
          <a:bodyPr vert="horz" wrap="square" lIns="0" tIns="12700" rIns="0" bIns="0" rtlCol="0">
            <a:spAutoFit/>
          </a:bodyPr>
          <a:lstStyle/>
          <a:p>
            <a:pPr marL="12700" marR="5080">
              <a:lnSpc>
                <a:spcPct val="100000"/>
              </a:lnSpc>
              <a:spcBef>
                <a:spcPts val="100"/>
              </a:spcBef>
            </a:pPr>
            <a:r>
              <a:rPr lang="en-US" sz="2400" spc="-150" dirty="0">
                <a:latin typeface="DejaVu Sans"/>
              </a:rPr>
              <a:t>MicroStrategy Enterprise Business Intelligence (BI) and mobility applications </a:t>
            </a: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40" name="object 3">
            <a:extLst>
              <a:ext uri="{FF2B5EF4-FFF2-40B4-BE49-F238E27FC236}">
                <a16:creationId xmlns:a16="http://schemas.microsoft.com/office/drawing/2014/main" id="{2A92C6D4-1528-4EE9-90C3-C0E0E15FA59A}"/>
              </a:ext>
            </a:extLst>
          </p:cNvPr>
          <p:cNvSpPr txBox="1"/>
          <p:nvPr/>
        </p:nvSpPr>
        <p:spPr>
          <a:xfrm>
            <a:off x="680158" y="603681"/>
            <a:ext cx="1986842" cy="166712"/>
          </a:xfrm>
          <a:prstGeom prst="rect">
            <a:avLst/>
          </a:prstGeom>
        </p:spPr>
        <p:txBody>
          <a:bodyPr vert="horz" wrap="square" lIns="0" tIns="12700" rIns="0" bIns="0" rtlCol="0">
            <a:spAutoFit/>
          </a:bodyPr>
          <a:lstStyle/>
          <a:p>
            <a:pPr marL="12700">
              <a:lnSpc>
                <a:spcPct val="100000"/>
              </a:lnSpc>
              <a:spcBef>
                <a:spcPts val="100"/>
              </a:spcBef>
            </a:pPr>
            <a:r>
              <a:rPr lang="en-US" sz="1000" b="1" spc="-80" dirty="0">
                <a:solidFill>
                  <a:srgbClr val="231F20"/>
                </a:solidFill>
                <a:latin typeface="DejaVu Sans"/>
                <a:cs typeface="DejaVu Sans"/>
              </a:rPr>
              <a:t>Key Solution – Micro Strategy</a:t>
            </a:r>
            <a:endParaRPr sz="1000" dirty="0">
              <a:latin typeface="DejaVu Sans"/>
              <a:cs typeface="DejaVu Sans"/>
            </a:endParaRPr>
          </a:p>
        </p:txBody>
      </p:sp>
      <p:sp>
        <p:nvSpPr>
          <p:cNvPr id="8" name="TextBox 7">
            <a:extLst>
              <a:ext uri="{FF2B5EF4-FFF2-40B4-BE49-F238E27FC236}">
                <a16:creationId xmlns:a16="http://schemas.microsoft.com/office/drawing/2014/main" id="{0FC51205-6401-4A27-87D5-06646352B980}"/>
              </a:ext>
            </a:extLst>
          </p:cNvPr>
          <p:cNvSpPr txBox="1"/>
          <p:nvPr/>
        </p:nvSpPr>
        <p:spPr>
          <a:xfrm>
            <a:off x="1143838" y="1947518"/>
            <a:ext cx="4799757" cy="4524315"/>
          </a:xfrm>
          <a:prstGeom prst="rect">
            <a:avLst/>
          </a:prstGeom>
          <a:noFill/>
        </p:spPr>
        <p:txBody>
          <a:bodyPr wrap="square" rtlCol="0">
            <a:spAutoFit/>
          </a:bodyPr>
          <a:lstStyle/>
          <a:p>
            <a:r>
              <a:rPr lang="en-US" sz="1600" dirty="0"/>
              <a:t>The MicroStrategy platform provides all the capabilities organizations need to build and deploy analytics and mobility applications that transform and accelerate business. By putting answers in everyone’s hands, regardless of role, function, or skill level, MicroStrategy’s suite of products helps your organization become an Intelligent Enterprise.</a:t>
            </a:r>
          </a:p>
          <a:p>
            <a:r>
              <a:rPr lang="en-US" sz="1600" dirty="0"/>
              <a:t>MicroStrategy is an integrated platform upon which</a:t>
            </a:r>
          </a:p>
          <a:p>
            <a:r>
              <a:rPr lang="en-US" sz="1600" dirty="0"/>
              <a:t>institutions can </a:t>
            </a:r>
            <a:r>
              <a:rPr lang="en-US" sz="1600" b="1" dirty="0"/>
              <a:t>deploy customized, data driven applications</a:t>
            </a:r>
            <a:r>
              <a:rPr lang="en-US" sz="1600" dirty="0"/>
              <a:t> that meet their complex and varied needs. These powerful, secure solutions provide businesses  with insight and agility to help them get a competitive edge in today’s saturated market. Leading organizations across the globe rely on MicroStrategy’s analytics and mobility solutions to help reduce costs, drive revenue, enrich the customer experience, and manage risk and regulatory requirements. </a:t>
            </a:r>
          </a:p>
          <a:p>
            <a:r>
              <a:rPr lang="en-US" sz="1600" dirty="0"/>
              <a:t> </a:t>
            </a:r>
            <a:endParaRPr lang="en-NG" sz="1600" dirty="0"/>
          </a:p>
        </p:txBody>
      </p:sp>
      <p:sp>
        <p:nvSpPr>
          <p:cNvPr id="12" name="TextBox 11">
            <a:extLst>
              <a:ext uri="{FF2B5EF4-FFF2-40B4-BE49-F238E27FC236}">
                <a16:creationId xmlns:a16="http://schemas.microsoft.com/office/drawing/2014/main" id="{81EDE3B3-488B-4463-8272-5DBC9F1D67E8}"/>
              </a:ext>
            </a:extLst>
          </p:cNvPr>
          <p:cNvSpPr txBox="1"/>
          <p:nvPr/>
        </p:nvSpPr>
        <p:spPr>
          <a:xfrm>
            <a:off x="6632906" y="5051048"/>
            <a:ext cx="5086591" cy="1107996"/>
          </a:xfrm>
          <a:prstGeom prst="rect">
            <a:avLst/>
          </a:prstGeom>
          <a:noFill/>
        </p:spPr>
        <p:txBody>
          <a:bodyPr wrap="square" rtlCol="0">
            <a:spAutoFit/>
          </a:bodyPr>
          <a:lstStyle/>
          <a:p>
            <a:pPr marL="285750" indent="-285750">
              <a:buFont typeface="Arial" panose="020B0604020202020204" pitchFamily="34" charset="0"/>
              <a:buChar char="•"/>
            </a:pPr>
            <a:r>
              <a:rPr lang="en-US" sz="1100" dirty="0"/>
              <a:t>Deploy digital credentials to manage, protect, and optimize enterprise assets, resources, and devices.</a:t>
            </a:r>
          </a:p>
          <a:p>
            <a:pPr marL="285750" indent="-285750">
              <a:buFont typeface="Arial" panose="020B0604020202020204" pitchFamily="34" charset="0"/>
              <a:buChar char="•"/>
            </a:pPr>
            <a:r>
              <a:rPr lang="en-US" sz="1100" dirty="0"/>
              <a:t>Empower individuals across the enterprise, by leveraging a centralized platform architecture with governed analytics</a:t>
            </a:r>
          </a:p>
          <a:p>
            <a:pPr marL="285750" indent="-285750">
              <a:buFont typeface="Arial" panose="020B0604020202020204" pitchFamily="34" charset="0"/>
              <a:buChar char="•"/>
            </a:pPr>
            <a:r>
              <a:rPr lang="en-US" sz="1100" dirty="0"/>
              <a:t>Extend existing applications to mobile devices and empower employees wherever they are</a:t>
            </a:r>
            <a:endParaRPr lang="en-NG" sz="1100" dirty="0"/>
          </a:p>
        </p:txBody>
      </p:sp>
      <p:sp>
        <p:nvSpPr>
          <p:cNvPr id="44" name="object 25">
            <a:extLst>
              <a:ext uri="{FF2B5EF4-FFF2-40B4-BE49-F238E27FC236}">
                <a16:creationId xmlns:a16="http://schemas.microsoft.com/office/drawing/2014/main" id="{A967D670-DEE4-469B-A3D1-D40B82756850}"/>
              </a:ext>
            </a:extLst>
          </p:cNvPr>
          <p:cNvSpPr txBox="1"/>
          <p:nvPr/>
        </p:nvSpPr>
        <p:spPr>
          <a:xfrm>
            <a:off x="6976869" y="470842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45" name="object 28">
            <a:extLst>
              <a:ext uri="{FF2B5EF4-FFF2-40B4-BE49-F238E27FC236}">
                <a16:creationId xmlns:a16="http://schemas.microsoft.com/office/drawing/2014/main" id="{BC9CCB7F-03E6-42C8-9683-9A0B26F8F786}"/>
              </a:ext>
            </a:extLst>
          </p:cNvPr>
          <p:cNvSpPr/>
          <p:nvPr/>
        </p:nvSpPr>
        <p:spPr>
          <a:xfrm>
            <a:off x="8908843" y="478714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pic>
        <p:nvPicPr>
          <p:cNvPr id="11266" name="Picture 2" descr="Image result for microstrategy business case">
            <a:extLst>
              <a:ext uri="{FF2B5EF4-FFF2-40B4-BE49-F238E27FC236}">
                <a16:creationId xmlns:a16="http://schemas.microsoft.com/office/drawing/2014/main" id="{A7059D0D-9FF0-4733-BD0C-9722C1B81E8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7404" b="27811"/>
          <a:stretch/>
        </p:blipFill>
        <p:spPr bwMode="auto">
          <a:xfrm>
            <a:off x="3259837" y="6209781"/>
            <a:ext cx="2515545" cy="58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18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1ACDE7F-09A5-4B69-BAD1-F920E41CE0E3}"/>
              </a:ext>
            </a:extLst>
          </p:cNvPr>
          <p:cNvGraphicFramePr>
            <a:graphicFrameLocks noChangeAspect="1"/>
          </p:cNvGraphicFramePr>
          <p:nvPr>
            <p:custDataLst>
              <p:tags r:id="rId2"/>
            </p:custDataLst>
            <p:extLst>
              <p:ext uri="{D42A27DB-BD31-4B8C-83A1-F6EECF244321}">
                <p14:modId xmlns:p14="http://schemas.microsoft.com/office/powerpoint/2010/main" val="9282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5" imgW="425" imgH="426" progId="TCLayout.ActiveDocument.1">
                  <p:embed/>
                </p:oleObj>
              </mc:Choice>
              <mc:Fallback>
                <p:oleObj name="think-cell Slide" r:id="rId5" imgW="425" imgH="426" progId="TCLayout.ActiveDocument.1">
                  <p:embed/>
                  <p:pic>
                    <p:nvPicPr>
                      <p:cNvPr id="3" name="Object 2" hidden="1">
                        <a:extLst>
                          <a:ext uri="{FF2B5EF4-FFF2-40B4-BE49-F238E27FC236}">
                            <a16:creationId xmlns:a16="http://schemas.microsoft.com/office/drawing/2014/main" id="{61ACDE7F-09A5-4B69-BAD1-F920E41CE0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7"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49" y="1163764"/>
            <a:ext cx="10142418" cy="689932"/>
          </a:xfrm>
          <a:prstGeom prst="rect">
            <a:avLst/>
          </a:prstGeom>
        </p:spPr>
        <p:txBody>
          <a:bodyPr vert="horz" wrap="square" lIns="0" tIns="12700" rIns="0" bIns="0" rtlCol="0">
            <a:spAutoFit/>
          </a:bodyPr>
          <a:lstStyle/>
          <a:p>
            <a:pPr marL="12700" marR="5080">
              <a:lnSpc>
                <a:spcPct val="100000"/>
              </a:lnSpc>
              <a:spcBef>
                <a:spcPts val="100"/>
              </a:spcBef>
            </a:pPr>
            <a:r>
              <a:rPr lang="en-US" sz="2400" spc="-150" dirty="0">
                <a:latin typeface="DejaVu Sans"/>
                <a:cs typeface="DejaVu Sans"/>
              </a:rPr>
              <a:t>Enterprise Service Bus – seamless </a:t>
            </a:r>
            <a:r>
              <a:rPr lang="en-US" sz="2000" spc="-150" dirty="0">
                <a:latin typeface="DejaVu Sans"/>
                <a:cs typeface="DejaVu Sans"/>
              </a:rPr>
              <a:t>integration of enterprise applications and services for complex architectures</a:t>
            </a:r>
            <a:endParaRPr sz="2400" spc="-150" dirty="0">
              <a:latin typeface="DejaVu Sans"/>
              <a:cs typeface="DejaVu Sans"/>
            </a:endParaRP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7" name="object 7"/>
          <p:cNvSpPr txBox="1"/>
          <p:nvPr/>
        </p:nvSpPr>
        <p:spPr>
          <a:xfrm>
            <a:off x="888657" y="2804718"/>
            <a:ext cx="3070860" cy="2916183"/>
          </a:xfrm>
          <a:prstGeom prst="rect">
            <a:avLst/>
          </a:prstGeom>
        </p:spPr>
        <p:txBody>
          <a:bodyPr vert="horz" wrap="square" lIns="0" tIns="12700" rIns="0" bIns="0" rtlCol="0">
            <a:spAutoFit/>
          </a:bodyPr>
          <a:lstStyle/>
          <a:p>
            <a:pPr marL="12700" marR="287020">
              <a:lnSpc>
                <a:spcPct val="100000"/>
              </a:lnSpc>
              <a:spcBef>
                <a:spcPts val="100"/>
              </a:spcBef>
            </a:pPr>
            <a:r>
              <a:rPr lang="en-US" sz="1400" spc="-25" dirty="0">
                <a:latin typeface="DejaVu Sans"/>
                <a:cs typeface="DejaVu Sans"/>
              </a:rPr>
              <a:t>Usage of different Standards interpretations between systems</a:t>
            </a:r>
          </a:p>
          <a:p>
            <a:pPr marL="12700" marR="287020">
              <a:lnSpc>
                <a:spcPct val="100000"/>
              </a:lnSpc>
              <a:spcBef>
                <a:spcPts val="100"/>
              </a:spcBef>
            </a:pPr>
            <a:endParaRPr lang="en-US" sz="1400" spc="-25" dirty="0">
              <a:latin typeface="DejaVu Sans"/>
              <a:cs typeface="DejaVu Sans"/>
            </a:endParaRPr>
          </a:p>
          <a:p>
            <a:pPr marL="12700" marR="287020">
              <a:lnSpc>
                <a:spcPct val="100000"/>
              </a:lnSpc>
              <a:spcBef>
                <a:spcPts val="100"/>
              </a:spcBef>
            </a:pPr>
            <a:r>
              <a:rPr lang="en-US" sz="1400" spc="-25" dirty="0">
                <a:latin typeface="DejaVu Sans"/>
                <a:cs typeface="DejaVu Sans"/>
              </a:rPr>
              <a:t>Delay in change propagation to Integrated Systems</a:t>
            </a:r>
          </a:p>
          <a:p>
            <a:pPr marL="12700" marR="287020">
              <a:lnSpc>
                <a:spcPct val="100000"/>
              </a:lnSpc>
              <a:spcBef>
                <a:spcPts val="100"/>
              </a:spcBef>
            </a:pPr>
            <a:endParaRPr lang="en-US" sz="1400" spc="-25" dirty="0">
              <a:latin typeface="DejaVu Sans"/>
              <a:cs typeface="DejaVu Sans"/>
            </a:endParaRPr>
          </a:p>
          <a:p>
            <a:pPr marL="12700" marR="287020">
              <a:lnSpc>
                <a:spcPct val="100000"/>
              </a:lnSpc>
              <a:spcBef>
                <a:spcPts val="100"/>
              </a:spcBef>
            </a:pPr>
            <a:r>
              <a:rPr lang="en-US" sz="1400" spc="-25" dirty="0">
                <a:latin typeface="DejaVu Sans"/>
                <a:cs typeface="DejaVu Sans"/>
              </a:rPr>
              <a:t>Difficulty in managing Asynchronous communication</a:t>
            </a:r>
          </a:p>
          <a:p>
            <a:pPr marL="12700" marR="287020">
              <a:lnSpc>
                <a:spcPct val="100000"/>
              </a:lnSpc>
              <a:spcBef>
                <a:spcPts val="100"/>
              </a:spcBef>
            </a:pPr>
            <a:endParaRPr lang="en-US" sz="1400" spc="-25" dirty="0">
              <a:latin typeface="DejaVu Sans"/>
              <a:cs typeface="DejaVu Sans"/>
            </a:endParaRPr>
          </a:p>
          <a:p>
            <a:pPr marL="12700" marR="287020">
              <a:lnSpc>
                <a:spcPct val="100000"/>
              </a:lnSpc>
              <a:spcBef>
                <a:spcPts val="100"/>
              </a:spcBef>
            </a:pPr>
            <a:r>
              <a:rPr lang="en-US" sz="1400" spc="-25" dirty="0">
                <a:latin typeface="DejaVu Sans"/>
                <a:cs typeface="DejaVu Sans"/>
              </a:rPr>
              <a:t>Cloud Integration</a:t>
            </a:r>
          </a:p>
          <a:p>
            <a:pPr marL="12700" marR="287020">
              <a:lnSpc>
                <a:spcPct val="100000"/>
              </a:lnSpc>
              <a:spcBef>
                <a:spcPts val="100"/>
              </a:spcBef>
            </a:pPr>
            <a:endParaRPr lang="en-US" sz="1400" spc="-25" dirty="0">
              <a:latin typeface="DejaVu Sans"/>
              <a:cs typeface="DejaVu Sans"/>
            </a:endParaRPr>
          </a:p>
          <a:p>
            <a:pPr marL="12700" marR="287020">
              <a:lnSpc>
                <a:spcPct val="100000"/>
              </a:lnSpc>
              <a:spcBef>
                <a:spcPts val="100"/>
              </a:spcBef>
            </a:pPr>
            <a:r>
              <a:rPr lang="en-US" sz="1400" dirty="0">
                <a:latin typeface="DejaVu Sans"/>
                <a:cs typeface="DejaVu Sans"/>
              </a:rPr>
              <a:t>.</a:t>
            </a:r>
            <a:endParaRPr sz="1400" dirty="0">
              <a:latin typeface="DejaVu Sans"/>
              <a:cs typeface="DejaVu Sans"/>
            </a:endParaRPr>
          </a:p>
        </p:txBody>
      </p:sp>
      <p:sp>
        <p:nvSpPr>
          <p:cNvPr id="10" name="object 10"/>
          <p:cNvSpPr/>
          <p:nvPr/>
        </p:nvSpPr>
        <p:spPr>
          <a:xfrm>
            <a:off x="680158" y="5720901"/>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2" name="object 12"/>
          <p:cNvSpPr txBox="1"/>
          <p:nvPr/>
        </p:nvSpPr>
        <p:spPr>
          <a:xfrm>
            <a:off x="695634" y="5405941"/>
            <a:ext cx="987425" cy="193040"/>
          </a:xfrm>
          <a:prstGeom prst="rect">
            <a:avLst/>
          </a:prstGeom>
        </p:spPr>
        <p:txBody>
          <a:bodyPr vert="horz" wrap="square" lIns="0" tIns="12700" rIns="0" bIns="0" rtlCol="0">
            <a:spAutoFit/>
          </a:bodyPr>
          <a:lstStyle/>
          <a:p>
            <a:pPr marL="12700">
              <a:lnSpc>
                <a:spcPct val="100000"/>
              </a:lnSpc>
              <a:spcBef>
                <a:spcPts val="100"/>
              </a:spcBef>
            </a:pPr>
            <a:r>
              <a:rPr sz="1100" b="1" spc="-140" dirty="0">
                <a:latin typeface="DejaVu Sans"/>
                <a:cs typeface="DejaVu Sans"/>
              </a:rPr>
              <a:t>Selected</a:t>
            </a:r>
            <a:r>
              <a:rPr sz="1100" b="1" spc="-200" dirty="0">
                <a:latin typeface="DejaVu Sans"/>
                <a:cs typeface="DejaVu Sans"/>
              </a:rPr>
              <a:t> </a:t>
            </a:r>
            <a:r>
              <a:rPr sz="1100" b="1" spc="-95" dirty="0">
                <a:latin typeface="DejaVu Sans"/>
                <a:cs typeface="DejaVu Sans"/>
              </a:rPr>
              <a:t>OEMs</a:t>
            </a:r>
            <a:endParaRPr sz="1100" dirty="0">
              <a:latin typeface="DejaVu Sans"/>
              <a:cs typeface="DejaVu Sans"/>
            </a:endParaRPr>
          </a:p>
        </p:txBody>
      </p:sp>
      <p:sp>
        <p:nvSpPr>
          <p:cNvPr id="13" name="object 13"/>
          <p:cNvSpPr txBox="1"/>
          <p:nvPr/>
        </p:nvSpPr>
        <p:spPr>
          <a:xfrm>
            <a:off x="680159" y="2504998"/>
            <a:ext cx="1609090" cy="26924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231F20"/>
                </a:solidFill>
                <a:latin typeface="DejaVu Sans"/>
                <a:cs typeface="DejaVu Sans"/>
              </a:rPr>
              <a:t>CURRENT</a:t>
            </a:r>
            <a:r>
              <a:rPr sz="1600" b="1" spc="-300" dirty="0">
                <a:solidFill>
                  <a:srgbClr val="231F20"/>
                </a:solidFill>
                <a:latin typeface="DejaVu Sans"/>
                <a:cs typeface="DejaVu Sans"/>
              </a:rPr>
              <a:t> </a:t>
            </a:r>
            <a:r>
              <a:rPr sz="1600" b="1" spc="-204" dirty="0">
                <a:solidFill>
                  <a:srgbClr val="231F20"/>
                </a:solidFill>
                <a:latin typeface="DejaVu Sans"/>
                <a:cs typeface="DejaVu Sans"/>
              </a:rPr>
              <a:t>STATE</a:t>
            </a:r>
            <a:endParaRPr sz="1600" dirty="0">
              <a:latin typeface="DejaVu Sans"/>
              <a:cs typeface="DejaVu Sans"/>
            </a:endParaRPr>
          </a:p>
        </p:txBody>
      </p:sp>
      <p:sp>
        <p:nvSpPr>
          <p:cNvPr id="14" name="object 14"/>
          <p:cNvSpPr/>
          <p:nvPr/>
        </p:nvSpPr>
        <p:spPr>
          <a:xfrm>
            <a:off x="4239069"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15" name="object 15"/>
          <p:cNvSpPr/>
          <p:nvPr/>
        </p:nvSpPr>
        <p:spPr>
          <a:xfrm>
            <a:off x="8026082"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17" name="object 17"/>
          <p:cNvSpPr txBox="1"/>
          <p:nvPr/>
        </p:nvSpPr>
        <p:spPr>
          <a:xfrm>
            <a:off x="8453795" y="2804718"/>
            <a:ext cx="3145155" cy="1597873"/>
          </a:xfrm>
          <a:prstGeom prst="rect">
            <a:avLst/>
          </a:prstGeom>
        </p:spPr>
        <p:txBody>
          <a:bodyPr vert="horz" wrap="square" lIns="0" tIns="12700" rIns="0" bIns="0" rtlCol="0">
            <a:spAutoFit/>
          </a:bodyPr>
          <a:lstStyle/>
          <a:p>
            <a:pPr marL="12700" marR="30480">
              <a:lnSpc>
                <a:spcPct val="100000"/>
              </a:lnSpc>
              <a:spcBef>
                <a:spcPts val="100"/>
              </a:spcBef>
            </a:pPr>
            <a:r>
              <a:rPr lang="en-US" sz="1400" spc="-120" dirty="0">
                <a:latin typeface="DejaVu Sans"/>
                <a:cs typeface="DejaVu Sans"/>
              </a:rPr>
              <a:t>Improves business agility </a:t>
            </a:r>
          </a:p>
          <a:p>
            <a:pPr marL="12700" marR="30480">
              <a:lnSpc>
                <a:spcPct val="100000"/>
              </a:lnSpc>
              <a:spcBef>
                <a:spcPts val="100"/>
              </a:spcBef>
            </a:pPr>
            <a:endParaRPr lang="en-US" sz="1400" spc="-120" dirty="0">
              <a:latin typeface="DejaVu Sans"/>
              <a:cs typeface="DejaVu Sans"/>
            </a:endParaRPr>
          </a:p>
          <a:p>
            <a:pPr marL="12700" marR="30480">
              <a:lnSpc>
                <a:spcPct val="100000"/>
              </a:lnSpc>
              <a:spcBef>
                <a:spcPts val="100"/>
              </a:spcBef>
            </a:pPr>
            <a:r>
              <a:rPr lang="en-US" sz="1400" spc="-110" dirty="0">
                <a:latin typeface="DejaVu Sans"/>
                <a:cs typeface="DejaVu Sans"/>
              </a:rPr>
              <a:t>Streamlines business execution </a:t>
            </a:r>
          </a:p>
          <a:p>
            <a:pPr marL="12700" marR="30480">
              <a:lnSpc>
                <a:spcPct val="100000"/>
              </a:lnSpc>
              <a:spcBef>
                <a:spcPts val="100"/>
              </a:spcBef>
            </a:pPr>
            <a:endParaRPr lang="en-US" sz="1400" spc="-110" dirty="0">
              <a:latin typeface="DejaVu Sans"/>
              <a:cs typeface="DejaVu Sans"/>
            </a:endParaRPr>
          </a:p>
          <a:p>
            <a:pPr marL="12700" marR="30480">
              <a:lnSpc>
                <a:spcPct val="100000"/>
              </a:lnSpc>
              <a:spcBef>
                <a:spcPts val="100"/>
              </a:spcBef>
            </a:pPr>
            <a:r>
              <a:rPr lang="en-US" sz="1400" spc="-114" dirty="0">
                <a:latin typeface="DejaVu Sans"/>
                <a:cs typeface="DejaVu Sans"/>
              </a:rPr>
              <a:t>Expands business intelligence</a:t>
            </a:r>
          </a:p>
          <a:p>
            <a:pPr marL="12700" marR="30480">
              <a:lnSpc>
                <a:spcPct val="100000"/>
              </a:lnSpc>
              <a:spcBef>
                <a:spcPts val="100"/>
              </a:spcBef>
            </a:pPr>
            <a:endParaRPr lang="en-US" sz="1400" spc="-114" dirty="0">
              <a:latin typeface="DejaVu Sans"/>
              <a:cs typeface="DejaVu Sans"/>
            </a:endParaRPr>
          </a:p>
          <a:p>
            <a:pPr marL="12700" marR="30480">
              <a:lnSpc>
                <a:spcPct val="100000"/>
              </a:lnSpc>
              <a:spcBef>
                <a:spcPts val="100"/>
              </a:spcBef>
            </a:pPr>
            <a:r>
              <a:rPr lang="en-US" sz="1400" dirty="0">
                <a:latin typeface="DejaVu Sans"/>
                <a:cs typeface="DejaVu Sans"/>
              </a:rPr>
              <a:t>Decreases costs</a:t>
            </a:r>
            <a:endParaRPr sz="1400" dirty="0">
              <a:latin typeface="DejaVu Sans"/>
              <a:cs typeface="DejaVu Sans"/>
            </a:endParaRPr>
          </a:p>
        </p:txBody>
      </p:sp>
      <p:sp>
        <p:nvSpPr>
          <p:cNvPr id="18" name="object 18"/>
          <p:cNvSpPr txBox="1"/>
          <p:nvPr/>
        </p:nvSpPr>
        <p:spPr>
          <a:xfrm>
            <a:off x="4453585" y="2504998"/>
            <a:ext cx="1460500" cy="269240"/>
          </a:xfrm>
          <a:prstGeom prst="rect">
            <a:avLst/>
          </a:prstGeom>
        </p:spPr>
        <p:txBody>
          <a:bodyPr vert="horz" wrap="square" lIns="0" tIns="12700" rIns="0" bIns="0" rtlCol="0">
            <a:spAutoFit/>
          </a:bodyPr>
          <a:lstStyle/>
          <a:p>
            <a:pPr marL="12700">
              <a:lnSpc>
                <a:spcPct val="100000"/>
              </a:lnSpc>
              <a:spcBef>
                <a:spcPts val="100"/>
              </a:spcBef>
            </a:pPr>
            <a:r>
              <a:rPr lang="en-US" sz="1600" b="1" spc="-125" dirty="0">
                <a:solidFill>
                  <a:srgbClr val="231F20"/>
                </a:solidFill>
                <a:latin typeface="DejaVu Sans"/>
                <a:cs typeface="DejaVu Sans"/>
              </a:rPr>
              <a:t>IT </a:t>
            </a:r>
            <a:r>
              <a:rPr lang="en-US" sz="1600" b="1" spc="-130" dirty="0">
                <a:solidFill>
                  <a:srgbClr val="231F20"/>
                </a:solidFill>
                <a:latin typeface="DejaVu Sans"/>
                <a:cs typeface="DejaVu Sans"/>
              </a:rPr>
              <a:t>BENEFITS</a:t>
            </a:r>
            <a:endParaRPr sz="1600" dirty="0">
              <a:latin typeface="DejaVu Sans"/>
              <a:cs typeface="DejaVu Sans"/>
            </a:endParaRPr>
          </a:p>
        </p:txBody>
      </p:sp>
      <p:sp>
        <p:nvSpPr>
          <p:cNvPr id="19" name="object 19"/>
          <p:cNvSpPr txBox="1"/>
          <p:nvPr/>
        </p:nvSpPr>
        <p:spPr>
          <a:xfrm>
            <a:off x="8245296" y="2504998"/>
            <a:ext cx="2117902" cy="228268"/>
          </a:xfrm>
          <a:prstGeom prst="rect">
            <a:avLst/>
          </a:prstGeom>
        </p:spPr>
        <p:txBody>
          <a:bodyPr vert="horz" wrap="square" lIns="0" tIns="12700" rIns="0" bIns="0" rtlCol="0">
            <a:spAutoFit/>
          </a:bodyPr>
          <a:lstStyle/>
          <a:p>
            <a:pPr marL="12700">
              <a:lnSpc>
                <a:spcPct val="100000"/>
              </a:lnSpc>
              <a:spcBef>
                <a:spcPts val="100"/>
              </a:spcBef>
            </a:pPr>
            <a:r>
              <a:rPr sz="1400" b="1" spc="-180" dirty="0">
                <a:solidFill>
                  <a:srgbClr val="231F20"/>
                </a:solidFill>
                <a:latin typeface="DejaVu Sans"/>
                <a:cs typeface="DejaVu Sans"/>
              </a:rPr>
              <a:t>BUSINESS</a:t>
            </a:r>
            <a:r>
              <a:rPr sz="1400" b="1" spc="-250" dirty="0">
                <a:solidFill>
                  <a:srgbClr val="231F20"/>
                </a:solidFill>
                <a:latin typeface="DejaVu Sans"/>
                <a:cs typeface="DejaVu Sans"/>
              </a:rPr>
              <a:t> </a:t>
            </a:r>
            <a:r>
              <a:rPr lang="en-US" sz="1400" b="1" spc="-130" dirty="0">
                <a:solidFill>
                  <a:srgbClr val="231F20"/>
                </a:solidFill>
                <a:latin typeface="DejaVu Sans"/>
                <a:cs typeface="DejaVu Sans"/>
              </a:rPr>
              <a:t> BENEFITS</a:t>
            </a:r>
            <a:endParaRPr sz="1400" dirty="0">
              <a:latin typeface="DejaVu Sans"/>
              <a:cs typeface="DejaVu Sans"/>
            </a:endParaRPr>
          </a:p>
        </p:txBody>
      </p:sp>
      <p:sp>
        <p:nvSpPr>
          <p:cNvPr id="20" name="object 20"/>
          <p:cNvSpPr/>
          <p:nvPr/>
        </p:nvSpPr>
        <p:spPr>
          <a:xfrm>
            <a:off x="2612135"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1" name="object 21"/>
          <p:cNvSpPr/>
          <p:nvPr/>
        </p:nvSpPr>
        <p:spPr>
          <a:xfrm>
            <a:off x="6385559"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2" name="object 22"/>
          <p:cNvSpPr/>
          <p:nvPr/>
        </p:nvSpPr>
        <p:spPr>
          <a:xfrm>
            <a:off x="10177271" y="2583713"/>
            <a:ext cx="1455420" cy="121920"/>
          </a:xfrm>
          <a:custGeom>
            <a:avLst/>
            <a:gdLst/>
            <a:ahLst/>
            <a:cxnLst/>
            <a:rect l="l" t="t" r="r" b="b"/>
            <a:pathLst>
              <a:path w="1455420" h="121919">
                <a:moveTo>
                  <a:pt x="0" y="0"/>
                </a:moveTo>
                <a:lnTo>
                  <a:pt x="1455420" y="0"/>
                </a:lnTo>
                <a:lnTo>
                  <a:pt x="1455420" y="121919"/>
                </a:lnTo>
                <a:lnTo>
                  <a:pt x="0" y="121919"/>
                </a:lnTo>
                <a:lnTo>
                  <a:pt x="0" y="0"/>
                </a:lnTo>
                <a:close/>
              </a:path>
            </a:pathLst>
          </a:custGeom>
          <a:solidFill>
            <a:srgbClr val="DE0374"/>
          </a:solidFill>
        </p:spPr>
        <p:txBody>
          <a:bodyPr wrap="square" lIns="0" tIns="0" rIns="0" bIns="0" rtlCol="0"/>
          <a:lstStyle/>
          <a:p>
            <a:endParaRPr dirty="0"/>
          </a:p>
        </p:txBody>
      </p:sp>
      <p:sp>
        <p:nvSpPr>
          <p:cNvPr id="31" name="object 31"/>
          <p:cNvSpPr/>
          <p:nvPr/>
        </p:nvSpPr>
        <p:spPr>
          <a:xfrm>
            <a:off x="8286750" y="3733800"/>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37" name="object 3">
            <a:extLst>
              <a:ext uri="{FF2B5EF4-FFF2-40B4-BE49-F238E27FC236}">
                <a16:creationId xmlns:a16="http://schemas.microsoft.com/office/drawing/2014/main" id="{5F8F908B-B193-4A09-8D43-618E93F50836}"/>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sz="1000" b="1" spc="-80" dirty="0">
                <a:solidFill>
                  <a:srgbClr val="231F20"/>
                </a:solidFill>
                <a:latin typeface="DejaVu Sans"/>
                <a:cs typeface="DejaVu Sans"/>
              </a:rPr>
              <a:t>SOLUTION</a:t>
            </a:r>
            <a:r>
              <a:rPr sz="1000" b="1" spc="-170" dirty="0">
                <a:solidFill>
                  <a:srgbClr val="231F20"/>
                </a:solidFill>
                <a:latin typeface="DejaVu Sans"/>
                <a:cs typeface="DejaVu Sans"/>
              </a:rPr>
              <a:t> </a:t>
            </a:r>
            <a:r>
              <a:rPr sz="1000" b="1" spc="-80" dirty="0">
                <a:solidFill>
                  <a:srgbClr val="231F20"/>
                </a:solidFill>
                <a:latin typeface="DejaVu Sans"/>
                <a:cs typeface="DejaVu Sans"/>
              </a:rPr>
              <a:t>PORTFOLIO</a:t>
            </a:r>
            <a:endParaRPr sz="1000" dirty="0">
              <a:latin typeface="DejaVu Sans"/>
              <a:cs typeface="DejaVu Sans"/>
            </a:endParaRPr>
          </a:p>
        </p:txBody>
      </p:sp>
      <p:pic>
        <p:nvPicPr>
          <p:cNvPr id="1026" name="Picture 2" descr="Image result for microsoft">
            <a:extLst>
              <a:ext uri="{FF2B5EF4-FFF2-40B4-BE49-F238E27FC236}">
                <a16:creationId xmlns:a16="http://schemas.microsoft.com/office/drawing/2014/main" id="{E56D90B9-D2E1-4185-894D-95543BE031A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667" t="23431" r="8136" b="28350"/>
          <a:stretch/>
        </p:blipFill>
        <p:spPr bwMode="auto">
          <a:xfrm>
            <a:off x="5313192" y="5866574"/>
            <a:ext cx="2377390" cy="7716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edhat">
            <a:extLst>
              <a:ext uri="{FF2B5EF4-FFF2-40B4-BE49-F238E27FC236}">
                <a16:creationId xmlns:a16="http://schemas.microsoft.com/office/drawing/2014/main" id="{C242A603-E439-4C41-89E9-D6D57B9DF2E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9932" y="5865976"/>
            <a:ext cx="1128790" cy="725651"/>
          </a:xfrm>
          <a:prstGeom prst="rect">
            <a:avLst/>
          </a:prstGeom>
          <a:noFill/>
          <a:extLst>
            <a:ext uri="{909E8E84-426E-40DD-AFC4-6F175D3DCCD1}">
              <a14:hiddenFill xmlns:a14="http://schemas.microsoft.com/office/drawing/2010/main">
                <a:solidFill>
                  <a:srgbClr val="FFFFFF"/>
                </a:solidFill>
              </a14:hiddenFill>
            </a:ext>
          </a:extLst>
        </p:spPr>
      </p:pic>
      <p:sp>
        <p:nvSpPr>
          <p:cNvPr id="34" name="object 29">
            <a:extLst>
              <a:ext uri="{FF2B5EF4-FFF2-40B4-BE49-F238E27FC236}">
                <a16:creationId xmlns:a16="http://schemas.microsoft.com/office/drawing/2014/main" id="{E9784E9F-772D-452C-AD03-B5A6A8AC8D4A}"/>
              </a:ext>
            </a:extLst>
          </p:cNvPr>
          <p:cNvSpPr/>
          <p:nvPr/>
        </p:nvSpPr>
        <p:spPr>
          <a:xfrm>
            <a:off x="8267700" y="3307080"/>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5" name="object 31">
            <a:extLst>
              <a:ext uri="{FF2B5EF4-FFF2-40B4-BE49-F238E27FC236}">
                <a16:creationId xmlns:a16="http://schemas.microsoft.com/office/drawing/2014/main" id="{E5E1692E-DF94-43BF-B05F-02E0E207F372}"/>
              </a:ext>
            </a:extLst>
          </p:cNvPr>
          <p:cNvSpPr/>
          <p:nvPr/>
        </p:nvSpPr>
        <p:spPr>
          <a:xfrm>
            <a:off x="8305800" y="4145280"/>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38" name="object 31">
            <a:extLst>
              <a:ext uri="{FF2B5EF4-FFF2-40B4-BE49-F238E27FC236}">
                <a16:creationId xmlns:a16="http://schemas.microsoft.com/office/drawing/2014/main" id="{71D88775-FE27-47A5-A516-D26F0B27DBEC}"/>
              </a:ext>
            </a:extLst>
          </p:cNvPr>
          <p:cNvSpPr/>
          <p:nvPr/>
        </p:nvSpPr>
        <p:spPr>
          <a:xfrm>
            <a:off x="8267700" y="2819400"/>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39" name="object 31">
            <a:extLst>
              <a:ext uri="{FF2B5EF4-FFF2-40B4-BE49-F238E27FC236}">
                <a16:creationId xmlns:a16="http://schemas.microsoft.com/office/drawing/2014/main" id="{8B15417E-1363-48E6-814B-538A962DEB78}"/>
              </a:ext>
            </a:extLst>
          </p:cNvPr>
          <p:cNvSpPr/>
          <p:nvPr/>
        </p:nvSpPr>
        <p:spPr>
          <a:xfrm>
            <a:off x="4514850" y="3886200"/>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40" name="object 29">
            <a:extLst>
              <a:ext uri="{FF2B5EF4-FFF2-40B4-BE49-F238E27FC236}">
                <a16:creationId xmlns:a16="http://schemas.microsoft.com/office/drawing/2014/main" id="{E2CAD088-D3C1-4B46-8711-5DE512A94691}"/>
              </a:ext>
            </a:extLst>
          </p:cNvPr>
          <p:cNvSpPr/>
          <p:nvPr/>
        </p:nvSpPr>
        <p:spPr>
          <a:xfrm>
            <a:off x="4495800" y="3459480"/>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41" name="object 31">
            <a:extLst>
              <a:ext uri="{FF2B5EF4-FFF2-40B4-BE49-F238E27FC236}">
                <a16:creationId xmlns:a16="http://schemas.microsoft.com/office/drawing/2014/main" id="{ADB08F8F-3A49-4595-8CF3-60C65A57CF1D}"/>
              </a:ext>
            </a:extLst>
          </p:cNvPr>
          <p:cNvSpPr/>
          <p:nvPr/>
        </p:nvSpPr>
        <p:spPr>
          <a:xfrm>
            <a:off x="4533900" y="4297680"/>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42" name="object 31">
            <a:extLst>
              <a:ext uri="{FF2B5EF4-FFF2-40B4-BE49-F238E27FC236}">
                <a16:creationId xmlns:a16="http://schemas.microsoft.com/office/drawing/2014/main" id="{637D97BF-8083-44D9-A1CD-08688AE6E530}"/>
              </a:ext>
            </a:extLst>
          </p:cNvPr>
          <p:cNvSpPr/>
          <p:nvPr/>
        </p:nvSpPr>
        <p:spPr>
          <a:xfrm>
            <a:off x="4495800" y="2971800"/>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44" name="object 17">
            <a:extLst>
              <a:ext uri="{FF2B5EF4-FFF2-40B4-BE49-F238E27FC236}">
                <a16:creationId xmlns:a16="http://schemas.microsoft.com/office/drawing/2014/main" id="{75EF1628-DEF1-4F80-AA69-4FCE29806872}"/>
              </a:ext>
            </a:extLst>
          </p:cNvPr>
          <p:cNvSpPr txBox="1"/>
          <p:nvPr/>
        </p:nvSpPr>
        <p:spPr>
          <a:xfrm>
            <a:off x="4703445" y="2974127"/>
            <a:ext cx="3145155" cy="1597873"/>
          </a:xfrm>
          <a:prstGeom prst="rect">
            <a:avLst/>
          </a:prstGeom>
        </p:spPr>
        <p:txBody>
          <a:bodyPr vert="horz" wrap="square" lIns="0" tIns="12700" rIns="0" bIns="0" rtlCol="0">
            <a:spAutoFit/>
          </a:bodyPr>
          <a:lstStyle/>
          <a:p>
            <a:pPr marL="12700" marR="30480">
              <a:lnSpc>
                <a:spcPct val="100000"/>
              </a:lnSpc>
              <a:spcBef>
                <a:spcPts val="100"/>
              </a:spcBef>
            </a:pPr>
            <a:r>
              <a:rPr lang="en-US" sz="1400" spc="-120" dirty="0">
                <a:latin typeface="DejaVu Sans"/>
                <a:cs typeface="DejaVu Sans"/>
              </a:rPr>
              <a:t>Greater flexibility </a:t>
            </a:r>
          </a:p>
          <a:p>
            <a:pPr marL="12700" marR="30480">
              <a:lnSpc>
                <a:spcPct val="100000"/>
              </a:lnSpc>
              <a:spcBef>
                <a:spcPts val="100"/>
              </a:spcBef>
            </a:pPr>
            <a:endParaRPr lang="en-US" sz="1400" spc="-120" dirty="0">
              <a:latin typeface="DejaVu Sans"/>
              <a:cs typeface="DejaVu Sans"/>
            </a:endParaRPr>
          </a:p>
          <a:p>
            <a:pPr marL="12700" marR="30480">
              <a:lnSpc>
                <a:spcPct val="100000"/>
              </a:lnSpc>
              <a:spcBef>
                <a:spcPts val="100"/>
              </a:spcBef>
            </a:pPr>
            <a:r>
              <a:rPr lang="en-US" sz="1400" spc="-110" dirty="0">
                <a:latin typeface="DejaVu Sans"/>
                <a:cs typeface="DejaVu Sans"/>
              </a:rPr>
              <a:t>Lowered total cost of ownership (TCO)</a:t>
            </a:r>
          </a:p>
          <a:p>
            <a:pPr marL="12700" marR="30480">
              <a:lnSpc>
                <a:spcPct val="100000"/>
              </a:lnSpc>
              <a:spcBef>
                <a:spcPts val="100"/>
              </a:spcBef>
            </a:pPr>
            <a:r>
              <a:rPr lang="en-US" sz="1400" spc="-110" dirty="0">
                <a:latin typeface="DejaVu Sans"/>
                <a:cs typeface="DejaVu Sans"/>
              </a:rPr>
              <a:t> </a:t>
            </a:r>
          </a:p>
          <a:p>
            <a:pPr marL="12700" marR="30480">
              <a:lnSpc>
                <a:spcPct val="100000"/>
              </a:lnSpc>
              <a:spcBef>
                <a:spcPts val="100"/>
              </a:spcBef>
            </a:pPr>
            <a:r>
              <a:rPr lang="en-US" sz="1400" spc="-110" dirty="0">
                <a:latin typeface="DejaVu Sans"/>
                <a:cs typeface="DejaVu Sans"/>
              </a:rPr>
              <a:t>Strengthened operational reliability </a:t>
            </a:r>
          </a:p>
          <a:p>
            <a:pPr marL="12700" marR="30480">
              <a:lnSpc>
                <a:spcPct val="100000"/>
              </a:lnSpc>
              <a:spcBef>
                <a:spcPts val="100"/>
              </a:spcBef>
            </a:pPr>
            <a:endParaRPr lang="en-US" sz="1400" spc="-114" dirty="0">
              <a:latin typeface="DejaVu Sans"/>
              <a:cs typeface="DejaVu Sans"/>
            </a:endParaRPr>
          </a:p>
          <a:p>
            <a:pPr marL="12700" marR="30480">
              <a:lnSpc>
                <a:spcPct val="100000"/>
              </a:lnSpc>
              <a:spcBef>
                <a:spcPts val="100"/>
              </a:spcBef>
            </a:pPr>
            <a:r>
              <a:rPr lang="en-US" sz="1400" dirty="0">
                <a:latin typeface="DejaVu Sans"/>
                <a:cs typeface="DejaVu Sans"/>
              </a:rPr>
              <a:t>Decreased risks </a:t>
            </a:r>
            <a:endParaRPr sz="1400" dirty="0">
              <a:latin typeface="DejaVu Sans"/>
              <a:cs typeface="DejaVu Sans"/>
            </a:endParaRPr>
          </a:p>
        </p:txBody>
      </p:sp>
      <p:sp>
        <p:nvSpPr>
          <p:cNvPr id="45" name="object 23">
            <a:extLst>
              <a:ext uri="{FF2B5EF4-FFF2-40B4-BE49-F238E27FC236}">
                <a16:creationId xmlns:a16="http://schemas.microsoft.com/office/drawing/2014/main" id="{EE1210BA-2BC7-40BD-B91D-03E4C465A494}"/>
              </a:ext>
            </a:extLst>
          </p:cNvPr>
          <p:cNvSpPr/>
          <p:nvPr/>
        </p:nvSpPr>
        <p:spPr>
          <a:xfrm>
            <a:off x="685800" y="3764280"/>
            <a:ext cx="38100" cy="274320"/>
          </a:xfrm>
          <a:custGeom>
            <a:avLst/>
            <a:gdLst/>
            <a:ahLst/>
            <a:cxnLst/>
            <a:rect l="l" t="t" r="r" b="b"/>
            <a:pathLst>
              <a:path w="38100" h="274319">
                <a:moveTo>
                  <a:pt x="19047" y="0"/>
                </a:moveTo>
                <a:lnTo>
                  <a:pt x="11650" y="1501"/>
                </a:lnTo>
                <a:lnTo>
                  <a:pt x="5594" y="5589"/>
                </a:lnTo>
                <a:lnTo>
                  <a:pt x="1502" y="11642"/>
                </a:lnTo>
                <a:lnTo>
                  <a:pt x="0" y="19037"/>
                </a:lnTo>
                <a:lnTo>
                  <a:pt x="0" y="255270"/>
                </a:lnTo>
                <a:lnTo>
                  <a:pt x="1502" y="262666"/>
                </a:lnTo>
                <a:lnTo>
                  <a:pt x="5594" y="268724"/>
                </a:lnTo>
                <a:lnTo>
                  <a:pt x="11650" y="272816"/>
                </a:lnTo>
                <a:lnTo>
                  <a:pt x="19051" y="274320"/>
                </a:lnTo>
                <a:lnTo>
                  <a:pt x="26448" y="272816"/>
                </a:lnTo>
                <a:lnTo>
                  <a:pt x="32505" y="268724"/>
                </a:lnTo>
                <a:lnTo>
                  <a:pt x="36596" y="262666"/>
                </a:lnTo>
                <a:lnTo>
                  <a:pt x="38098" y="255270"/>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46" name="object 23">
            <a:extLst>
              <a:ext uri="{FF2B5EF4-FFF2-40B4-BE49-F238E27FC236}">
                <a16:creationId xmlns:a16="http://schemas.microsoft.com/office/drawing/2014/main" id="{B7AFE8A5-58D6-42C4-A234-D562B847679F}"/>
              </a:ext>
            </a:extLst>
          </p:cNvPr>
          <p:cNvSpPr/>
          <p:nvPr/>
        </p:nvSpPr>
        <p:spPr>
          <a:xfrm>
            <a:off x="685800" y="4373880"/>
            <a:ext cx="38100" cy="274320"/>
          </a:xfrm>
          <a:custGeom>
            <a:avLst/>
            <a:gdLst/>
            <a:ahLst/>
            <a:cxnLst/>
            <a:rect l="l" t="t" r="r" b="b"/>
            <a:pathLst>
              <a:path w="38100" h="274319">
                <a:moveTo>
                  <a:pt x="19047" y="0"/>
                </a:moveTo>
                <a:lnTo>
                  <a:pt x="11650" y="1501"/>
                </a:lnTo>
                <a:lnTo>
                  <a:pt x="5594" y="5589"/>
                </a:lnTo>
                <a:lnTo>
                  <a:pt x="1502" y="11642"/>
                </a:lnTo>
                <a:lnTo>
                  <a:pt x="0" y="19037"/>
                </a:lnTo>
                <a:lnTo>
                  <a:pt x="0" y="255270"/>
                </a:lnTo>
                <a:lnTo>
                  <a:pt x="1502" y="262666"/>
                </a:lnTo>
                <a:lnTo>
                  <a:pt x="5594" y="268724"/>
                </a:lnTo>
                <a:lnTo>
                  <a:pt x="11650" y="272816"/>
                </a:lnTo>
                <a:lnTo>
                  <a:pt x="19051" y="274320"/>
                </a:lnTo>
                <a:lnTo>
                  <a:pt x="26448" y="272816"/>
                </a:lnTo>
                <a:lnTo>
                  <a:pt x="32505" y="268724"/>
                </a:lnTo>
                <a:lnTo>
                  <a:pt x="36596" y="262666"/>
                </a:lnTo>
                <a:lnTo>
                  <a:pt x="38098" y="255270"/>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47" name="object 23">
            <a:extLst>
              <a:ext uri="{FF2B5EF4-FFF2-40B4-BE49-F238E27FC236}">
                <a16:creationId xmlns:a16="http://schemas.microsoft.com/office/drawing/2014/main" id="{F15C90A3-91FC-423E-8C3F-53DE23F51D3F}"/>
              </a:ext>
            </a:extLst>
          </p:cNvPr>
          <p:cNvSpPr/>
          <p:nvPr/>
        </p:nvSpPr>
        <p:spPr>
          <a:xfrm>
            <a:off x="695634" y="2865653"/>
            <a:ext cx="38100" cy="274320"/>
          </a:xfrm>
          <a:custGeom>
            <a:avLst/>
            <a:gdLst/>
            <a:ahLst/>
            <a:cxnLst/>
            <a:rect l="l" t="t" r="r" b="b"/>
            <a:pathLst>
              <a:path w="38100" h="274319">
                <a:moveTo>
                  <a:pt x="19047" y="0"/>
                </a:moveTo>
                <a:lnTo>
                  <a:pt x="11650" y="1501"/>
                </a:lnTo>
                <a:lnTo>
                  <a:pt x="5594" y="5589"/>
                </a:lnTo>
                <a:lnTo>
                  <a:pt x="1502" y="11642"/>
                </a:lnTo>
                <a:lnTo>
                  <a:pt x="0" y="19037"/>
                </a:lnTo>
                <a:lnTo>
                  <a:pt x="0" y="255270"/>
                </a:lnTo>
                <a:lnTo>
                  <a:pt x="1502" y="262666"/>
                </a:lnTo>
                <a:lnTo>
                  <a:pt x="5594" y="268724"/>
                </a:lnTo>
                <a:lnTo>
                  <a:pt x="11650" y="272816"/>
                </a:lnTo>
                <a:lnTo>
                  <a:pt x="19051" y="274320"/>
                </a:lnTo>
                <a:lnTo>
                  <a:pt x="26448" y="272816"/>
                </a:lnTo>
                <a:lnTo>
                  <a:pt x="32505" y="268724"/>
                </a:lnTo>
                <a:lnTo>
                  <a:pt x="36596" y="262666"/>
                </a:lnTo>
                <a:lnTo>
                  <a:pt x="38098" y="255270"/>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48" name="object 23">
            <a:extLst>
              <a:ext uri="{FF2B5EF4-FFF2-40B4-BE49-F238E27FC236}">
                <a16:creationId xmlns:a16="http://schemas.microsoft.com/office/drawing/2014/main" id="{58A310C3-156D-4C3D-9BE6-DBAAC3A034FA}"/>
              </a:ext>
            </a:extLst>
          </p:cNvPr>
          <p:cNvSpPr/>
          <p:nvPr/>
        </p:nvSpPr>
        <p:spPr>
          <a:xfrm>
            <a:off x="685800" y="4907280"/>
            <a:ext cx="38100" cy="274320"/>
          </a:xfrm>
          <a:custGeom>
            <a:avLst/>
            <a:gdLst/>
            <a:ahLst/>
            <a:cxnLst/>
            <a:rect l="l" t="t" r="r" b="b"/>
            <a:pathLst>
              <a:path w="38100" h="274319">
                <a:moveTo>
                  <a:pt x="19047" y="0"/>
                </a:moveTo>
                <a:lnTo>
                  <a:pt x="11650" y="1501"/>
                </a:lnTo>
                <a:lnTo>
                  <a:pt x="5594" y="5589"/>
                </a:lnTo>
                <a:lnTo>
                  <a:pt x="1502" y="11642"/>
                </a:lnTo>
                <a:lnTo>
                  <a:pt x="0" y="19037"/>
                </a:lnTo>
                <a:lnTo>
                  <a:pt x="0" y="255270"/>
                </a:lnTo>
                <a:lnTo>
                  <a:pt x="1502" y="262666"/>
                </a:lnTo>
                <a:lnTo>
                  <a:pt x="5594" y="268724"/>
                </a:lnTo>
                <a:lnTo>
                  <a:pt x="11650" y="272816"/>
                </a:lnTo>
                <a:lnTo>
                  <a:pt x="19051" y="274320"/>
                </a:lnTo>
                <a:lnTo>
                  <a:pt x="26448" y="272816"/>
                </a:lnTo>
                <a:lnTo>
                  <a:pt x="32505" y="268724"/>
                </a:lnTo>
                <a:lnTo>
                  <a:pt x="36596" y="262666"/>
                </a:lnTo>
                <a:lnTo>
                  <a:pt x="38098" y="255270"/>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Tree>
    <p:extLst>
      <p:ext uri="{BB962C8B-B14F-4D97-AF65-F5344CB8AC3E}">
        <p14:creationId xmlns:p14="http://schemas.microsoft.com/office/powerpoint/2010/main" val="1232386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12CC1F8-9E87-47CB-AA58-130832985B58}"/>
              </a:ext>
            </a:extLst>
          </p:cNvPr>
          <p:cNvGraphicFramePr>
            <a:graphicFrameLocks noChangeAspect="1"/>
          </p:cNvGraphicFramePr>
          <p:nvPr>
            <p:custDataLst>
              <p:tags r:id="rId2"/>
            </p:custDataLst>
            <p:extLst>
              <p:ext uri="{D42A27DB-BD31-4B8C-83A1-F6EECF244321}">
                <p14:modId xmlns:p14="http://schemas.microsoft.com/office/powerpoint/2010/main" val="179550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4" imgW="425" imgH="426" progId="TCLayout.ActiveDocument.1">
                  <p:embed/>
                </p:oleObj>
              </mc:Choice>
              <mc:Fallback>
                <p:oleObj name="think-cell Slide" r:id="rId4" imgW="425" imgH="426" progId="TCLayout.ActiveDocument.1">
                  <p:embed/>
                  <p:pic>
                    <p:nvPicPr>
                      <p:cNvPr id="8" name="Object 7" hidden="1">
                        <a:extLst>
                          <a:ext uri="{FF2B5EF4-FFF2-40B4-BE49-F238E27FC236}">
                            <a16:creationId xmlns:a16="http://schemas.microsoft.com/office/drawing/2014/main" id="{D12CC1F8-9E87-47CB-AA58-130832985B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6" cstate="print"/>
            <a:stretch>
              <a:fillRect/>
            </a:stretch>
          </a:blipFill>
        </p:spPr>
        <p:txBody>
          <a:bodyPr wrap="square" lIns="0" tIns="0" rIns="0" bIns="0" rtlCol="0"/>
          <a:lstStyle/>
          <a:p>
            <a:endParaRPr dirty="0"/>
          </a:p>
        </p:txBody>
      </p:sp>
      <p:sp>
        <p:nvSpPr>
          <p:cNvPr id="3" name="object 3"/>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sz="1000" b="1" spc="-80" dirty="0">
                <a:solidFill>
                  <a:srgbClr val="231F20"/>
                </a:solidFill>
                <a:latin typeface="DejaVu Sans"/>
                <a:cs typeface="DejaVu Sans"/>
              </a:rPr>
              <a:t>SOLUTION</a:t>
            </a:r>
            <a:r>
              <a:rPr sz="1000" b="1" spc="-170" dirty="0">
                <a:solidFill>
                  <a:srgbClr val="231F20"/>
                </a:solidFill>
                <a:latin typeface="DejaVu Sans"/>
                <a:cs typeface="DejaVu Sans"/>
              </a:rPr>
              <a:t> </a:t>
            </a:r>
            <a:r>
              <a:rPr sz="1000" b="1" spc="-80" dirty="0">
                <a:solidFill>
                  <a:srgbClr val="231F20"/>
                </a:solidFill>
                <a:latin typeface="DejaVu Sans"/>
                <a:cs typeface="DejaVu Sans"/>
              </a:rPr>
              <a:t>PORTFOLIO</a:t>
            </a:r>
            <a:endParaRPr sz="1000" dirty="0">
              <a:latin typeface="DejaVu Sans"/>
              <a:cs typeface="DejaVu Sans"/>
            </a:endParaRPr>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53" y="1163764"/>
            <a:ext cx="9905146" cy="1120820"/>
          </a:xfrm>
          <a:prstGeom prst="rect">
            <a:avLst/>
          </a:prstGeom>
        </p:spPr>
        <p:txBody>
          <a:bodyPr vert="horz" wrap="square" lIns="0" tIns="12700" rIns="0" bIns="0" rtlCol="0">
            <a:spAutoFit/>
          </a:bodyPr>
          <a:lstStyle/>
          <a:p>
            <a:pPr marL="12700" marR="5080">
              <a:lnSpc>
                <a:spcPct val="100000"/>
              </a:lnSpc>
              <a:spcBef>
                <a:spcPts val="100"/>
              </a:spcBef>
            </a:pPr>
            <a:r>
              <a:rPr sz="2400" b="1" spc="-150" dirty="0">
                <a:latin typeface="DejaVu Sans"/>
                <a:cs typeface="DejaVu Sans"/>
              </a:rPr>
              <a:t>AI enabled </a:t>
            </a:r>
            <a:r>
              <a:rPr lang="en-US" sz="2400" b="1" spc="-150" dirty="0">
                <a:latin typeface="DejaVu Sans"/>
                <a:cs typeface="DejaVu Sans"/>
              </a:rPr>
              <a:t>Surveillance </a:t>
            </a:r>
            <a:r>
              <a:rPr lang="en-US" sz="2400" spc="-150" dirty="0">
                <a:latin typeface="DejaVu Sans"/>
                <a:cs typeface="DejaVu Sans"/>
              </a:rPr>
              <a:t>analyze the audio and images from video surveillance cameras in order to recognize humans, vehicles, objects and events</a:t>
            </a:r>
            <a:endParaRPr sz="2400" spc="-150" dirty="0">
              <a:latin typeface="DejaVu Sans"/>
              <a:cs typeface="DejaVu Sans"/>
            </a:endParaRP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7" name="object 7"/>
          <p:cNvSpPr txBox="1"/>
          <p:nvPr/>
        </p:nvSpPr>
        <p:spPr>
          <a:xfrm>
            <a:off x="888648" y="2804718"/>
            <a:ext cx="3126740" cy="2159000"/>
          </a:xfrm>
          <a:prstGeom prst="rect">
            <a:avLst/>
          </a:prstGeom>
        </p:spPr>
        <p:txBody>
          <a:bodyPr vert="horz" wrap="square" lIns="0" tIns="12700" rIns="0" bIns="0" rtlCol="0">
            <a:spAutoFit/>
          </a:bodyPr>
          <a:lstStyle/>
          <a:p>
            <a:pPr marL="12700" marR="243840">
              <a:lnSpc>
                <a:spcPct val="100000"/>
              </a:lnSpc>
              <a:spcBef>
                <a:spcPts val="100"/>
              </a:spcBef>
            </a:pPr>
            <a:r>
              <a:rPr sz="1400" spc="-90" dirty="0">
                <a:latin typeface="DejaVu Sans"/>
                <a:cs typeface="DejaVu Sans"/>
              </a:rPr>
              <a:t>Near </a:t>
            </a:r>
            <a:r>
              <a:rPr sz="1400" spc="-125" dirty="0">
                <a:latin typeface="DejaVu Sans"/>
                <a:cs typeface="DejaVu Sans"/>
              </a:rPr>
              <a:t>absence </a:t>
            </a:r>
            <a:r>
              <a:rPr sz="1400" spc="-45" dirty="0">
                <a:latin typeface="DejaVu Sans"/>
                <a:cs typeface="DejaVu Sans"/>
              </a:rPr>
              <a:t>of </a:t>
            </a:r>
            <a:r>
              <a:rPr sz="1400" spc="-90" dirty="0">
                <a:latin typeface="DejaVu Sans"/>
                <a:cs typeface="DejaVu Sans"/>
              </a:rPr>
              <a:t>video/surveillance  </a:t>
            </a:r>
            <a:r>
              <a:rPr sz="1400" spc="-130" dirty="0">
                <a:latin typeface="DejaVu Sans"/>
                <a:cs typeface="DejaVu Sans"/>
              </a:rPr>
              <a:t>system </a:t>
            </a:r>
            <a:r>
              <a:rPr sz="1400" spc="-95" dirty="0">
                <a:latin typeface="DejaVu Sans"/>
                <a:cs typeface="DejaVu Sans"/>
              </a:rPr>
              <a:t>analy</a:t>
            </a:r>
            <a:r>
              <a:rPr lang="en-US" sz="1400" spc="-95" dirty="0">
                <a:latin typeface="DejaVu Sans"/>
                <a:cs typeface="DejaVu Sans"/>
              </a:rPr>
              <a:t>t</a:t>
            </a:r>
            <a:r>
              <a:rPr sz="1400" spc="-95" dirty="0">
                <a:latin typeface="DejaVu Sans"/>
                <a:cs typeface="DejaVu Sans"/>
              </a:rPr>
              <a:t>ics </a:t>
            </a:r>
            <a:r>
              <a:rPr sz="1400" spc="-65" dirty="0">
                <a:latin typeface="DejaVu Sans"/>
                <a:cs typeface="DejaVu Sans"/>
              </a:rPr>
              <a:t>or </a:t>
            </a:r>
            <a:r>
              <a:rPr sz="1400" spc="-130" dirty="0">
                <a:latin typeface="DejaVu Sans"/>
                <a:cs typeface="DejaVu Sans"/>
              </a:rPr>
              <a:t>systems </a:t>
            </a:r>
            <a:r>
              <a:rPr sz="1400" spc="-65" dirty="0">
                <a:latin typeface="DejaVu Sans"/>
                <a:cs typeface="DejaVu Sans"/>
              </a:rPr>
              <a:t>with</a:t>
            </a:r>
            <a:r>
              <a:rPr sz="1400" spc="-120" dirty="0">
                <a:latin typeface="DejaVu Sans"/>
                <a:cs typeface="DejaVu Sans"/>
              </a:rPr>
              <a:t> </a:t>
            </a:r>
            <a:r>
              <a:rPr sz="1400" spc="-65" dirty="0">
                <a:latin typeface="DejaVu Sans"/>
                <a:cs typeface="DejaVu Sans"/>
              </a:rPr>
              <a:t>low  </a:t>
            </a:r>
            <a:r>
              <a:rPr sz="1400" spc="-90" dirty="0">
                <a:latin typeface="DejaVu Sans"/>
                <a:cs typeface="DejaVu Sans"/>
              </a:rPr>
              <a:t>analy</a:t>
            </a:r>
            <a:r>
              <a:rPr lang="en-US" sz="1400" spc="-90" dirty="0">
                <a:latin typeface="DejaVu Sans"/>
                <a:cs typeface="DejaVu Sans"/>
              </a:rPr>
              <a:t>t</a:t>
            </a:r>
            <a:r>
              <a:rPr sz="1400" spc="-90" dirty="0">
                <a:latin typeface="DejaVu Sans"/>
                <a:cs typeface="DejaVu Sans"/>
              </a:rPr>
              <a:t>ic</a:t>
            </a:r>
            <a:r>
              <a:rPr sz="1400" spc="-95" dirty="0">
                <a:latin typeface="DejaVu Sans"/>
                <a:cs typeface="DejaVu Sans"/>
              </a:rPr>
              <a:t> </a:t>
            </a:r>
            <a:r>
              <a:rPr sz="1400" spc="-5" dirty="0">
                <a:latin typeface="DejaVu Sans"/>
                <a:cs typeface="DejaVu Sans"/>
              </a:rPr>
              <a:t>IQ</a:t>
            </a:r>
            <a:endParaRPr sz="1400" dirty="0">
              <a:latin typeface="DejaVu Sans"/>
              <a:cs typeface="DejaVu Sans"/>
            </a:endParaRPr>
          </a:p>
          <a:p>
            <a:pPr marL="12700" marR="5080">
              <a:lnSpc>
                <a:spcPct val="100000"/>
              </a:lnSpc>
              <a:spcBef>
                <a:spcPts val="1680"/>
              </a:spcBef>
            </a:pPr>
            <a:r>
              <a:rPr sz="1400" spc="-105" dirty="0">
                <a:latin typeface="DejaVu Sans"/>
                <a:cs typeface="DejaVu Sans"/>
              </a:rPr>
              <a:t>Failure </a:t>
            </a:r>
            <a:r>
              <a:rPr sz="1400" spc="-55" dirty="0">
                <a:latin typeface="DejaVu Sans"/>
                <a:cs typeface="DejaVu Sans"/>
              </a:rPr>
              <a:t>to </a:t>
            </a:r>
            <a:r>
              <a:rPr sz="1400" spc="-105" dirty="0">
                <a:latin typeface="DejaVu Sans"/>
                <a:cs typeface="DejaVu Sans"/>
              </a:rPr>
              <a:t>cater </a:t>
            </a:r>
            <a:r>
              <a:rPr sz="1400" spc="-55" dirty="0">
                <a:latin typeface="DejaVu Sans"/>
                <a:cs typeface="DejaVu Sans"/>
              </a:rPr>
              <a:t>for </a:t>
            </a:r>
            <a:r>
              <a:rPr sz="1400" spc="-95" dirty="0">
                <a:latin typeface="DejaVu Sans"/>
                <a:cs typeface="DejaVu Sans"/>
              </a:rPr>
              <a:t>the complexi</a:t>
            </a:r>
            <a:r>
              <a:rPr lang="en-US" sz="1400" spc="-95" dirty="0">
                <a:latin typeface="DejaVu Sans"/>
                <a:cs typeface="DejaVu Sans"/>
              </a:rPr>
              <a:t>t</a:t>
            </a:r>
            <a:r>
              <a:rPr sz="1400" spc="-95" dirty="0">
                <a:latin typeface="DejaVu Sans"/>
                <a:cs typeface="DejaVu Sans"/>
              </a:rPr>
              <a:t>ies </a:t>
            </a:r>
            <a:r>
              <a:rPr sz="1400" spc="-45" dirty="0">
                <a:latin typeface="DejaVu Sans"/>
                <a:cs typeface="DejaVu Sans"/>
              </a:rPr>
              <a:t>of  </a:t>
            </a:r>
            <a:r>
              <a:rPr sz="1400" spc="-90" dirty="0">
                <a:latin typeface="DejaVu Sans"/>
                <a:cs typeface="DejaVu Sans"/>
              </a:rPr>
              <a:t>obscura</a:t>
            </a:r>
            <a:r>
              <a:rPr lang="en-US" sz="1400" spc="-90" dirty="0">
                <a:latin typeface="DejaVu Sans"/>
                <a:cs typeface="DejaVu Sans"/>
              </a:rPr>
              <a:t>t</a:t>
            </a:r>
            <a:r>
              <a:rPr sz="1400" spc="-90" dirty="0">
                <a:latin typeface="DejaVu Sans"/>
                <a:cs typeface="DejaVu Sans"/>
              </a:rPr>
              <a:t>ion </a:t>
            </a:r>
            <a:r>
              <a:rPr sz="1400" spc="-125" dirty="0">
                <a:latin typeface="DejaVu Sans"/>
                <a:cs typeface="DejaVu Sans"/>
              </a:rPr>
              <a:t>and </a:t>
            </a:r>
            <a:r>
              <a:rPr sz="1400" spc="-105" dirty="0">
                <a:latin typeface="DejaVu Sans"/>
                <a:cs typeface="DejaVu Sans"/>
              </a:rPr>
              <a:t>ambigui</a:t>
            </a:r>
            <a:r>
              <a:rPr lang="en-US" sz="1400" spc="-105" dirty="0">
                <a:latin typeface="DejaVu Sans"/>
                <a:cs typeface="DejaVu Sans"/>
              </a:rPr>
              <a:t>t</a:t>
            </a:r>
            <a:r>
              <a:rPr sz="1400" spc="-105" dirty="0">
                <a:latin typeface="DejaVu Sans"/>
                <a:cs typeface="DejaVu Sans"/>
              </a:rPr>
              <a:t>ies </a:t>
            </a:r>
            <a:r>
              <a:rPr sz="1400" spc="-80" dirty="0">
                <a:latin typeface="DejaVu Sans"/>
                <a:cs typeface="DejaVu Sans"/>
              </a:rPr>
              <a:t>in </a:t>
            </a:r>
            <a:r>
              <a:rPr sz="1400" spc="-100" dirty="0">
                <a:latin typeface="DejaVu Sans"/>
                <a:cs typeface="DejaVu Sans"/>
              </a:rPr>
              <a:t>crowded  </a:t>
            </a:r>
            <a:r>
              <a:rPr sz="1400" spc="-120" dirty="0">
                <a:latin typeface="DejaVu Sans"/>
                <a:cs typeface="DejaVu Sans"/>
              </a:rPr>
              <a:t>scenes</a:t>
            </a:r>
            <a:endParaRPr sz="1400" dirty="0">
              <a:latin typeface="DejaVu Sans"/>
              <a:cs typeface="DejaVu Sans"/>
            </a:endParaRPr>
          </a:p>
          <a:p>
            <a:pPr marL="12700" marR="78740">
              <a:lnSpc>
                <a:spcPct val="100000"/>
              </a:lnSpc>
              <a:spcBef>
                <a:spcPts val="1680"/>
              </a:spcBef>
            </a:pPr>
            <a:r>
              <a:rPr sz="1400" spc="-105" dirty="0">
                <a:latin typeface="DejaVu Sans"/>
                <a:cs typeface="DejaVu Sans"/>
              </a:rPr>
              <a:t>Failure </a:t>
            </a:r>
            <a:r>
              <a:rPr sz="1400" spc="-55" dirty="0">
                <a:latin typeface="DejaVu Sans"/>
                <a:cs typeface="DejaVu Sans"/>
              </a:rPr>
              <a:t>to </a:t>
            </a:r>
            <a:r>
              <a:rPr sz="1400" spc="-105" dirty="0">
                <a:latin typeface="DejaVu Sans"/>
                <a:cs typeface="DejaVu Sans"/>
              </a:rPr>
              <a:t>cater </a:t>
            </a:r>
            <a:r>
              <a:rPr sz="1400" spc="-55" dirty="0">
                <a:latin typeface="DejaVu Sans"/>
                <a:cs typeface="DejaVu Sans"/>
              </a:rPr>
              <a:t>for </a:t>
            </a:r>
            <a:r>
              <a:rPr sz="1400" spc="-120" dirty="0">
                <a:latin typeface="DejaVu Sans"/>
                <a:cs typeface="DejaVu Sans"/>
              </a:rPr>
              <a:t>complex</a:t>
            </a:r>
            <a:r>
              <a:rPr sz="1400" spc="-210" dirty="0">
                <a:latin typeface="DejaVu Sans"/>
                <a:cs typeface="DejaVu Sans"/>
              </a:rPr>
              <a:t> </a:t>
            </a:r>
            <a:r>
              <a:rPr sz="1400" spc="-105" dirty="0">
                <a:latin typeface="DejaVu Sans"/>
                <a:cs typeface="DejaVu Sans"/>
              </a:rPr>
              <a:t>behaviours  </a:t>
            </a:r>
            <a:r>
              <a:rPr sz="1400" spc="-125" dirty="0">
                <a:latin typeface="DejaVu Sans"/>
                <a:cs typeface="DejaVu Sans"/>
              </a:rPr>
              <a:t>and </a:t>
            </a:r>
            <a:r>
              <a:rPr sz="1400" spc="-120" dirty="0">
                <a:latin typeface="DejaVu Sans"/>
                <a:cs typeface="DejaVu Sans"/>
              </a:rPr>
              <a:t>scene</a:t>
            </a:r>
            <a:r>
              <a:rPr sz="1400" spc="-60" dirty="0">
                <a:latin typeface="DejaVu Sans"/>
                <a:cs typeface="DejaVu Sans"/>
              </a:rPr>
              <a:t> </a:t>
            </a:r>
            <a:r>
              <a:rPr sz="1400" spc="-110" dirty="0">
                <a:latin typeface="DejaVu Sans"/>
                <a:cs typeface="DejaVu Sans"/>
              </a:rPr>
              <a:t>seman</a:t>
            </a:r>
            <a:r>
              <a:rPr lang="en-US" sz="1400" spc="-110" dirty="0">
                <a:latin typeface="DejaVu Sans"/>
                <a:cs typeface="DejaVu Sans"/>
              </a:rPr>
              <a:t>t</a:t>
            </a:r>
            <a:r>
              <a:rPr sz="1400" spc="-110" dirty="0">
                <a:latin typeface="DejaVu Sans"/>
                <a:cs typeface="DejaVu Sans"/>
              </a:rPr>
              <a:t>ics</a:t>
            </a:r>
            <a:endParaRPr sz="1400" dirty="0">
              <a:latin typeface="DejaVu Sans"/>
              <a:cs typeface="DejaVu Sans"/>
            </a:endParaRPr>
          </a:p>
        </p:txBody>
      </p:sp>
      <p:sp>
        <p:nvSpPr>
          <p:cNvPr id="9" name="object 9"/>
          <p:cNvSpPr txBox="1"/>
          <p:nvPr/>
        </p:nvSpPr>
        <p:spPr>
          <a:xfrm>
            <a:off x="680159" y="6519915"/>
            <a:ext cx="2496185" cy="193040"/>
          </a:xfrm>
          <a:prstGeom prst="rect">
            <a:avLst/>
          </a:prstGeom>
        </p:spPr>
        <p:txBody>
          <a:bodyPr vert="horz" wrap="square" lIns="0" tIns="12700" rIns="0" bIns="0" rtlCol="0">
            <a:spAutoFit/>
          </a:bodyPr>
          <a:lstStyle/>
          <a:p>
            <a:pPr marL="12700">
              <a:lnSpc>
                <a:spcPct val="100000"/>
              </a:lnSpc>
              <a:spcBef>
                <a:spcPts val="100"/>
              </a:spcBef>
            </a:pPr>
            <a:r>
              <a:rPr sz="1100" b="1" spc="-150" dirty="0">
                <a:latin typeface="DejaVu Sans"/>
                <a:cs typeface="DejaVu Sans"/>
              </a:rPr>
              <a:t>Source: </a:t>
            </a:r>
            <a:r>
              <a:rPr sz="1100" b="1" spc="-145" dirty="0">
                <a:latin typeface="DejaVu Sans"/>
                <a:cs typeface="DejaVu Sans"/>
              </a:rPr>
              <a:t>Gartner, </a:t>
            </a:r>
            <a:r>
              <a:rPr sz="1100" b="1" spc="-114" dirty="0">
                <a:latin typeface="DejaVu Sans"/>
                <a:cs typeface="DejaVu Sans"/>
              </a:rPr>
              <a:t>HPE, </a:t>
            </a:r>
            <a:r>
              <a:rPr sz="1100" b="1" spc="-130" dirty="0">
                <a:latin typeface="DejaVu Sans"/>
                <a:cs typeface="DejaVu Sans"/>
              </a:rPr>
              <a:t>NetApp,</a:t>
            </a:r>
            <a:r>
              <a:rPr sz="1100" b="1" spc="-160" dirty="0">
                <a:latin typeface="DejaVu Sans"/>
                <a:cs typeface="DejaVu Sans"/>
              </a:rPr>
              <a:t> Vmware</a:t>
            </a:r>
            <a:endParaRPr sz="1100" dirty="0">
              <a:latin typeface="DejaVu Sans"/>
              <a:cs typeface="DejaVu Sans"/>
            </a:endParaRPr>
          </a:p>
        </p:txBody>
      </p:sp>
      <p:sp>
        <p:nvSpPr>
          <p:cNvPr id="10" name="object 10"/>
          <p:cNvSpPr/>
          <p:nvPr/>
        </p:nvSpPr>
        <p:spPr>
          <a:xfrm>
            <a:off x="687423" y="5471731"/>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1" name="object 11"/>
          <p:cNvSpPr/>
          <p:nvPr/>
        </p:nvSpPr>
        <p:spPr>
          <a:xfrm>
            <a:off x="687423" y="6294694"/>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2" name="object 12"/>
          <p:cNvSpPr txBox="1"/>
          <p:nvPr/>
        </p:nvSpPr>
        <p:spPr>
          <a:xfrm>
            <a:off x="680159" y="5229745"/>
            <a:ext cx="987425" cy="193040"/>
          </a:xfrm>
          <a:prstGeom prst="rect">
            <a:avLst/>
          </a:prstGeom>
        </p:spPr>
        <p:txBody>
          <a:bodyPr vert="horz" wrap="square" lIns="0" tIns="12700" rIns="0" bIns="0" rtlCol="0">
            <a:spAutoFit/>
          </a:bodyPr>
          <a:lstStyle/>
          <a:p>
            <a:pPr marL="12700">
              <a:lnSpc>
                <a:spcPct val="100000"/>
              </a:lnSpc>
              <a:spcBef>
                <a:spcPts val="100"/>
              </a:spcBef>
            </a:pPr>
            <a:r>
              <a:rPr sz="1100" b="1" spc="-140" dirty="0">
                <a:latin typeface="DejaVu Sans"/>
                <a:cs typeface="DejaVu Sans"/>
              </a:rPr>
              <a:t>Selected</a:t>
            </a:r>
            <a:r>
              <a:rPr sz="1100" b="1" spc="-200" dirty="0">
                <a:latin typeface="DejaVu Sans"/>
                <a:cs typeface="DejaVu Sans"/>
              </a:rPr>
              <a:t> </a:t>
            </a:r>
            <a:r>
              <a:rPr sz="1100" b="1" spc="-95" dirty="0">
                <a:latin typeface="DejaVu Sans"/>
                <a:cs typeface="DejaVu Sans"/>
              </a:rPr>
              <a:t>OEMs</a:t>
            </a:r>
            <a:endParaRPr sz="1100" dirty="0">
              <a:latin typeface="DejaVu Sans"/>
              <a:cs typeface="DejaVu Sans"/>
            </a:endParaRPr>
          </a:p>
        </p:txBody>
      </p:sp>
      <p:sp>
        <p:nvSpPr>
          <p:cNvPr id="13" name="object 13"/>
          <p:cNvSpPr txBox="1"/>
          <p:nvPr/>
        </p:nvSpPr>
        <p:spPr>
          <a:xfrm>
            <a:off x="680159" y="2504998"/>
            <a:ext cx="1609090" cy="26924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231F20"/>
                </a:solidFill>
                <a:latin typeface="DejaVu Sans"/>
                <a:cs typeface="DejaVu Sans"/>
              </a:rPr>
              <a:t>CURRENT</a:t>
            </a:r>
            <a:r>
              <a:rPr sz="1600" b="1" spc="-300" dirty="0">
                <a:solidFill>
                  <a:srgbClr val="231F20"/>
                </a:solidFill>
                <a:latin typeface="DejaVu Sans"/>
                <a:cs typeface="DejaVu Sans"/>
              </a:rPr>
              <a:t> </a:t>
            </a:r>
            <a:r>
              <a:rPr sz="1600" b="1" spc="-204" dirty="0">
                <a:solidFill>
                  <a:srgbClr val="231F20"/>
                </a:solidFill>
                <a:latin typeface="DejaVu Sans"/>
                <a:cs typeface="DejaVu Sans"/>
              </a:rPr>
              <a:t>STATE</a:t>
            </a:r>
            <a:endParaRPr sz="1600" dirty="0">
              <a:latin typeface="DejaVu Sans"/>
              <a:cs typeface="DejaVu Sans"/>
            </a:endParaRPr>
          </a:p>
        </p:txBody>
      </p:sp>
      <p:sp>
        <p:nvSpPr>
          <p:cNvPr id="14" name="object 14"/>
          <p:cNvSpPr/>
          <p:nvPr/>
        </p:nvSpPr>
        <p:spPr>
          <a:xfrm>
            <a:off x="4239069"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15" name="object 15"/>
          <p:cNvSpPr/>
          <p:nvPr/>
        </p:nvSpPr>
        <p:spPr>
          <a:xfrm>
            <a:off x="8026082"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16" name="object 16"/>
          <p:cNvSpPr txBox="1"/>
          <p:nvPr/>
        </p:nvSpPr>
        <p:spPr>
          <a:xfrm>
            <a:off x="4652694" y="2705633"/>
            <a:ext cx="3024155" cy="2826415"/>
          </a:xfrm>
          <a:prstGeom prst="rect">
            <a:avLst/>
          </a:prstGeom>
        </p:spPr>
        <p:txBody>
          <a:bodyPr vert="horz" wrap="square" lIns="0" tIns="12700" rIns="0" bIns="0" rtlCol="0">
            <a:spAutoFit/>
          </a:bodyPr>
          <a:lstStyle/>
          <a:p>
            <a:pPr marL="12700" marR="558165">
              <a:lnSpc>
                <a:spcPct val="100000"/>
              </a:lnSpc>
              <a:spcBef>
                <a:spcPts val="100"/>
              </a:spcBef>
            </a:pPr>
            <a:r>
              <a:rPr sz="1300" spc="-20" dirty="0">
                <a:latin typeface="DejaVu Sans"/>
                <a:cs typeface="DejaVu Sans"/>
              </a:rPr>
              <a:t>AI </a:t>
            </a:r>
            <a:r>
              <a:rPr sz="1300" spc="-90" dirty="0">
                <a:latin typeface="DejaVu Sans"/>
                <a:cs typeface="DejaVu Sans"/>
              </a:rPr>
              <a:t>Powered </a:t>
            </a:r>
            <a:r>
              <a:rPr sz="1300" spc="-75" dirty="0">
                <a:latin typeface="DejaVu Sans"/>
                <a:cs typeface="DejaVu Sans"/>
              </a:rPr>
              <a:t>Video </a:t>
            </a:r>
            <a:r>
              <a:rPr sz="1300" spc="-80" dirty="0">
                <a:latin typeface="DejaVu Sans"/>
                <a:cs typeface="DejaVu Sans"/>
              </a:rPr>
              <a:t>Analy</a:t>
            </a:r>
            <a:r>
              <a:rPr lang="en-US" sz="1300" spc="-80" dirty="0">
                <a:latin typeface="DejaVu Sans"/>
                <a:cs typeface="DejaVu Sans"/>
              </a:rPr>
              <a:t>t</a:t>
            </a:r>
            <a:r>
              <a:rPr sz="1300" spc="-80" dirty="0">
                <a:latin typeface="DejaVu Sans"/>
                <a:cs typeface="DejaVu Sans"/>
              </a:rPr>
              <a:t>ics</a:t>
            </a:r>
            <a:r>
              <a:rPr sz="1300" spc="-320" dirty="0">
                <a:latin typeface="DejaVu Sans"/>
                <a:cs typeface="DejaVu Sans"/>
              </a:rPr>
              <a:t> </a:t>
            </a:r>
            <a:r>
              <a:rPr sz="1300" spc="-65" dirty="0">
                <a:latin typeface="DejaVu Sans"/>
                <a:cs typeface="DejaVu Sans"/>
              </a:rPr>
              <a:t>with  </a:t>
            </a:r>
            <a:r>
              <a:rPr sz="1300" spc="-120" dirty="0">
                <a:latin typeface="DejaVu Sans"/>
                <a:cs typeface="DejaVu Sans"/>
              </a:rPr>
              <a:t>automated </a:t>
            </a:r>
            <a:r>
              <a:rPr sz="1300" spc="-110" dirty="0">
                <a:latin typeface="DejaVu Sans"/>
                <a:cs typeface="DejaVu Sans"/>
              </a:rPr>
              <a:t>response</a:t>
            </a:r>
            <a:r>
              <a:rPr sz="1300" spc="-65" dirty="0">
                <a:latin typeface="DejaVu Sans"/>
                <a:cs typeface="DejaVu Sans"/>
              </a:rPr>
              <a:t> </a:t>
            </a:r>
            <a:r>
              <a:rPr sz="1300" spc="-130" dirty="0">
                <a:latin typeface="DejaVu Sans"/>
                <a:cs typeface="DejaVu Sans"/>
              </a:rPr>
              <a:t>systems</a:t>
            </a:r>
            <a:br>
              <a:rPr lang="en-US" sz="1300" spc="-130" dirty="0">
                <a:latin typeface="DejaVu Sans"/>
                <a:cs typeface="DejaVu Sans"/>
              </a:rPr>
            </a:br>
            <a:endParaRPr lang="en-US" sz="1300" spc="-130" dirty="0">
              <a:latin typeface="DejaVu Sans"/>
              <a:cs typeface="DejaVu Sans"/>
            </a:endParaRPr>
          </a:p>
          <a:p>
            <a:pPr marL="12700" marR="558165">
              <a:lnSpc>
                <a:spcPct val="100000"/>
              </a:lnSpc>
              <a:spcBef>
                <a:spcPts val="100"/>
              </a:spcBef>
            </a:pPr>
            <a:r>
              <a:rPr lang="en-US" sz="1300" spc="-100" dirty="0">
                <a:latin typeface="DejaVu Sans"/>
                <a:cs typeface="DejaVu Sans"/>
              </a:rPr>
              <a:t>Behavior</a:t>
            </a:r>
            <a:r>
              <a:rPr sz="1300" spc="-100" dirty="0">
                <a:latin typeface="DejaVu Sans"/>
                <a:cs typeface="DejaVu Sans"/>
              </a:rPr>
              <a:t> </a:t>
            </a:r>
            <a:r>
              <a:rPr sz="1300" spc="-80" dirty="0">
                <a:latin typeface="DejaVu Sans"/>
                <a:cs typeface="DejaVu Sans"/>
              </a:rPr>
              <a:t>Analy</a:t>
            </a:r>
            <a:r>
              <a:rPr lang="en-US" sz="1300" spc="-80" dirty="0">
                <a:latin typeface="DejaVu Sans"/>
                <a:cs typeface="DejaVu Sans"/>
              </a:rPr>
              <a:t>t</a:t>
            </a:r>
            <a:r>
              <a:rPr sz="1300" spc="-80" dirty="0">
                <a:latin typeface="DejaVu Sans"/>
                <a:cs typeface="DejaVu Sans"/>
              </a:rPr>
              <a:t>ics in </a:t>
            </a:r>
            <a:r>
              <a:rPr sz="1300" spc="-165" dirty="0">
                <a:latin typeface="DejaVu Sans"/>
                <a:cs typeface="DejaVu Sans"/>
              </a:rPr>
              <a:t>a </a:t>
            </a:r>
            <a:r>
              <a:rPr sz="1300" spc="-80" dirty="0">
                <a:latin typeface="DejaVu Sans"/>
                <a:cs typeface="DejaVu Sans"/>
              </a:rPr>
              <a:t>Crowd  </a:t>
            </a:r>
            <a:r>
              <a:rPr sz="1300" spc="-105" dirty="0">
                <a:latin typeface="DejaVu Sans"/>
                <a:cs typeface="DejaVu Sans"/>
              </a:rPr>
              <a:t>(including </a:t>
            </a:r>
            <a:r>
              <a:rPr sz="1300" spc="-95" dirty="0">
                <a:latin typeface="DejaVu Sans"/>
                <a:cs typeface="DejaVu Sans"/>
              </a:rPr>
              <a:t>the </a:t>
            </a:r>
            <a:r>
              <a:rPr sz="1300" spc="-80" dirty="0">
                <a:latin typeface="DejaVu Sans"/>
                <a:cs typeface="DejaVu Sans"/>
              </a:rPr>
              <a:t>detec</a:t>
            </a:r>
            <a:r>
              <a:rPr lang="en-US" sz="1300" spc="-80" dirty="0">
                <a:latin typeface="DejaVu Sans"/>
                <a:cs typeface="DejaVu Sans"/>
              </a:rPr>
              <a:t>t</a:t>
            </a:r>
            <a:r>
              <a:rPr sz="1300" spc="-80" dirty="0">
                <a:latin typeface="DejaVu Sans"/>
                <a:cs typeface="DejaVu Sans"/>
              </a:rPr>
              <a:t>ion </a:t>
            </a:r>
            <a:r>
              <a:rPr sz="1300" spc="-50" dirty="0">
                <a:latin typeface="DejaVu Sans"/>
                <a:cs typeface="DejaVu Sans"/>
              </a:rPr>
              <a:t>of </a:t>
            </a:r>
            <a:r>
              <a:rPr sz="1300" spc="-114" dirty="0">
                <a:latin typeface="DejaVu Sans"/>
                <a:cs typeface="DejaVu Sans"/>
              </a:rPr>
              <a:t>abandoned  </a:t>
            </a:r>
            <a:r>
              <a:rPr sz="1300" spc="-95" dirty="0">
                <a:latin typeface="DejaVu Sans"/>
                <a:cs typeface="DejaVu Sans"/>
              </a:rPr>
              <a:t>objects, </a:t>
            </a:r>
            <a:r>
              <a:rPr sz="1300" spc="-70" dirty="0">
                <a:latin typeface="DejaVu Sans"/>
                <a:cs typeface="DejaVu Sans"/>
              </a:rPr>
              <a:t>the</a:t>
            </a:r>
            <a:r>
              <a:rPr lang="en-US" sz="1300" spc="-70" dirty="0">
                <a:latin typeface="DejaVu Sans"/>
                <a:cs typeface="DejaVu Sans"/>
              </a:rPr>
              <a:t>ft</a:t>
            </a:r>
            <a:r>
              <a:rPr sz="1300" spc="-70" dirty="0">
                <a:latin typeface="DejaVu Sans"/>
                <a:cs typeface="DejaVu Sans"/>
              </a:rPr>
              <a:t>, </a:t>
            </a:r>
            <a:r>
              <a:rPr sz="1300" spc="-100" dirty="0">
                <a:latin typeface="DejaVu Sans"/>
                <a:cs typeface="DejaVu Sans"/>
              </a:rPr>
              <a:t>graﬃ</a:t>
            </a:r>
            <a:r>
              <a:rPr lang="en-US" sz="1300" spc="-100" dirty="0">
                <a:latin typeface="DejaVu Sans"/>
                <a:cs typeface="DejaVu Sans"/>
              </a:rPr>
              <a:t>t</a:t>
            </a:r>
            <a:r>
              <a:rPr sz="1300" spc="-100" dirty="0">
                <a:latin typeface="DejaVu Sans"/>
                <a:cs typeface="DejaVu Sans"/>
              </a:rPr>
              <a:t>i, </a:t>
            </a:r>
            <a:r>
              <a:rPr sz="1300" spc="-125" dirty="0">
                <a:latin typeface="DejaVu Sans"/>
                <a:cs typeface="DejaVu Sans"/>
              </a:rPr>
              <a:t>vandalism and </a:t>
            </a:r>
            <a:r>
              <a:rPr sz="1300" spc="-110" dirty="0">
                <a:latin typeface="DejaVu Sans"/>
                <a:cs typeface="DejaVu Sans"/>
              </a:rPr>
              <a:t>car  accidents </a:t>
            </a:r>
            <a:r>
              <a:rPr sz="1300" spc="-100" dirty="0">
                <a:latin typeface="DejaVu Sans"/>
                <a:cs typeface="DejaVu Sans"/>
              </a:rPr>
              <a:t>despite</a:t>
            </a:r>
            <a:r>
              <a:rPr sz="1300" spc="-70" dirty="0">
                <a:latin typeface="DejaVu Sans"/>
                <a:cs typeface="DejaVu Sans"/>
              </a:rPr>
              <a:t> </a:t>
            </a:r>
            <a:r>
              <a:rPr lang="en-US" sz="1300" spc="-100" dirty="0">
                <a:latin typeface="DejaVu Sans"/>
                <a:cs typeface="DejaVu Sans"/>
              </a:rPr>
              <a:t>obscuration</a:t>
            </a:r>
            <a:r>
              <a:rPr sz="1300" spc="-100" dirty="0">
                <a:latin typeface="DejaVu Sans"/>
                <a:cs typeface="DejaVu Sans"/>
              </a:rPr>
              <a:t>)</a:t>
            </a:r>
            <a:br>
              <a:rPr lang="en-US" sz="1300" spc="-100" dirty="0">
                <a:latin typeface="DejaVu Sans"/>
                <a:cs typeface="DejaVu Sans"/>
              </a:rPr>
            </a:br>
            <a:br>
              <a:rPr lang="en-US" sz="1300" dirty="0">
                <a:latin typeface="DejaVu Sans"/>
                <a:cs typeface="DejaVu Sans"/>
              </a:rPr>
            </a:br>
            <a:r>
              <a:rPr sz="1300" spc="-65" dirty="0">
                <a:latin typeface="DejaVu Sans"/>
                <a:cs typeface="DejaVu Sans"/>
              </a:rPr>
              <a:t>Ability </a:t>
            </a:r>
            <a:r>
              <a:rPr sz="1300" spc="-55" dirty="0">
                <a:latin typeface="DejaVu Sans"/>
                <a:cs typeface="DejaVu Sans"/>
              </a:rPr>
              <a:t>to </a:t>
            </a:r>
            <a:r>
              <a:rPr sz="1300" spc="-95" dirty="0">
                <a:latin typeface="DejaVu Sans"/>
                <a:cs typeface="DejaVu Sans"/>
              </a:rPr>
              <a:t>detect </a:t>
            </a:r>
            <a:r>
              <a:rPr sz="1300" spc="-60" dirty="0">
                <a:latin typeface="DejaVu Sans"/>
                <a:cs typeface="DejaVu Sans"/>
              </a:rPr>
              <a:t>for </a:t>
            </a:r>
            <a:r>
              <a:rPr sz="1300" spc="-120" dirty="0">
                <a:latin typeface="DejaVu Sans"/>
                <a:cs typeface="DejaVu Sans"/>
              </a:rPr>
              <a:t>asset</a:t>
            </a:r>
            <a:r>
              <a:rPr sz="1300" spc="-240" dirty="0">
                <a:latin typeface="DejaVu Sans"/>
                <a:cs typeface="DejaVu Sans"/>
              </a:rPr>
              <a:t> </a:t>
            </a:r>
            <a:r>
              <a:rPr sz="1300" spc="-60" dirty="0">
                <a:latin typeface="DejaVu Sans"/>
                <a:cs typeface="DejaVu Sans"/>
              </a:rPr>
              <a:t>destruc</a:t>
            </a:r>
            <a:r>
              <a:rPr lang="en-US" sz="1300" spc="-60" dirty="0">
                <a:latin typeface="DejaVu Sans"/>
                <a:cs typeface="DejaVu Sans"/>
              </a:rPr>
              <a:t>t</a:t>
            </a:r>
            <a:r>
              <a:rPr sz="1300" spc="-60" dirty="0">
                <a:latin typeface="DejaVu Sans"/>
                <a:cs typeface="DejaVu Sans"/>
              </a:rPr>
              <a:t>ion/  </a:t>
            </a:r>
            <a:r>
              <a:rPr sz="1300" spc="-100" dirty="0">
                <a:latin typeface="DejaVu Sans"/>
                <a:cs typeface="DejaVu Sans"/>
              </a:rPr>
              <a:t>manipula</a:t>
            </a:r>
            <a:r>
              <a:rPr lang="en-US" sz="1300" spc="-100" dirty="0">
                <a:latin typeface="DejaVu Sans"/>
                <a:cs typeface="DejaVu Sans"/>
              </a:rPr>
              <a:t>t</a:t>
            </a:r>
            <a:r>
              <a:rPr sz="1300" spc="-100" dirty="0">
                <a:latin typeface="DejaVu Sans"/>
                <a:cs typeface="DejaVu Sans"/>
              </a:rPr>
              <a:t>ion, </a:t>
            </a:r>
            <a:r>
              <a:rPr sz="1300" spc="-105" dirty="0">
                <a:latin typeface="DejaVu Sans"/>
                <a:cs typeface="DejaVu Sans"/>
              </a:rPr>
              <a:t>Surveillance </a:t>
            </a:r>
            <a:r>
              <a:rPr sz="1300" spc="-130" dirty="0">
                <a:latin typeface="DejaVu Sans"/>
                <a:cs typeface="DejaVu Sans"/>
              </a:rPr>
              <a:t>system  </a:t>
            </a:r>
            <a:r>
              <a:rPr sz="1300" spc="-105" dirty="0">
                <a:latin typeface="DejaVu Sans"/>
                <a:cs typeface="DejaVu Sans"/>
              </a:rPr>
              <a:t>health </a:t>
            </a:r>
            <a:r>
              <a:rPr sz="1300" spc="-110" dirty="0">
                <a:latin typeface="DejaVu Sans"/>
                <a:cs typeface="DejaVu Sans"/>
              </a:rPr>
              <a:t>check </a:t>
            </a:r>
            <a:r>
              <a:rPr sz="1300" spc="-55" dirty="0">
                <a:latin typeface="DejaVu Sans"/>
                <a:cs typeface="DejaVu Sans"/>
              </a:rPr>
              <a:t>to </a:t>
            </a:r>
            <a:r>
              <a:rPr sz="1300" spc="-110" dirty="0">
                <a:latin typeface="DejaVu Sans"/>
                <a:cs typeface="DejaVu Sans"/>
              </a:rPr>
              <a:t>prevent </a:t>
            </a:r>
            <a:r>
              <a:rPr sz="1300" spc="-140" dirty="0">
                <a:latin typeface="DejaVu Sans"/>
                <a:cs typeface="DejaVu Sans"/>
              </a:rPr>
              <a:t>camera  </a:t>
            </a:r>
            <a:r>
              <a:rPr sz="1300" spc="-114" dirty="0">
                <a:latin typeface="DejaVu Sans"/>
                <a:cs typeface="DejaVu Sans"/>
              </a:rPr>
              <a:t>tampering </a:t>
            </a:r>
            <a:r>
              <a:rPr sz="1300" spc="-125" dirty="0">
                <a:latin typeface="DejaVu Sans"/>
                <a:cs typeface="DejaVu Sans"/>
              </a:rPr>
              <a:t>and</a:t>
            </a:r>
            <a:r>
              <a:rPr sz="1300" spc="-75" dirty="0">
                <a:latin typeface="DejaVu Sans"/>
                <a:cs typeface="DejaVu Sans"/>
              </a:rPr>
              <a:t> </a:t>
            </a:r>
            <a:r>
              <a:rPr sz="1300" spc="-125" dirty="0">
                <a:latin typeface="DejaVu Sans"/>
                <a:cs typeface="DejaVu Sans"/>
              </a:rPr>
              <a:t>sabotage</a:t>
            </a:r>
            <a:endParaRPr sz="1300" dirty="0">
              <a:latin typeface="DejaVu Sans"/>
              <a:cs typeface="DejaVu Sans"/>
            </a:endParaRPr>
          </a:p>
        </p:txBody>
      </p:sp>
      <p:sp>
        <p:nvSpPr>
          <p:cNvPr id="17" name="object 17"/>
          <p:cNvSpPr txBox="1"/>
          <p:nvPr/>
        </p:nvSpPr>
        <p:spPr>
          <a:xfrm>
            <a:off x="8453791" y="2804718"/>
            <a:ext cx="3022600" cy="1945639"/>
          </a:xfrm>
          <a:prstGeom prst="rect">
            <a:avLst/>
          </a:prstGeom>
        </p:spPr>
        <p:txBody>
          <a:bodyPr vert="horz" wrap="square" lIns="0" tIns="12700" rIns="0" bIns="0" rtlCol="0">
            <a:spAutoFit/>
          </a:bodyPr>
          <a:lstStyle/>
          <a:p>
            <a:pPr marL="12700" marR="46990">
              <a:lnSpc>
                <a:spcPct val="100000"/>
              </a:lnSpc>
              <a:spcBef>
                <a:spcPts val="100"/>
              </a:spcBef>
            </a:pPr>
            <a:r>
              <a:rPr sz="1400" spc="-50" dirty="0">
                <a:latin typeface="DejaVu Sans"/>
                <a:cs typeface="DejaVu Sans"/>
              </a:rPr>
              <a:t>A.I </a:t>
            </a:r>
            <a:r>
              <a:rPr sz="1400" spc="-95" dirty="0">
                <a:latin typeface="DejaVu Sans"/>
                <a:cs typeface="DejaVu Sans"/>
              </a:rPr>
              <a:t>analy</a:t>
            </a:r>
            <a:r>
              <a:rPr lang="en-US" sz="1400" spc="-95" dirty="0">
                <a:latin typeface="DejaVu Sans"/>
                <a:cs typeface="DejaVu Sans"/>
              </a:rPr>
              <a:t>t</a:t>
            </a:r>
            <a:r>
              <a:rPr sz="1400" spc="-95" dirty="0">
                <a:latin typeface="DejaVu Sans"/>
                <a:cs typeface="DejaVu Sans"/>
              </a:rPr>
              <a:t>ics </a:t>
            </a:r>
            <a:r>
              <a:rPr sz="1400" spc="-65" dirty="0">
                <a:latin typeface="DejaVu Sans"/>
                <a:cs typeface="DejaVu Sans"/>
              </a:rPr>
              <a:t>with </a:t>
            </a:r>
            <a:r>
              <a:rPr sz="1400" spc="-125" dirty="0">
                <a:latin typeface="DejaVu Sans"/>
                <a:cs typeface="DejaVu Sans"/>
              </a:rPr>
              <a:t>smart </a:t>
            </a:r>
            <a:r>
              <a:rPr sz="1400" spc="-100" dirty="0">
                <a:latin typeface="DejaVu Sans"/>
                <a:cs typeface="DejaVu Sans"/>
              </a:rPr>
              <a:t>alerts </a:t>
            </a:r>
            <a:r>
              <a:rPr sz="1400" spc="-105" dirty="0">
                <a:latin typeface="DejaVu Sans"/>
                <a:cs typeface="DejaVu Sans"/>
              </a:rPr>
              <a:t>helps</a:t>
            </a:r>
            <a:r>
              <a:rPr sz="1400" spc="-155" dirty="0">
                <a:latin typeface="DejaVu Sans"/>
                <a:cs typeface="DejaVu Sans"/>
              </a:rPr>
              <a:t> </a:t>
            </a:r>
            <a:r>
              <a:rPr sz="1400" spc="-55" dirty="0">
                <a:latin typeface="DejaVu Sans"/>
                <a:cs typeface="DejaVu Sans"/>
              </a:rPr>
              <a:t>to  </a:t>
            </a:r>
            <a:r>
              <a:rPr sz="1400" spc="-95" dirty="0">
                <a:latin typeface="DejaVu Sans"/>
                <a:cs typeface="DejaVu Sans"/>
              </a:rPr>
              <a:t>detect </a:t>
            </a:r>
            <a:r>
              <a:rPr sz="1400" spc="-125" dirty="0">
                <a:latin typeface="DejaVu Sans"/>
                <a:cs typeface="DejaVu Sans"/>
              </a:rPr>
              <a:t>and </a:t>
            </a:r>
            <a:r>
              <a:rPr sz="1400" spc="-110" dirty="0">
                <a:latin typeface="DejaVu Sans"/>
                <a:cs typeface="DejaVu Sans"/>
              </a:rPr>
              <a:t>prevent</a:t>
            </a:r>
            <a:r>
              <a:rPr sz="1400" spc="-60" dirty="0">
                <a:latin typeface="DejaVu Sans"/>
                <a:cs typeface="DejaVu Sans"/>
              </a:rPr>
              <a:t> </a:t>
            </a:r>
            <a:r>
              <a:rPr sz="1400" spc="-90" dirty="0">
                <a:latin typeface="DejaVu Sans"/>
                <a:cs typeface="DejaVu Sans"/>
              </a:rPr>
              <a:t>risk</a:t>
            </a:r>
            <a:endParaRPr sz="1400" dirty="0">
              <a:latin typeface="DejaVu Sans"/>
              <a:cs typeface="DejaVu Sans"/>
            </a:endParaRPr>
          </a:p>
          <a:p>
            <a:pPr marL="12700" marR="153670" algn="just">
              <a:lnSpc>
                <a:spcPct val="100000"/>
              </a:lnSpc>
              <a:spcBef>
                <a:spcPts val="1680"/>
              </a:spcBef>
            </a:pPr>
            <a:r>
              <a:rPr sz="1400" spc="-105" dirty="0">
                <a:latin typeface="DejaVu Sans"/>
                <a:cs typeface="DejaVu Sans"/>
              </a:rPr>
              <a:t>Automated </a:t>
            </a:r>
            <a:r>
              <a:rPr sz="1400" spc="-95" dirty="0">
                <a:latin typeface="DejaVu Sans"/>
                <a:cs typeface="DejaVu Sans"/>
              </a:rPr>
              <a:t>Queue </a:t>
            </a:r>
            <a:r>
              <a:rPr sz="1400" spc="-120" dirty="0">
                <a:latin typeface="DejaVu Sans"/>
                <a:cs typeface="DejaVu Sans"/>
              </a:rPr>
              <a:t>Management </a:t>
            </a:r>
            <a:r>
              <a:rPr sz="1400" spc="-125" dirty="0">
                <a:latin typeface="DejaVu Sans"/>
                <a:cs typeface="DejaVu Sans"/>
              </a:rPr>
              <a:t>and  </a:t>
            </a:r>
            <a:r>
              <a:rPr sz="1400" spc="-80" dirty="0">
                <a:latin typeface="DejaVu Sans"/>
                <a:cs typeface="DejaVu Sans"/>
              </a:rPr>
              <a:t>Crowd control </a:t>
            </a:r>
            <a:r>
              <a:rPr sz="1400" spc="-120" dirty="0">
                <a:latin typeface="DejaVu Sans"/>
                <a:cs typeface="DejaVu Sans"/>
              </a:rPr>
              <a:t>improves </a:t>
            </a:r>
            <a:r>
              <a:rPr sz="1400" spc="-90" dirty="0">
                <a:latin typeface="DejaVu Sans"/>
                <a:cs typeface="DejaVu Sans"/>
              </a:rPr>
              <a:t>opera</a:t>
            </a:r>
            <a:r>
              <a:rPr lang="en-US" sz="1400" spc="-90" dirty="0">
                <a:latin typeface="DejaVu Sans"/>
                <a:cs typeface="DejaVu Sans"/>
              </a:rPr>
              <a:t>t</a:t>
            </a:r>
            <a:r>
              <a:rPr sz="1400" spc="-90" dirty="0">
                <a:latin typeface="DejaVu Sans"/>
                <a:cs typeface="DejaVu Sans"/>
              </a:rPr>
              <a:t>ional  </a:t>
            </a:r>
            <a:r>
              <a:rPr sz="1400" spc="-105" dirty="0">
                <a:latin typeface="DejaVu Sans"/>
                <a:cs typeface="DejaVu Sans"/>
              </a:rPr>
              <a:t>eﬃciency</a:t>
            </a:r>
            <a:endParaRPr sz="1400" dirty="0">
              <a:latin typeface="DejaVu Sans"/>
              <a:cs typeface="DejaVu Sans"/>
            </a:endParaRPr>
          </a:p>
          <a:p>
            <a:pPr marL="12700" marR="5080">
              <a:lnSpc>
                <a:spcPct val="100000"/>
              </a:lnSpc>
              <a:spcBef>
                <a:spcPts val="1680"/>
              </a:spcBef>
            </a:pPr>
            <a:r>
              <a:rPr sz="1400" spc="-105" dirty="0">
                <a:latin typeface="DejaVu Sans"/>
                <a:cs typeface="DejaVu Sans"/>
              </a:rPr>
              <a:t>Automated </a:t>
            </a:r>
            <a:r>
              <a:rPr sz="1400" spc="-130" dirty="0">
                <a:latin typeface="DejaVu Sans"/>
                <a:cs typeface="DejaVu Sans"/>
              </a:rPr>
              <a:t>Face </a:t>
            </a:r>
            <a:r>
              <a:rPr sz="1400" spc="-90" dirty="0">
                <a:latin typeface="DejaVu Sans"/>
                <a:cs typeface="DejaVu Sans"/>
              </a:rPr>
              <a:t>Recogni</a:t>
            </a:r>
            <a:r>
              <a:rPr lang="en-US" sz="1400" spc="-90" dirty="0">
                <a:latin typeface="DejaVu Sans"/>
                <a:cs typeface="DejaVu Sans"/>
              </a:rPr>
              <a:t>t</a:t>
            </a:r>
            <a:r>
              <a:rPr sz="1400" spc="-90" dirty="0">
                <a:latin typeface="DejaVu Sans"/>
                <a:cs typeface="DejaVu Sans"/>
              </a:rPr>
              <a:t>ion </a:t>
            </a:r>
            <a:r>
              <a:rPr sz="1400" spc="-120" dirty="0">
                <a:latin typeface="DejaVu Sans"/>
                <a:cs typeface="DejaVu Sans"/>
              </a:rPr>
              <a:t>improves  </a:t>
            </a:r>
            <a:r>
              <a:rPr sz="1400" spc="-105" dirty="0">
                <a:latin typeface="DejaVu Sans"/>
                <a:cs typeface="DejaVu Sans"/>
              </a:rPr>
              <a:t>Service </a:t>
            </a:r>
            <a:r>
              <a:rPr sz="1400" spc="-95" dirty="0">
                <a:latin typeface="DejaVu Sans"/>
                <a:cs typeface="DejaVu Sans"/>
              </a:rPr>
              <a:t>delivery </a:t>
            </a:r>
            <a:r>
              <a:rPr sz="1400" spc="-125" dirty="0">
                <a:latin typeface="DejaVu Sans"/>
                <a:cs typeface="DejaVu Sans"/>
              </a:rPr>
              <a:t>and </a:t>
            </a:r>
            <a:r>
              <a:rPr sz="1400" spc="-80" dirty="0">
                <a:latin typeface="DejaVu Sans"/>
                <a:cs typeface="DejaVu Sans"/>
              </a:rPr>
              <a:t>Quality </a:t>
            </a:r>
            <a:r>
              <a:rPr sz="1400" spc="-45" dirty="0">
                <a:latin typeface="DejaVu Sans"/>
                <a:cs typeface="DejaVu Sans"/>
              </a:rPr>
              <a:t>of</a:t>
            </a:r>
            <a:r>
              <a:rPr sz="1400" spc="-165" dirty="0">
                <a:latin typeface="DejaVu Sans"/>
                <a:cs typeface="DejaVu Sans"/>
              </a:rPr>
              <a:t> </a:t>
            </a:r>
            <a:r>
              <a:rPr sz="1400" spc="-105" dirty="0">
                <a:latin typeface="DejaVu Sans"/>
                <a:cs typeface="DejaVu Sans"/>
              </a:rPr>
              <a:t>Service</a:t>
            </a:r>
            <a:endParaRPr sz="1400" dirty="0">
              <a:latin typeface="DejaVu Sans"/>
              <a:cs typeface="DejaVu Sans"/>
            </a:endParaRPr>
          </a:p>
        </p:txBody>
      </p:sp>
      <p:sp>
        <p:nvSpPr>
          <p:cNvPr id="18" name="object 18"/>
          <p:cNvSpPr txBox="1"/>
          <p:nvPr/>
        </p:nvSpPr>
        <p:spPr>
          <a:xfrm>
            <a:off x="4453585" y="250499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19" name="object 19"/>
          <p:cNvSpPr txBox="1"/>
          <p:nvPr/>
        </p:nvSpPr>
        <p:spPr>
          <a:xfrm>
            <a:off x="8245297" y="2504998"/>
            <a:ext cx="1875856" cy="269240"/>
          </a:xfrm>
          <a:prstGeom prst="rect">
            <a:avLst/>
          </a:prstGeom>
        </p:spPr>
        <p:txBody>
          <a:bodyPr vert="horz" wrap="square" lIns="0" tIns="12700" rIns="0" bIns="0" rtlCol="0">
            <a:spAutoFit/>
          </a:bodyPr>
          <a:lstStyle/>
          <a:p>
            <a:pPr marL="12700">
              <a:lnSpc>
                <a:spcPct val="100000"/>
              </a:lnSpc>
              <a:spcBef>
                <a:spcPts val="100"/>
              </a:spcBef>
            </a:pPr>
            <a:r>
              <a:rPr sz="1600" b="1" spc="-180" dirty="0">
                <a:solidFill>
                  <a:srgbClr val="231F20"/>
                </a:solidFill>
                <a:latin typeface="DejaVu Sans"/>
                <a:cs typeface="DejaVu Sans"/>
              </a:rPr>
              <a:t>BUSINESS</a:t>
            </a:r>
            <a:r>
              <a:rPr sz="1600" b="1" spc="-250" dirty="0">
                <a:solidFill>
                  <a:srgbClr val="231F20"/>
                </a:solidFill>
                <a:latin typeface="DejaVu Sans"/>
                <a:cs typeface="DejaVu Sans"/>
              </a:rPr>
              <a:t> </a:t>
            </a:r>
            <a:r>
              <a:rPr sz="1600" b="1" spc="-130" dirty="0">
                <a:solidFill>
                  <a:srgbClr val="231F20"/>
                </a:solidFill>
                <a:latin typeface="DejaVu Sans"/>
                <a:cs typeface="DejaVu Sans"/>
              </a:rPr>
              <a:t>IMPACT</a:t>
            </a:r>
            <a:endParaRPr sz="1600" dirty="0">
              <a:latin typeface="DejaVu Sans"/>
              <a:cs typeface="DejaVu Sans"/>
            </a:endParaRPr>
          </a:p>
        </p:txBody>
      </p:sp>
      <p:sp>
        <p:nvSpPr>
          <p:cNvPr id="20" name="object 20"/>
          <p:cNvSpPr/>
          <p:nvPr/>
        </p:nvSpPr>
        <p:spPr>
          <a:xfrm>
            <a:off x="2612135"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1" name="object 21"/>
          <p:cNvSpPr/>
          <p:nvPr/>
        </p:nvSpPr>
        <p:spPr>
          <a:xfrm>
            <a:off x="6385559"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2" name="object 22"/>
          <p:cNvSpPr/>
          <p:nvPr/>
        </p:nvSpPr>
        <p:spPr>
          <a:xfrm>
            <a:off x="10177271" y="2583713"/>
            <a:ext cx="1455420" cy="121920"/>
          </a:xfrm>
          <a:custGeom>
            <a:avLst/>
            <a:gdLst/>
            <a:ahLst/>
            <a:cxnLst/>
            <a:rect l="l" t="t" r="r" b="b"/>
            <a:pathLst>
              <a:path w="1455420" h="121919">
                <a:moveTo>
                  <a:pt x="0" y="0"/>
                </a:moveTo>
                <a:lnTo>
                  <a:pt x="1455420" y="0"/>
                </a:lnTo>
                <a:lnTo>
                  <a:pt x="1455420" y="121919"/>
                </a:lnTo>
                <a:lnTo>
                  <a:pt x="0" y="121919"/>
                </a:lnTo>
                <a:lnTo>
                  <a:pt x="0" y="0"/>
                </a:lnTo>
                <a:close/>
              </a:path>
            </a:pathLst>
          </a:custGeom>
          <a:solidFill>
            <a:srgbClr val="DE0374"/>
          </a:solidFill>
        </p:spPr>
        <p:txBody>
          <a:bodyPr wrap="square" lIns="0" tIns="0" rIns="0" bIns="0" rtlCol="0"/>
          <a:lstStyle/>
          <a:p>
            <a:endParaRPr dirty="0"/>
          </a:p>
        </p:txBody>
      </p:sp>
      <p:sp>
        <p:nvSpPr>
          <p:cNvPr id="23" name="object 23"/>
          <p:cNvSpPr/>
          <p:nvPr/>
        </p:nvSpPr>
        <p:spPr>
          <a:xfrm>
            <a:off x="695634" y="2865653"/>
            <a:ext cx="38100" cy="274320"/>
          </a:xfrm>
          <a:custGeom>
            <a:avLst/>
            <a:gdLst/>
            <a:ahLst/>
            <a:cxnLst/>
            <a:rect l="l" t="t" r="r" b="b"/>
            <a:pathLst>
              <a:path w="38100" h="274319">
                <a:moveTo>
                  <a:pt x="19047" y="0"/>
                </a:moveTo>
                <a:lnTo>
                  <a:pt x="11650" y="1501"/>
                </a:lnTo>
                <a:lnTo>
                  <a:pt x="5594" y="5589"/>
                </a:lnTo>
                <a:lnTo>
                  <a:pt x="1502" y="11642"/>
                </a:lnTo>
                <a:lnTo>
                  <a:pt x="0" y="19037"/>
                </a:lnTo>
                <a:lnTo>
                  <a:pt x="0" y="255270"/>
                </a:lnTo>
                <a:lnTo>
                  <a:pt x="1502" y="262666"/>
                </a:lnTo>
                <a:lnTo>
                  <a:pt x="5594" y="268724"/>
                </a:lnTo>
                <a:lnTo>
                  <a:pt x="11650" y="272816"/>
                </a:lnTo>
                <a:lnTo>
                  <a:pt x="19051" y="274320"/>
                </a:lnTo>
                <a:lnTo>
                  <a:pt x="26448" y="272816"/>
                </a:lnTo>
                <a:lnTo>
                  <a:pt x="32505" y="268724"/>
                </a:lnTo>
                <a:lnTo>
                  <a:pt x="36596" y="262666"/>
                </a:lnTo>
                <a:lnTo>
                  <a:pt x="38098" y="255270"/>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24" name="object 24"/>
          <p:cNvSpPr/>
          <p:nvPr/>
        </p:nvSpPr>
        <p:spPr>
          <a:xfrm>
            <a:off x="695634" y="3682834"/>
            <a:ext cx="38100" cy="274320"/>
          </a:xfrm>
          <a:custGeom>
            <a:avLst/>
            <a:gdLst/>
            <a:ahLst/>
            <a:cxnLst/>
            <a:rect l="l" t="t" r="r" b="b"/>
            <a:pathLst>
              <a:path w="38100" h="274320">
                <a:moveTo>
                  <a:pt x="19047" y="0"/>
                </a:moveTo>
                <a:lnTo>
                  <a:pt x="11650" y="1501"/>
                </a:lnTo>
                <a:lnTo>
                  <a:pt x="5594" y="5591"/>
                </a:lnTo>
                <a:lnTo>
                  <a:pt x="1502" y="11647"/>
                </a:lnTo>
                <a:lnTo>
                  <a:pt x="0" y="19050"/>
                </a:lnTo>
                <a:lnTo>
                  <a:pt x="0" y="255270"/>
                </a:lnTo>
                <a:lnTo>
                  <a:pt x="1502" y="262666"/>
                </a:lnTo>
                <a:lnTo>
                  <a:pt x="5594" y="268724"/>
                </a:lnTo>
                <a:lnTo>
                  <a:pt x="11650" y="272816"/>
                </a:lnTo>
                <a:lnTo>
                  <a:pt x="19051" y="274320"/>
                </a:lnTo>
                <a:lnTo>
                  <a:pt x="26448" y="272816"/>
                </a:lnTo>
                <a:lnTo>
                  <a:pt x="32505" y="268724"/>
                </a:lnTo>
                <a:lnTo>
                  <a:pt x="36596" y="262666"/>
                </a:lnTo>
                <a:lnTo>
                  <a:pt x="38098" y="255270"/>
                </a:lnTo>
                <a:lnTo>
                  <a:pt x="38098" y="19050"/>
                </a:lnTo>
                <a:lnTo>
                  <a:pt x="36596" y="11647"/>
                </a:lnTo>
                <a:lnTo>
                  <a:pt x="32505" y="5591"/>
                </a:lnTo>
                <a:lnTo>
                  <a:pt x="26448" y="1501"/>
                </a:lnTo>
                <a:lnTo>
                  <a:pt x="19047" y="0"/>
                </a:lnTo>
                <a:close/>
              </a:path>
            </a:pathLst>
          </a:custGeom>
          <a:solidFill>
            <a:srgbClr val="DE0374"/>
          </a:solidFill>
        </p:spPr>
        <p:txBody>
          <a:bodyPr wrap="square" lIns="0" tIns="0" rIns="0" bIns="0" rtlCol="0"/>
          <a:lstStyle/>
          <a:p>
            <a:endParaRPr dirty="0"/>
          </a:p>
        </p:txBody>
      </p:sp>
      <p:sp>
        <p:nvSpPr>
          <p:cNvPr id="25" name="object 25"/>
          <p:cNvSpPr/>
          <p:nvPr/>
        </p:nvSpPr>
        <p:spPr>
          <a:xfrm>
            <a:off x="695634" y="4559134"/>
            <a:ext cx="38100" cy="274320"/>
          </a:xfrm>
          <a:custGeom>
            <a:avLst/>
            <a:gdLst/>
            <a:ahLst/>
            <a:cxnLst/>
            <a:rect l="l" t="t" r="r" b="b"/>
            <a:pathLst>
              <a:path w="38100" h="274320">
                <a:moveTo>
                  <a:pt x="19047" y="0"/>
                </a:moveTo>
                <a:lnTo>
                  <a:pt x="11650" y="1501"/>
                </a:lnTo>
                <a:lnTo>
                  <a:pt x="5594" y="5591"/>
                </a:lnTo>
                <a:lnTo>
                  <a:pt x="1502" y="11647"/>
                </a:lnTo>
                <a:lnTo>
                  <a:pt x="0" y="19050"/>
                </a:lnTo>
                <a:lnTo>
                  <a:pt x="0" y="255270"/>
                </a:lnTo>
                <a:lnTo>
                  <a:pt x="1502" y="262666"/>
                </a:lnTo>
                <a:lnTo>
                  <a:pt x="5594" y="268724"/>
                </a:lnTo>
                <a:lnTo>
                  <a:pt x="11650" y="272816"/>
                </a:lnTo>
                <a:lnTo>
                  <a:pt x="19051" y="274320"/>
                </a:lnTo>
                <a:lnTo>
                  <a:pt x="26448" y="272816"/>
                </a:lnTo>
                <a:lnTo>
                  <a:pt x="32505" y="268724"/>
                </a:lnTo>
                <a:lnTo>
                  <a:pt x="36596" y="262666"/>
                </a:lnTo>
                <a:lnTo>
                  <a:pt x="38098" y="255270"/>
                </a:lnTo>
                <a:lnTo>
                  <a:pt x="38098" y="19050"/>
                </a:lnTo>
                <a:lnTo>
                  <a:pt x="36596" y="11647"/>
                </a:lnTo>
                <a:lnTo>
                  <a:pt x="32505" y="5591"/>
                </a:lnTo>
                <a:lnTo>
                  <a:pt x="26448" y="1501"/>
                </a:lnTo>
                <a:lnTo>
                  <a:pt x="19047" y="0"/>
                </a:lnTo>
                <a:close/>
              </a:path>
            </a:pathLst>
          </a:custGeom>
          <a:solidFill>
            <a:srgbClr val="DE0374"/>
          </a:solidFill>
        </p:spPr>
        <p:txBody>
          <a:bodyPr wrap="square" lIns="0" tIns="0" rIns="0" bIns="0" rtlCol="0"/>
          <a:lstStyle/>
          <a:p>
            <a:endParaRPr dirty="0"/>
          </a:p>
        </p:txBody>
      </p:sp>
      <p:sp>
        <p:nvSpPr>
          <p:cNvPr id="26" name="object 26"/>
          <p:cNvSpPr/>
          <p:nvPr/>
        </p:nvSpPr>
        <p:spPr>
          <a:xfrm>
            <a:off x="4480610" y="2761212"/>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27" name="object 27"/>
          <p:cNvSpPr/>
          <p:nvPr/>
        </p:nvSpPr>
        <p:spPr>
          <a:xfrm>
            <a:off x="4480610" y="3336140"/>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28" name="object 28"/>
          <p:cNvSpPr/>
          <p:nvPr/>
        </p:nvSpPr>
        <p:spPr>
          <a:xfrm>
            <a:off x="4499660" y="4463159"/>
            <a:ext cx="38100" cy="274320"/>
          </a:xfrm>
          <a:custGeom>
            <a:avLst/>
            <a:gdLst/>
            <a:ahLst/>
            <a:cxnLst/>
            <a:rect l="l" t="t" r="r" b="b"/>
            <a:pathLst>
              <a:path w="38100" h="274320">
                <a:moveTo>
                  <a:pt x="19050" y="0"/>
                </a:moveTo>
                <a:lnTo>
                  <a:pt x="11653" y="1501"/>
                </a:lnTo>
                <a:lnTo>
                  <a:pt x="5595" y="5591"/>
                </a:lnTo>
                <a:lnTo>
                  <a:pt x="1503" y="11647"/>
                </a:lnTo>
                <a:lnTo>
                  <a:pt x="0" y="19050"/>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29" name="object 29"/>
          <p:cNvSpPr/>
          <p:nvPr/>
        </p:nvSpPr>
        <p:spPr>
          <a:xfrm>
            <a:off x="8272322"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0" name="object 30"/>
          <p:cNvSpPr/>
          <p:nvPr/>
        </p:nvSpPr>
        <p:spPr>
          <a:xfrm>
            <a:off x="8272322" y="3513353"/>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1" name="object 31"/>
          <p:cNvSpPr/>
          <p:nvPr/>
        </p:nvSpPr>
        <p:spPr>
          <a:xfrm>
            <a:off x="8272322" y="4406734"/>
            <a:ext cx="38100" cy="274320"/>
          </a:xfrm>
          <a:custGeom>
            <a:avLst/>
            <a:gdLst/>
            <a:ahLst/>
            <a:cxnLst/>
            <a:rect l="l" t="t" r="r" b="b"/>
            <a:pathLst>
              <a:path w="38100" h="274320">
                <a:moveTo>
                  <a:pt x="19050" y="0"/>
                </a:moveTo>
                <a:lnTo>
                  <a:pt x="11653" y="1503"/>
                </a:lnTo>
                <a:lnTo>
                  <a:pt x="5595" y="5595"/>
                </a:lnTo>
                <a:lnTo>
                  <a:pt x="1503" y="11653"/>
                </a:lnTo>
                <a:lnTo>
                  <a:pt x="0" y="19050"/>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50"/>
                </a:lnTo>
                <a:lnTo>
                  <a:pt x="36596" y="11653"/>
                </a:lnTo>
                <a:lnTo>
                  <a:pt x="32504" y="5595"/>
                </a:lnTo>
                <a:lnTo>
                  <a:pt x="26446" y="1503"/>
                </a:lnTo>
                <a:lnTo>
                  <a:pt x="19050" y="0"/>
                </a:lnTo>
                <a:close/>
              </a:path>
            </a:pathLst>
          </a:custGeom>
          <a:solidFill>
            <a:srgbClr val="DE0374"/>
          </a:solidFill>
        </p:spPr>
        <p:txBody>
          <a:bodyPr wrap="square" lIns="0" tIns="0" rIns="0" bIns="0" rtlCol="0"/>
          <a:lstStyle/>
          <a:p>
            <a:endParaRPr dirty="0"/>
          </a:p>
        </p:txBody>
      </p:sp>
      <p:sp>
        <p:nvSpPr>
          <p:cNvPr id="32" name="object 32"/>
          <p:cNvSpPr/>
          <p:nvPr/>
        </p:nvSpPr>
        <p:spPr>
          <a:xfrm>
            <a:off x="4656523" y="5623568"/>
            <a:ext cx="1951949" cy="514987"/>
          </a:xfrm>
          <a:prstGeom prst="rect">
            <a:avLst/>
          </a:prstGeom>
          <a:blipFill>
            <a:blip r:embed="rId7" cstate="print"/>
            <a:stretch>
              <a:fillRect/>
            </a:stretch>
          </a:blipFill>
        </p:spPr>
        <p:txBody>
          <a:bodyPr wrap="square" lIns="0" tIns="0" rIns="0" bIns="0" rtlCol="0"/>
          <a:lstStyle/>
          <a:p>
            <a:endParaRPr dirty="0"/>
          </a:p>
        </p:txBody>
      </p:sp>
      <p:pic>
        <p:nvPicPr>
          <p:cNvPr id="3074" name="Picture 2" descr="Image result for meraki">
            <a:extLst>
              <a:ext uri="{FF2B5EF4-FFF2-40B4-BE49-F238E27FC236}">
                <a16:creationId xmlns:a16="http://schemas.microsoft.com/office/drawing/2014/main" id="{799D5B9D-D3C4-4EE7-B8A8-A7F79145E1E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5732" y="5430325"/>
            <a:ext cx="2293546" cy="770321"/>
          </a:xfrm>
          <a:prstGeom prst="rect">
            <a:avLst/>
          </a:prstGeom>
          <a:noFill/>
          <a:extLst>
            <a:ext uri="{909E8E84-426E-40DD-AFC4-6F175D3DCCD1}">
              <a14:hiddenFill xmlns:a14="http://schemas.microsoft.com/office/drawing/2010/main">
                <a:solidFill>
                  <a:srgbClr val="FFFFFF"/>
                </a:solidFill>
              </a14:hiddenFill>
            </a:ext>
          </a:extLst>
        </p:spPr>
      </p:pic>
      <p:sp>
        <p:nvSpPr>
          <p:cNvPr id="33" name="object 11">
            <a:extLst>
              <a:ext uri="{FF2B5EF4-FFF2-40B4-BE49-F238E27FC236}">
                <a16:creationId xmlns:a16="http://schemas.microsoft.com/office/drawing/2014/main" id="{63AA5CCC-2B41-486F-941C-F6A78BAD32A6}"/>
              </a:ext>
            </a:extLst>
          </p:cNvPr>
          <p:cNvSpPr/>
          <p:nvPr/>
        </p:nvSpPr>
        <p:spPr>
          <a:xfrm>
            <a:off x="7822534" y="5613916"/>
            <a:ext cx="645325" cy="645321"/>
          </a:xfrm>
          <a:prstGeom prst="rect">
            <a:avLst/>
          </a:prstGeom>
          <a:blipFill>
            <a:blip r:embed="rId9" cstate="print"/>
            <a:stretch>
              <a:fillRect/>
            </a:stretch>
          </a:blipFill>
        </p:spPr>
        <p:txBody>
          <a:bodyPr wrap="square" lIns="0" tIns="0" rIns="0" bIns="0" rtlCol="0"/>
          <a:lstStyle/>
          <a:p>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8D69023-C04A-40DF-91C1-4F3281BDE2F3}"/>
              </a:ext>
            </a:extLst>
          </p:cNvPr>
          <p:cNvGraphicFramePr>
            <a:graphicFrameLocks noChangeAspect="1"/>
          </p:cNvGraphicFramePr>
          <p:nvPr>
            <p:custDataLst>
              <p:tags r:id="rId2"/>
            </p:custDataLst>
            <p:extLst>
              <p:ext uri="{D42A27DB-BD31-4B8C-83A1-F6EECF244321}">
                <p14:modId xmlns:p14="http://schemas.microsoft.com/office/powerpoint/2010/main" val="3592182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08D69023-C04A-40DF-91C1-4F3281BDE2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6"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39" y="1163764"/>
            <a:ext cx="9219361" cy="628377"/>
          </a:xfrm>
          <a:prstGeom prst="rect">
            <a:avLst/>
          </a:prstGeom>
        </p:spPr>
        <p:txBody>
          <a:bodyPr vert="horz" wrap="square" lIns="0" tIns="12700" rIns="0" bIns="0" rtlCol="0">
            <a:spAutoFit/>
          </a:bodyPr>
          <a:lstStyle/>
          <a:p>
            <a:pPr marL="12700" marR="5080">
              <a:lnSpc>
                <a:spcPct val="100000"/>
              </a:lnSpc>
              <a:spcBef>
                <a:spcPts val="100"/>
              </a:spcBef>
            </a:pPr>
            <a:r>
              <a:rPr lang="en-US" sz="2000" b="1" spc="-150" dirty="0">
                <a:latin typeface="DejaVu Sans"/>
                <a:cs typeface="DejaVu Sans"/>
              </a:rPr>
              <a:t>Advanced Proactive Monitoring </a:t>
            </a:r>
            <a:r>
              <a:rPr lang="en-US" sz="2000" spc="-150" dirty="0">
                <a:latin typeface="DejaVu Sans"/>
                <a:cs typeface="DejaVu Sans"/>
              </a:rPr>
              <a:t>for Interactive voice response (IVR) &amp; customer experience testing suite</a:t>
            </a:r>
            <a:endParaRPr sz="2000" spc="-150" dirty="0">
              <a:latin typeface="DejaVu Sans"/>
              <a:cs typeface="DejaVu Sans"/>
            </a:endParaRP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7" name="object 7"/>
          <p:cNvSpPr txBox="1"/>
          <p:nvPr/>
        </p:nvSpPr>
        <p:spPr>
          <a:xfrm>
            <a:off x="888686" y="2804718"/>
            <a:ext cx="3132455" cy="2192908"/>
          </a:xfrm>
          <a:prstGeom prst="rect">
            <a:avLst/>
          </a:prstGeom>
        </p:spPr>
        <p:txBody>
          <a:bodyPr vert="horz" wrap="square" lIns="0" tIns="12700" rIns="0" bIns="0" rtlCol="0">
            <a:spAutoFit/>
          </a:bodyPr>
          <a:lstStyle/>
          <a:p>
            <a:pPr marL="12700" marR="5080">
              <a:lnSpc>
                <a:spcPct val="100000"/>
              </a:lnSpc>
              <a:spcBef>
                <a:spcPts val="100"/>
              </a:spcBef>
            </a:pPr>
            <a:r>
              <a:rPr lang="en-US" sz="1400" spc="-20" dirty="0">
                <a:latin typeface="DejaVu Sans"/>
                <a:cs typeface="DejaVu Sans"/>
              </a:rPr>
              <a:t>Business need to be agile in the way in which they service their customer base</a:t>
            </a:r>
          </a:p>
          <a:p>
            <a:pPr marL="12700" marR="5080">
              <a:lnSpc>
                <a:spcPct val="100000"/>
              </a:lnSpc>
              <a:spcBef>
                <a:spcPts val="100"/>
              </a:spcBef>
            </a:pPr>
            <a:endParaRPr lang="en-US" sz="1400" spc="-20" dirty="0">
              <a:latin typeface="DejaVu Sans"/>
              <a:cs typeface="DejaVu Sans"/>
            </a:endParaRPr>
          </a:p>
          <a:p>
            <a:pPr marL="12700" marR="5080">
              <a:lnSpc>
                <a:spcPct val="100000"/>
              </a:lnSpc>
              <a:spcBef>
                <a:spcPts val="100"/>
              </a:spcBef>
            </a:pPr>
            <a:r>
              <a:rPr lang="en-US" sz="1400" spc="-20" dirty="0">
                <a:latin typeface="DejaVu Sans"/>
                <a:cs typeface="DejaVu Sans"/>
              </a:rPr>
              <a:t>Contact center monitoring is critical for organizations seeking to improve the performance of agents, avoid disruptions and outages and improve the overall customer experience.</a:t>
            </a:r>
            <a:endParaRPr lang="en-US" sz="1400" spc="-80" dirty="0">
              <a:latin typeface="DejaVu Sans"/>
              <a:cs typeface="DejaVu Sans"/>
            </a:endParaRPr>
          </a:p>
        </p:txBody>
      </p:sp>
      <p:sp>
        <p:nvSpPr>
          <p:cNvPr id="18" name="object 18"/>
          <p:cNvSpPr/>
          <p:nvPr/>
        </p:nvSpPr>
        <p:spPr>
          <a:xfrm>
            <a:off x="687423" y="6294694"/>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9" name="object 19"/>
          <p:cNvSpPr txBox="1"/>
          <p:nvPr/>
        </p:nvSpPr>
        <p:spPr>
          <a:xfrm>
            <a:off x="680159" y="5229745"/>
            <a:ext cx="987425" cy="182101"/>
          </a:xfrm>
          <a:prstGeom prst="rect">
            <a:avLst/>
          </a:prstGeom>
        </p:spPr>
        <p:txBody>
          <a:bodyPr vert="horz" wrap="square" lIns="0" tIns="12700" rIns="0" bIns="0" rtlCol="0">
            <a:spAutoFit/>
          </a:bodyPr>
          <a:lstStyle/>
          <a:p>
            <a:pPr marL="12700">
              <a:lnSpc>
                <a:spcPct val="100000"/>
              </a:lnSpc>
              <a:spcBef>
                <a:spcPts val="100"/>
              </a:spcBef>
            </a:pPr>
            <a:r>
              <a:rPr sz="1100" b="1" spc="-140" dirty="0">
                <a:latin typeface="DejaVu Sans"/>
                <a:cs typeface="DejaVu Sans"/>
              </a:rPr>
              <a:t>Selected</a:t>
            </a:r>
            <a:r>
              <a:rPr sz="1100" b="1" spc="-200" dirty="0">
                <a:latin typeface="DejaVu Sans"/>
                <a:cs typeface="DejaVu Sans"/>
              </a:rPr>
              <a:t> </a:t>
            </a:r>
            <a:r>
              <a:rPr sz="1100" b="1" spc="-95" dirty="0">
                <a:latin typeface="DejaVu Sans"/>
                <a:cs typeface="DejaVu Sans"/>
              </a:rPr>
              <a:t>OEM</a:t>
            </a:r>
            <a:endParaRPr sz="1100" dirty="0">
              <a:latin typeface="DejaVu Sans"/>
              <a:cs typeface="DejaVu Sans"/>
            </a:endParaRPr>
          </a:p>
        </p:txBody>
      </p:sp>
      <p:sp>
        <p:nvSpPr>
          <p:cNvPr id="20" name="object 20"/>
          <p:cNvSpPr txBox="1"/>
          <p:nvPr/>
        </p:nvSpPr>
        <p:spPr>
          <a:xfrm>
            <a:off x="680159" y="2504998"/>
            <a:ext cx="1609090" cy="26924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231F20"/>
                </a:solidFill>
                <a:latin typeface="DejaVu Sans"/>
                <a:cs typeface="DejaVu Sans"/>
              </a:rPr>
              <a:t>CURRENT</a:t>
            </a:r>
            <a:r>
              <a:rPr sz="1600" b="1" spc="-300" dirty="0">
                <a:solidFill>
                  <a:srgbClr val="231F20"/>
                </a:solidFill>
                <a:latin typeface="DejaVu Sans"/>
                <a:cs typeface="DejaVu Sans"/>
              </a:rPr>
              <a:t> </a:t>
            </a:r>
            <a:r>
              <a:rPr sz="1600" b="1" spc="-204" dirty="0">
                <a:solidFill>
                  <a:srgbClr val="231F20"/>
                </a:solidFill>
                <a:latin typeface="DejaVu Sans"/>
                <a:cs typeface="DejaVu Sans"/>
              </a:rPr>
              <a:t>STATE</a:t>
            </a:r>
            <a:endParaRPr sz="1600" dirty="0">
              <a:latin typeface="DejaVu Sans"/>
              <a:cs typeface="DejaVu Sans"/>
            </a:endParaRPr>
          </a:p>
        </p:txBody>
      </p:sp>
      <p:sp>
        <p:nvSpPr>
          <p:cNvPr id="21" name="object 21"/>
          <p:cNvSpPr/>
          <p:nvPr/>
        </p:nvSpPr>
        <p:spPr>
          <a:xfrm>
            <a:off x="4191000" y="2753007"/>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22" name="object 22"/>
          <p:cNvSpPr/>
          <p:nvPr/>
        </p:nvSpPr>
        <p:spPr>
          <a:xfrm>
            <a:off x="7988329" y="2804718"/>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23" name="object 23"/>
          <p:cNvSpPr txBox="1"/>
          <p:nvPr/>
        </p:nvSpPr>
        <p:spPr>
          <a:xfrm>
            <a:off x="4624317" y="2804718"/>
            <a:ext cx="3364012" cy="3511218"/>
          </a:xfrm>
          <a:prstGeom prst="rect">
            <a:avLst/>
          </a:prstGeom>
        </p:spPr>
        <p:txBody>
          <a:bodyPr vert="horz" wrap="square" lIns="0" tIns="12700" rIns="0" bIns="0" rtlCol="0">
            <a:spAutoFit/>
          </a:bodyPr>
          <a:lstStyle/>
          <a:p>
            <a:pPr marL="12700" marR="555625" algn="just">
              <a:lnSpc>
                <a:spcPct val="100000"/>
              </a:lnSpc>
              <a:spcBef>
                <a:spcPts val="100"/>
              </a:spcBef>
            </a:pPr>
            <a:r>
              <a:rPr lang="en-US" sz="1400" spc="-85" dirty="0">
                <a:latin typeface="DejaVu Sans"/>
                <a:cs typeface="DejaVu Sans"/>
              </a:rPr>
              <a:t>Performance Monitoring -Enables managers to track system performance and interactions </a:t>
            </a:r>
          </a:p>
          <a:p>
            <a:pPr marL="12700" marR="555625" algn="just">
              <a:lnSpc>
                <a:spcPct val="100000"/>
              </a:lnSpc>
              <a:spcBef>
                <a:spcPts val="100"/>
              </a:spcBef>
            </a:pPr>
            <a:endParaRPr lang="en-US" sz="1400" spc="-85" dirty="0">
              <a:latin typeface="DejaVu Sans"/>
              <a:cs typeface="DejaVu Sans"/>
            </a:endParaRPr>
          </a:p>
          <a:p>
            <a:pPr marL="12700" marR="555625" algn="just">
              <a:lnSpc>
                <a:spcPct val="100000"/>
              </a:lnSpc>
              <a:spcBef>
                <a:spcPts val="100"/>
              </a:spcBef>
            </a:pPr>
            <a:r>
              <a:rPr lang="en-US" sz="1400" spc="-85" dirty="0">
                <a:latin typeface="DejaVu Sans"/>
                <a:cs typeface="DejaVu Sans"/>
              </a:rPr>
              <a:t>Automatically generate an up-to-date and accurate overview of your IVR configurations and fully benchmark existing systems.</a:t>
            </a:r>
          </a:p>
          <a:p>
            <a:pPr marL="12700" marR="555625" algn="just">
              <a:lnSpc>
                <a:spcPct val="100000"/>
              </a:lnSpc>
              <a:spcBef>
                <a:spcPts val="100"/>
              </a:spcBef>
            </a:pPr>
            <a:endParaRPr lang="en-US" sz="1400" spc="-85" dirty="0">
              <a:latin typeface="DejaVu Sans"/>
              <a:cs typeface="DejaVu Sans"/>
            </a:endParaRPr>
          </a:p>
          <a:p>
            <a:pPr marL="12700" marR="555625" algn="just">
              <a:lnSpc>
                <a:spcPct val="100000"/>
              </a:lnSpc>
              <a:spcBef>
                <a:spcPts val="100"/>
              </a:spcBef>
            </a:pPr>
            <a:r>
              <a:rPr lang="en-US" sz="1400" spc="-85" dirty="0">
                <a:latin typeface="DejaVu Sans"/>
                <a:cs typeface="DejaVu Sans"/>
              </a:rPr>
              <a:t>ETS Discovery automatically creates fully editable tests scripts to ensure that every element of the customer journey, from connecting via the carrier to speaking with an agent is fully tested and analyzed.</a:t>
            </a:r>
          </a:p>
        </p:txBody>
      </p:sp>
      <p:sp>
        <p:nvSpPr>
          <p:cNvPr id="24" name="object 24"/>
          <p:cNvSpPr txBox="1"/>
          <p:nvPr/>
        </p:nvSpPr>
        <p:spPr>
          <a:xfrm>
            <a:off x="8453817" y="2804718"/>
            <a:ext cx="3001645" cy="2623795"/>
          </a:xfrm>
          <a:prstGeom prst="rect">
            <a:avLst/>
          </a:prstGeom>
        </p:spPr>
        <p:txBody>
          <a:bodyPr vert="horz" wrap="square" lIns="0" tIns="12700" rIns="0" bIns="0" rtlCol="0">
            <a:spAutoFit/>
          </a:bodyPr>
          <a:lstStyle/>
          <a:p>
            <a:pPr marL="12700" marR="555625" algn="just">
              <a:lnSpc>
                <a:spcPct val="100000"/>
              </a:lnSpc>
              <a:spcBef>
                <a:spcPts val="100"/>
              </a:spcBef>
            </a:pPr>
            <a:r>
              <a:rPr lang="en-US" sz="1400" spc="-85" dirty="0">
                <a:latin typeface="DejaVu Sans"/>
                <a:cs typeface="DejaVu Sans"/>
              </a:rPr>
              <a:t>Leverage the power of Artificial Intelligence to gain new insights into your environment.</a:t>
            </a:r>
          </a:p>
          <a:p>
            <a:pPr marL="12700" marR="555625" algn="just">
              <a:lnSpc>
                <a:spcPct val="100000"/>
              </a:lnSpc>
              <a:spcBef>
                <a:spcPts val="100"/>
              </a:spcBef>
            </a:pPr>
            <a:endParaRPr lang="en-US" sz="1400" spc="-85" dirty="0">
              <a:latin typeface="DejaVu Sans"/>
              <a:cs typeface="DejaVu Sans"/>
            </a:endParaRPr>
          </a:p>
          <a:p>
            <a:pPr marL="12700" marR="555625" algn="just">
              <a:lnSpc>
                <a:spcPct val="100000"/>
              </a:lnSpc>
              <a:spcBef>
                <a:spcPts val="100"/>
              </a:spcBef>
            </a:pPr>
            <a:r>
              <a:rPr lang="en-US" sz="1400" spc="-85" dirty="0">
                <a:latin typeface="DejaVu Sans"/>
                <a:cs typeface="DejaVu Sans"/>
              </a:rPr>
              <a:t>Optimize the performance of the Contact Center by reducing the impact of outages with system monitoring; resolving issues quickly through automated monitoring.</a:t>
            </a:r>
          </a:p>
        </p:txBody>
      </p:sp>
      <p:sp>
        <p:nvSpPr>
          <p:cNvPr id="25" name="object 25"/>
          <p:cNvSpPr txBox="1"/>
          <p:nvPr/>
        </p:nvSpPr>
        <p:spPr>
          <a:xfrm>
            <a:off x="4453585" y="250499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26" name="object 26"/>
          <p:cNvSpPr txBox="1"/>
          <p:nvPr/>
        </p:nvSpPr>
        <p:spPr>
          <a:xfrm>
            <a:off x="8245296" y="2504998"/>
            <a:ext cx="1931973" cy="259045"/>
          </a:xfrm>
          <a:prstGeom prst="rect">
            <a:avLst/>
          </a:prstGeom>
        </p:spPr>
        <p:txBody>
          <a:bodyPr vert="horz" wrap="square" lIns="0" tIns="12700" rIns="0" bIns="0" rtlCol="0">
            <a:spAutoFit/>
          </a:bodyPr>
          <a:lstStyle/>
          <a:p>
            <a:pPr marL="12700">
              <a:lnSpc>
                <a:spcPct val="100000"/>
              </a:lnSpc>
              <a:spcBef>
                <a:spcPts val="100"/>
              </a:spcBef>
            </a:pPr>
            <a:r>
              <a:rPr sz="1600" b="1" spc="-180" dirty="0">
                <a:solidFill>
                  <a:srgbClr val="231F20"/>
                </a:solidFill>
                <a:latin typeface="DejaVu Sans"/>
                <a:cs typeface="DejaVu Sans"/>
              </a:rPr>
              <a:t>BUSINESS</a:t>
            </a:r>
            <a:r>
              <a:rPr sz="1600" b="1" spc="-250" dirty="0">
                <a:solidFill>
                  <a:srgbClr val="231F20"/>
                </a:solidFill>
                <a:latin typeface="DejaVu Sans"/>
                <a:cs typeface="DejaVu Sans"/>
              </a:rPr>
              <a:t> </a:t>
            </a:r>
            <a:r>
              <a:rPr sz="1600" b="1" spc="-130" dirty="0">
                <a:solidFill>
                  <a:srgbClr val="231F20"/>
                </a:solidFill>
                <a:latin typeface="DejaVu Sans"/>
                <a:cs typeface="DejaVu Sans"/>
              </a:rPr>
              <a:t>IMPACT</a:t>
            </a:r>
            <a:endParaRPr sz="1600" dirty="0">
              <a:latin typeface="DejaVu Sans"/>
              <a:cs typeface="DejaVu Sans"/>
            </a:endParaRPr>
          </a:p>
        </p:txBody>
      </p:sp>
      <p:sp>
        <p:nvSpPr>
          <p:cNvPr id="27" name="object 27"/>
          <p:cNvSpPr/>
          <p:nvPr/>
        </p:nvSpPr>
        <p:spPr>
          <a:xfrm>
            <a:off x="2612135"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8" name="object 28"/>
          <p:cNvSpPr/>
          <p:nvPr/>
        </p:nvSpPr>
        <p:spPr>
          <a:xfrm>
            <a:off x="6385559"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9" name="object 29"/>
          <p:cNvSpPr/>
          <p:nvPr/>
        </p:nvSpPr>
        <p:spPr>
          <a:xfrm>
            <a:off x="10177271" y="2583713"/>
            <a:ext cx="1455420" cy="121920"/>
          </a:xfrm>
          <a:custGeom>
            <a:avLst/>
            <a:gdLst/>
            <a:ahLst/>
            <a:cxnLst/>
            <a:rect l="l" t="t" r="r" b="b"/>
            <a:pathLst>
              <a:path w="1455420" h="121919">
                <a:moveTo>
                  <a:pt x="0" y="0"/>
                </a:moveTo>
                <a:lnTo>
                  <a:pt x="1455420" y="0"/>
                </a:lnTo>
                <a:lnTo>
                  <a:pt x="1455420" y="121919"/>
                </a:lnTo>
                <a:lnTo>
                  <a:pt x="0" y="121919"/>
                </a:lnTo>
                <a:lnTo>
                  <a:pt x="0" y="0"/>
                </a:lnTo>
                <a:close/>
              </a:path>
            </a:pathLst>
          </a:custGeom>
          <a:solidFill>
            <a:srgbClr val="DE0374"/>
          </a:solidFill>
        </p:spPr>
        <p:txBody>
          <a:bodyPr wrap="square" lIns="0" tIns="0" rIns="0" bIns="0" rtlCol="0"/>
          <a:lstStyle/>
          <a:p>
            <a:endParaRPr dirty="0"/>
          </a:p>
        </p:txBody>
      </p:sp>
      <p:sp>
        <p:nvSpPr>
          <p:cNvPr id="30" name="object 30"/>
          <p:cNvSpPr/>
          <p:nvPr/>
        </p:nvSpPr>
        <p:spPr>
          <a:xfrm>
            <a:off x="695634" y="2865653"/>
            <a:ext cx="38100" cy="274320"/>
          </a:xfrm>
          <a:custGeom>
            <a:avLst/>
            <a:gdLst/>
            <a:ahLst/>
            <a:cxnLst/>
            <a:rect l="l" t="t" r="r" b="b"/>
            <a:pathLst>
              <a:path w="38100" h="274319">
                <a:moveTo>
                  <a:pt x="19047" y="0"/>
                </a:moveTo>
                <a:lnTo>
                  <a:pt x="11650" y="1501"/>
                </a:lnTo>
                <a:lnTo>
                  <a:pt x="5594" y="5589"/>
                </a:lnTo>
                <a:lnTo>
                  <a:pt x="1502" y="11642"/>
                </a:lnTo>
                <a:lnTo>
                  <a:pt x="0" y="19037"/>
                </a:lnTo>
                <a:lnTo>
                  <a:pt x="0" y="255270"/>
                </a:lnTo>
                <a:lnTo>
                  <a:pt x="1502" y="262666"/>
                </a:lnTo>
                <a:lnTo>
                  <a:pt x="5594" y="268724"/>
                </a:lnTo>
                <a:lnTo>
                  <a:pt x="11650" y="272816"/>
                </a:lnTo>
                <a:lnTo>
                  <a:pt x="19051" y="274320"/>
                </a:lnTo>
                <a:lnTo>
                  <a:pt x="26448" y="272816"/>
                </a:lnTo>
                <a:lnTo>
                  <a:pt x="32505" y="268724"/>
                </a:lnTo>
                <a:lnTo>
                  <a:pt x="36596" y="262666"/>
                </a:lnTo>
                <a:lnTo>
                  <a:pt x="38098" y="255270"/>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31" name="object 31"/>
          <p:cNvSpPr/>
          <p:nvPr/>
        </p:nvSpPr>
        <p:spPr>
          <a:xfrm>
            <a:off x="687423" y="3744406"/>
            <a:ext cx="38100" cy="274320"/>
          </a:xfrm>
          <a:custGeom>
            <a:avLst/>
            <a:gdLst/>
            <a:ahLst/>
            <a:cxnLst/>
            <a:rect l="l" t="t" r="r" b="b"/>
            <a:pathLst>
              <a:path w="38100" h="274320">
                <a:moveTo>
                  <a:pt x="19047" y="0"/>
                </a:moveTo>
                <a:lnTo>
                  <a:pt x="11650" y="1501"/>
                </a:lnTo>
                <a:lnTo>
                  <a:pt x="5594" y="5589"/>
                </a:lnTo>
                <a:lnTo>
                  <a:pt x="1502" y="11642"/>
                </a:lnTo>
                <a:lnTo>
                  <a:pt x="0" y="19037"/>
                </a:lnTo>
                <a:lnTo>
                  <a:pt x="0" y="255269"/>
                </a:lnTo>
                <a:lnTo>
                  <a:pt x="1502" y="262666"/>
                </a:lnTo>
                <a:lnTo>
                  <a:pt x="5594" y="268724"/>
                </a:lnTo>
                <a:lnTo>
                  <a:pt x="11650" y="272816"/>
                </a:lnTo>
                <a:lnTo>
                  <a:pt x="19051" y="274319"/>
                </a:lnTo>
                <a:lnTo>
                  <a:pt x="26448" y="272816"/>
                </a:lnTo>
                <a:lnTo>
                  <a:pt x="32505" y="268724"/>
                </a:lnTo>
                <a:lnTo>
                  <a:pt x="36596" y="262666"/>
                </a:lnTo>
                <a:lnTo>
                  <a:pt x="38098" y="255269"/>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33" name="object 33"/>
          <p:cNvSpPr/>
          <p:nvPr/>
        </p:nvSpPr>
        <p:spPr>
          <a:xfrm>
            <a:off x="4480610"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4" name="object 34"/>
          <p:cNvSpPr/>
          <p:nvPr/>
        </p:nvSpPr>
        <p:spPr>
          <a:xfrm>
            <a:off x="4491596" y="3714661"/>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5" name="object 35"/>
          <p:cNvSpPr/>
          <p:nvPr/>
        </p:nvSpPr>
        <p:spPr>
          <a:xfrm>
            <a:off x="4461560" y="4761664"/>
            <a:ext cx="38100" cy="274320"/>
          </a:xfrm>
          <a:custGeom>
            <a:avLst/>
            <a:gdLst/>
            <a:ahLst/>
            <a:cxnLst/>
            <a:rect l="l" t="t" r="r" b="b"/>
            <a:pathLst>
              <a:path w="38100" h="274320">
                <a:moveTo>
                  <a:pt x="19050" y="0"/>
                </a:moveTo>
                <a:lnTo>
                  <a:pt x="11653" y="1503"/>
                </a:lnTo>
                <a:lnTo>
                  <a:pt x="5595" y="5595"/>
                </a:lnTo>
                <a:lnTo>
                  <a:pt x="1503" y="11653"/>
                </a:lnTo>
                <a:lnTo>
                  <a:pt x="0" y="19049"/>
                </a:lnTo>
                <a:lnTo>
                  <a:pt x="0" y="255282"/>
                </a:lnTo>
                <a:lnTo>
                  <a:pt x="1503" y="262677"/>
                </a:lnTo>
                <a:lnTo>
                  <a:pt x="5595" y="268730"/>
                </a:lnTo>
                <a:lnTo>
                  <a:pt x="11653" y="272818"/>
                </a:lnTo>
                <a:lnTo>
                  <a:pt x="19050" y="274319"/>
                </a:lnTo>
                <a:lnTo>
                  <a:pt x="26446" y="272818"/>
                </a:lnTo>
                <a:lnTo>
                  <a:pt x="32504" y="268730"/>
                </a:lnTo>
                <a:lnTo>
                  <a:pt x="36596" y="262677"/>
                </a:lnTo>
                <a:lnTo>
                  <a:pt x="38100" y="255282"/>
                </a:lnTo>
                <a:lnTo>
                  <a:pt x="38100" y="19049"/>
                </a:lnTo>
                <a:lnTo>
                  <a:pt x="36596" y="11653"/>
                </a:lnTo>
                <a:lnTo>
                  <a:pt x="32504" y="5595"/>
                </a:lnTo>
                <a:lnTo>
                  <a:pt x="26446" y="1503"/>
                </a:lnTo>
                <a:lnTo>
                  <a:pt x="19050" y="0"/>
                </a:lnTo>
                <a:close/>
              </a:path>
            </a:pathLst>
          </a:custGeom>
          <a:solidFill>
            <a:srgbClr val="DE0374"/>
          </a:solidFill>
        </p:spPr>
        <p:txBody>
          <a:bodyPr wrap="square" lIns="0" tIns="0" rIns="0" bIns="0" rtlCol="0"/>
          <a:lstStyle/>
          <a:p>
            <a:endParaRPr dirty="0"/>
          </a:p>
        </p:txBody>
      </p:sp>
      <p:sp>
        <p:nvSpPr>
          <p:cNvPr id="36" name="object 36"/>
          <p:cNvSpPr/>
          <p:nvPr/>
        </p:nvSpPr>
        <p:spPr>
          <a:xfrm>
            <a:off x="8272322"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8" name="object 38"/>
          <p:cNvSpPr/>
          <p:nvPr/>
        </p:nvSpPr>
        <p:spPr>
          <a:xfrm>
            <a:off x="8272322" y="3951442"/>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40" name="object 3">
            <a:extLst>
              <a:ext uri="{FF2B5EF4-FFF2-40B4-BE49-F238E27FC236}">
                <a16:creationId xmlns:a16="http://schemas.microsoft.com/office/drawing/2014/main" id="{2A92C6D4-1528-4EE9-90C3-C0E0E15FA59A}"/>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sz="1000" b="1" spc="-80" dirty="0">
                <a:solidFill>
                  <a:srgbClr val="231F20"/>
                </a:solidFill>
                <a:latin typeface="DejaVu Sans"/>
                <a:cs typeface="DejaVu Sans"/>
              </a:rPr>
              <a:t>SOLUTION</a:t>
            </a:r>
            <a:r>
              <a:rPr sz="1000" b="1" spc="-170" dirty="0">
                <a:solidFill>
                  <a:srgbClr val="231F20"/>
                </a:solidFill>
                <a:latin typeface="DejaVu Sans"/>
                <a:cs typeface="DejaVu Sans"/>
              </a:rPr>
              <a:t> </a:t>
            </a:r>
            <a:r>
              <a:rPr sz="1000" b="1" spc="-80" dirty="0">
                <a:solidFill>
                  <a:srgbClr val="231F20"/>
                </a:solidFill>
                <a:latin typeface="DejaVu Sans"/>
                <a:cs typeface="DejaVu Sans"/>
              </a:rPr>
              <a:t>PORTFOLIO</a:t>
            </a:r>
            <a:endParaRPr sz="1000" dirty="0">
              <a:latin typeface="DejaVu Sans"/>
              <a:cs typeface="DejaVu Sans"/>
            </a:endParaRPr>
          </a:p>
        </p:txBody>
      </p:sp>
      <p:pic>
        <p:nvPicPr>
          <p:cNvPr id="2050" name="Picture 2" descr="Image result for occam call center">
            <a:extLst>
              <a:ext uri="{FF2B5EF4-FFF2-40B4-BE49-F238E27FC236}">
                <a16:creationId xmlns:a16="http://schemas.microsoft.com/office/drawing/2014/main" id="{BEE57A42-1B50-4FF0-8F37-F718CE7260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6248" y="5493105"/>
            <a:ext cx="2257329" cy="59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24028CC-12D8-4461-8786-7F71AE7F0A98}"/>
              </a:ext>
            </a:extLst>
          </p:cNvPr>
          <p:cNvGraphicFramePr>
            <a:graphicFrameLocks noChangeAspect="1"/>
          </p:cNvGraphicFramePr>
          <p:nvPr>
            <p:custDataLst>
              <p:tags r:id="rId2"/>
            </p:custDataLst>
            <p:extLst>
              <p:ext uri="{D42A27DB-BD31-4B8C-83A1-F6EECF244321}">
                <p14:modId xmlns:p14="http://schemas.microsoft.com/office/powerpoint/2010/main" val="319346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F24028CC-12D8-4461-8786-7F71AE7F0A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object 2"/>
          <p:cNvSpPr/>
          <p:nvPr/>
        </p:nvSpPr>
        <p:spPr>
          <a:xfrm>
            <a:off x="8932164" y="6388743"/>
            <a:ext cx="1057770" cy="304458"/>
          </a:xfrm>
          <a:prstGeom prst="rect">
            <a:avLst/>
          </a:prstGeom>
          <a:blipFill>
            <a:blip r:embed="rId6" cstate="print"/>
            <a:stretch>
              <a:fillRect/>
            </a:stretch>
          </a:blipFill>
        </p:spPr>
        <p:txBody>
          <a:bodyPr wrap="square" lIns="0" tIns="0" rIns="0" bIns="0" rtlCol="0"/>
          <a:lstStyle/>
          <a:p>
            <a:endParaRPr dirty="0"/>
          </a:p>
        </p:txBody>
      </p:sp>
      <p:sp>
        <p:nvSpPr>
          <p:cNvPr id="4" name="object 4"/>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231F20"/>
                </a:solidFill>
                <a:uFill>
                  <a:solidFill>
                    <a:srgbClr val="DE0374"/>
                  </a:solidFill>
                </a:uFill>
                <a:latin typeface="Times New Roman"/>
                <a:cs typeface="Times New Roman"/>
              </a:rPr>
              <a:t> 	</a:t>
            </a:r>
            <a:endParaRPr sz="1000" dirty="0">
              <a:latin typeface="Times New Roman"/>
              <a:cs typeface="Times New Roman"/>
            </a:endParaRPr>
          </a:p>
        </p:txBody>
      </p:sp>
      <p:sp>
        <p:nvSpPr>
          <p:cNvPr id="5" name="object 5"/>
          <p:cNvSpPr txBox="1">
            <a:spLocks noGrp="1"/>
          </p:cNvSpPr>
          <p:nvPr>
            <p:ph type="title"/>
          </p:nvPr>
        </p:nvSpPr>
        <p:spPr>
          <a:xfrm>
            <a:off x="1143852" y="1163764"/>
            <a:ext cx="7695347" cy="756920"/>
          </a:xfrm>
          <a:prstGeom prst="rect">
            <a:avLst/>
          </a:prstGeom>
        </p:spPr>
        <p:txBody>
          <a:bodyPr vert="horz" wrap="square" lIns="0" tIns="12700" rIns="0" bIns="0" rtlCol="0">
            <a:spAutoFit/>
          </a:bodyPr>
          <a:lstStyle/>
          <a:p>
            <a:pPr marL="12700" marR="5080">
              <a:lnSpc>
                <a:spcPct val="100000"/>
              </a:lnSpc>
              <a:spcBef>
                <a:spcPts val="100"/>
              </a:spcBef>
            </a:pPr>
            <a:r>
              <a:rPr sz="2400" b="1" spc="-150" dirty="0">
                <a:latin typeface="DejaVu Sans"/>
                <a:cs typeface="DejaVu Sans"/>
              </a:rPr>
              <a:t>Infrastructure Support </a:t>
            </a:r>
            <a:r>
              <a:rPr sz="2400" spc="-150" dirty="0">
                <a:latin typeface="DejaVu Sans"/>
                <a:cs typeface="DejaVu Sans"/>
              </a:rPr>
              <a:t>services reduces Maintenance  OPEX by 20% and frees resources for business projects</a:t>
            </a:r>
          </a:p>
        </p:txBody>
      </p:sp>
      <p:sp>
        <p:nvSpPr>
          <p:cNvPr id="6" name="object 6"/>
          <p:cNvSpPr/>
          <p:nvPr/>
        </p:nvSpPr>
        <p:spPr>
          <a:xfrm>
            <a:off x="905732" y="1101699"/>
            <a:ext cx="0" cy="845819"/>
          </a:xfrm>
          <a:custGeom>
            <a:avLst/>
            <a:gdLst/>
            <a:ahLst/>
            <a:cxnLst/>
            <a:rect l="l" t="t" r="r" b="b"/>
            <a:pathLst>
              <a:path h="845819">
                <a:moveTo>
                  <a:pt x="0" y="0"/>
                </a:moveTo>
                <a:lnTo>
                  <a:pt x="0" y="845820"/>
                </a:lnTo>
              </a:path>
            </a:pathLst>
          </a:custGeom>
          <a:ln w="63501">
            <a:solidFill>
              <a:srgbClr val="DE0374"/>
            </a:solidFill>
          </a:ln>
        </p:spPr>
        <p:txBody>
          <a:bodyPr wrap="square" lIns="0" tIns="0" rIns="0" bIns="0" rtlCol="0"/>
          <a:lstStyle/>
          <a:p>
            <a:endParaRPr dirty="0"/>
          </a:p>
        </p:txBody>
      </p:sp>
      <p:sp>
        <p:nvSpPr>
          <p:cNvPr id="7" name="object 7"/>
          <p:cNvSpPr txBox="1"/>
          <p:nvPr/>
        </p:nvSpPr>
        <p:spPr>
          <a:xfrm>
            <a:off x="888653" y="2804718"/>
            <a:ext cx="3048635" cy="1956946"/>
          </a:xfrm>
          <a:prstGeom prst="rect">
            <a:avLst/>
          </a:prstGeom>
        </p:spPr>
        <p:txBody>
          <a:bodyPr vert="horz" wrap="square" lIns="0" tIns="12700" rIns="0" bIns="0" rtlCol="0">
            <a:spAutoFit/>
          </a:bodyPr>
          <a:lstStyle/>
          <a:p>
            <a:pPr marL="12700" marR="429259">
              <a:lnSpc>
                <a:spcPct val="100000"/>
              </a:lnSpc>
              <a:spcBef>
                <a:spcPts val="100"/>
              </a:spcBef>
            </a:pPr>
            <a:r>
              <a:rPr sz="1400" spc="-25" dirty="0">
                <a:latin typeface="DejaVu Sans"/>
                <a:cs typeface="DejaVu Sans"/>
              </a:rPr>
              <a:t>IT </a:t>
            </a:r>
            <a:r>
              <a:rPr sz="1400" spc="-140" dirty="0">
                <a:latin typeface="DejaVu Sans"/>
                <a:cs typeface="DejaVu Sans"/>
              </a:rPr>
              <a:t>team </a:t>
            </a:r>
            <a:r>
              <a:rPr sz="1400" spc="-135" dirty="0">
                <a:latin typeface="DejaVu Sans"/>
                <a:cs typeface="DejaVu Sans"/>
              </a:rPr>
              <a:t>has </a:t>
            </a:r>
            <a:r>
              <a:rPr sz="1400" spc="-95" dirty="0">
                <a:latin typeface="DejaVu Sans"/>
                <a:cs typeface="DejaVu Sans"/>
              </a:rPr>
              <a:t>limited </a:t>
            </a:r>
            <a:r>
              <a:rPr sz="1400" spc="-110" dirty="0">
                <a:latin typeface="DejaVu Sans"/>
                <a:cs typeface="DejaVu Sans"/>
              </a:rPr>
              <a:t>resources </a:t>
            </a:r>
            <a:r>
              <a:rPr sz="1400" spc="-125" dirty="0">
                <a:latin typeface="DejaVu Sans"/>
                <a:cs typeface="DejaVu Sans"/>
              </a:rPr>
              <a:t>and  </a:t>
            </a:r>
            <a:r>
              <a:rPr sz="1400" spc="-110" dirty="0">
                <a:latin typeface="DejaVu Sans"/>
                <a:cs typeface="DejaVu Sans"/>
              </a:rPr>
              <a:t>budget </a:t>
            </a:r>
            <a:r>
              <a:rPr sz="1400" spc="-55" dirty="0">
                <a:latin typeface="DejaVu Sans"/>
                <a:cs typeface="DejaVu Sans"/>
              </a:rPr>
              <a:t>to </a:t>
            </a:r>
            <a:r>
              <a:rPr sz="1400" spc="-100" dirty="0">
                <a:latin typeface="DejaVu Sans"/>
                <a:cs typeface="DejaVu Sans"/>
              </a:rPr>
              <a:t>deploy </a:t>
            </a:r>
            <a:r>
              <a:rPr sz="1400" spc="-95" dirty="0">
                <a:latin typeface="DejaVu Sans"/>
                <a:cs typeface="DejaVu Sans"/>
              </a:rPr>
              <a:t>new</a:t>
            </a:r>
            <a:r>
              <a:rPr sz="1400" spc="-195" dirty="0">
                <a:latin typeface="DejaVu Sans"/>
                <a:cs typeface="DejaVu Sans"/>
              </a:rPr>
              <a:t> </a:t>
            </a:r>
            <a:r>
              <a:rPr sz="1400" spc="-90" dirty="0">
                <a:latin typeface="DejaVu Sans"/>
                <a:cs typeface="DejaVu Sans"/>
              </a:rPr>
              <a:t>projects</a:t>
            </a:r>
            <a:endParaRPr sz="1400" dirty="0">
              <a:latin typeface="DejaVu Sans"/>
              <a:cs typeface="DejaVu Sans"/>
            </a:endParaRPr>
          </a:p>
          <a:p>
            <a:pPr marL="12700" marR="5080">
              <a:lnSpc>
                <a:spcPct val="100000"/>
              </a:lnSpc>
              <a:spcBef>
                <a:spcPts val="1680"/>
              </a:spcBef>
            </a:pPr>
            <a:r>
              <a:rPr sz="1400" spc="-80" dirty="0">
                <a:latin typeface="DejaVu Sans"/>
                <a:cs typeface="DejaVu Sans"/>
              </a:rPr>
              <a:t>High </a:t>
            </a:r>
            <a:r>
              <a:rPr sz="1400" spc="-120" dirty="0">
                <a:latin typeface="DejaVu Sans"/>
                <a:cs typeface="DejaVu Sans"/>
              </a:rPr>
              <a:t>percentage </a:t>
            </a:r>
            <a:r>
              <a:rPr sz="1400" spc="-45" dirty="0">
                <a:latin typeface="DejaVu Sans"/>
                <a:cs typeface="DejaVu Sans"/>
              </a:rPr>
              <a:t>of </a:t>
            </a:r>
            <a:r>
              <a:rPr sz="1400" spc="-25" dirty="0">
                <a:latin typeface="DejaVu Sans"/>
                <a:cs typeface="DejaVu Sans"/>
              </a:rPr>
              <a:t>IT </a:t>
            </a:r>
            <a:r>
              <a:rPr lang="en-US" sz="1400" spc="-90" dirty="0">
                <a:latin typeface="DejaVu Sans"/>
                <a:cs typeface="DejaVu Sans"/>
              </a:rPr>
              <a:t>t</a:t>
            </a:r>
            <a:r>
              <a:rPr sz="1400" spc="-90" dirty="0">
                <a:latin typeface="DejaVu Sans"/>
                <a:cs typeface="DejaVu Sans"/>
              </a:rPr>
              <a:t>ime </a:t>
            </a:r>
            <a:r>
              <a:rPr sz="1400" spc="-105" dirty="0">
                <a:latin typeface="DejaVu Sans"/>
                <a:cs typeface="DejaVu Sans"/>
              </a:rPr>
              <a:t>spent</a:t>
            </a:r>
            <a:r>
              <a:rPr sz="1400" spc="-285" dirty="0">
                <a:latin typeface="DejaVu Sans"/>
                <a:cs typeface="DejaVu Sans"/>
              </a:rPr>
              <a:t> </a:t>
            </a:r>
            <a:r>
              <a:rPr sz="1400" spc="-110" dirty="0">
                <a:latin typeface="DejaVu Sans"/>
                <a:cs typeface="DejaVu Sans"/>
              </a:rPr>
              <a:t>ﬁxing  </a:t>
            </a:r>
            <a:r>
              <a:rPr sz="1400" spc="-65" dirty="0">
                <a:latin typeface="DejaVu Sans"/>
                <a:cs typeface="DejaVu Sans"/>
              </a:rPr>
              <a:t>low </a:t>
            </a:r>
            <a:r>
              <a:rPr sz="1400" spc="-70" dirty="0">
                <a:latin typeface="DejaVu Sans"/>
                <a:cs typeface="DejaVu Sans"/>
              </a:rPr>
              <a:t>priority</a:t>
            </a:r>
            <a:r>
              <a:rPr sz="1400" spc="-185" dirty="0">
                <a:latin typeface="DejaVu Sans"/>
                <a:cs typeface="DejaVu Sans"/>
              </a:rPr>
              <a:t> </a:t>
            </a:r>
            <a:r>
              <a:rPr sz="1400" spc="-110" dirty="0">
                <a:latin typeface="DejaVu Sans"/>
                <a:cs typeface="DejaVu Sans"/>
              </a:rPr>
              <a:t>issues</a:t>
            </a:r>
            <a:endParaRPr sz="1400" dirty="0">
              <a:latin typeface="DejaVu Sans"/>
              <a:cs typeface="DejaVu Sans"/>
            </a:endParaRPr>
          </a:p>
          <a:p>
            <a:pPr marL="12700" marR="398145">
              <a:lnSpc>
                <a:spcPct val="100000"/>
              </a:lnSpc>
              <a:spcBef>
                <a:spcPts val="1680"/>
              </a:spcBef>
            </a:pPr>
            <a:r>
              <a:rPr sz="1400" spc="-95" dirty="0">
                <a:latin typeface="DejaVu Sans"/>
                <a:cs typeface="DejaVu Sans"/>
              </a:rPr>
              <a:t>Overstreched </a:t>
            </a:r>
            <a:r>
              <a:rPr sz="1400" spc="-25" dirty="0">
                <a:latin typeface="DejaVu Sans"/>
                <a:cs typeface="DejaVu Sans"/>
              </a:rPr>
              <a:t>IT </a:t>
            </a:r>
            <a:r>
              <a:rPr sz="1400" spc="-110" dirty="0">
                <a:latin typeface="DejaVu Sans"/>
                <a:cs typeface="DejaVu Sans"/>
              </a:rPr>
              <a:t>resources </a:t>
            </a:r>
            <a:r>
              <a:rPr sz="1400" spc="-114" dirty="0">
                <a:latin typeface="DejaVu Sans"/>
                <a:cs typeface="DejaVu Sans"/>
              </a:rPr>
              <a:t>lead</a:t>
            </a:r>
            <a:r>
              <a:rPr sz="1400" spc="-225" dirty="0">
                <a:latin typeface="DejaVu Sans"/>
                <a:cs typeface="DejaVu Sans"/>
              </a:rPr>
              <a:t> </a:t>
            </a:r>
            <a:r>
              <a:rPr sz="1400" spc="-55" dirty="0">
                <a:latin typeface="DejaVu Sans"/>
                <a:cs typeface="DejaVu Sans"/>
              </a:rPr>
              <a:t>to  </a:t>
            </a:r>
            <a:r>
              <a:rPr sz="1400" spc="-114" dirty="0">
                <a:latin typeface="DejaVu Sans"/>
                <a:cs typeface="DejaVu Sans"/>
              </a:rPr>
              <a:t>preventables </a:t>
            </a:r>
            <a:r>
              <a:rPr sz="1400" spc="-105" dirty="0">
                <a:latin typeface="DejaVu Sans"/>
                <a:cs typeface="DejaVu Sans"/>
              </a:rPr>
              <a:t>services</a:t>
            </a:r>
            <a:r>
              <a:rPr sz="1400" spc="-75" dirty="0">
                <a:latin typeface="DejaVu Sans"/>
                <a:cs typeface="DejaVu Sans"/>
              </a:rPr>
              <a:t> </a:t>
            </a:r>
            <a:r>
              <a:rPr sz="1400" spc="-100" dirty="0">
                <a:latin typeface="DejaVu Sans"/>
                <a:cs typeface="DejaVu Sans"/>
              </a:rPr>
              <a:t>ou</a:t>
            </a:r>
            <a:r>
              <a:rPr lang="en-US" sz="1400" spc="-100" dirty="0">
                <a:latin typeface="DejaVu Sans"/>
                <a:cs typeface="DejaVu Sans"/>
              </a:rPr>
              <a:t>t</a:t>
            </a:r>
            <a:r>
              <a:rPr sz="1400" spc="-100" dirty="0">
                <a:latin typeface="DejaVu Sans"/>
                <a:cs typeface="DejaVu Sans"/>
              </a:rPr>
              <a:t>ages</a:t>
            </a:r>
            <a:endParaRPr sz="1400" dirty="0">
              <a:latin typeface="DejaVu Sans"/>
              <a:cs typeface="DejaVu Sans"/>
            </a:endParaRPr>
          </a:p>
        </p:txBody>
      </p:sp>
      <p:sp>
        <p:nvSpPr>
          <p:cNvPr id="9" name="object 9"/>
          <p:cNvSpPr txBox="1"/>
          <p:nvPr/>
        </p:nvSpPr>
        <p:spPr>
          <a:xfrm>
            <a:off x="680159" y="6519915"/>
            <a:ext cx="1408430" cy="193040"/>
          </a:xfrm>
          <a:prstGeom prst="rect">
            <a:avLst/>
          </a:prstGeom>
        </p:spPr>
        <p:txBody>
          <a:bodyPr vert="horz" wrap="square" lIns="0" tIns="12700" rIns="0" bIns="0" rtlCol="0">
            <a:spAutoFit/>
          </a:bodyPr>
          <a:lstStyle/>
          <a:p>
            <a:pPr marL="12700">
              <a:lnSpc>
                <a:spcPct val="100000"/>
              </a:lnSpc>
              <a:spcBef>
                <a:spcPts val="100"/>
              </a:spcBef>
            </a:pPr>
            <a:r>
              <a:rPr sz="1100" b="1" spc="-150" dirty="0">
                <a:latin typeface="DejaVu Sans"/>
                <a:cs typeface="DejaVu Sans"/>
              </a:rPr>
              <a:t>Source: </a:t>
            </a:r>
            <a:r>
              <a:rPr sz="1100" b="1" spc="-190" dirty="0">
                <a:latin typeface="DejaVu Sans"/>
                <a:cs typeface="DejaVu Sans"/>
              </a:rPr>
              <a:t>Team</a:t>
            </a:r>
            <a:r>
              <a:rPr sz="1100" b="1" spc="-210" dirty="0">
                <a:latin typeface="DejaVu Sans"/>
                <a:cs typeface="DejaVu Sans"/>
              </a:rPr>
              <a:t> </a:t>
            </a:r>
            <a:r>
              <a:rPr sz="1100" b="1" spc="-135" dirty="0">
                <a:latin typeface="DejaVu Sans"/>
                <a:cs typeface="DejaVu Sans"/>
              </a:rPr>
              <a:t>Analysis</a:t>
            </a:r>
            <a:endParaRPr sz="1100" dirty="0">
              <a:latin typeface="DejaVu Sans"/>
              <a:cs typeface="DejaVu Sans"/>
            </a:endParaRPr>
          </a:p>
        </p:txBody>
      </p:sp>
      <p:sp>
        <p:nvSpPr>
          <p:cNvPr id="10" name="object 10"/>
          <p:cNvSpPr/>
          <p:nvPr/>
        </p:nvSpPr>
        <p:spPr>
          <a:xfrm>
            <a:off x="762000" y="5589871"/>
            <a:ext cx="936834" cy="521045"/>
          </a:xfrm>
          <a:prstGeom prst="rect">
            <a:avLst/>
          </a:prstGeom>
          <a:blipFill>
            <a:blip r:embed="rId7" cstate="print"/>
            <a:stretch>
              <a:fillRect/>
            </a:stretch>
          </a:blipFill>
        </p:spPr>
        <p:txBody>
          <a:bodyPr wrap="square" lIns="0" tIns="0" rIns="0" bIns="0" rtlCol="0"/>
          <a:lstStyle/>
          <a:p>
            <a:endParaRPr dirty="0"/>
          </a:p>
        </p:txBody>
      </p:sp>
      <p:sp>
        <p:nvSpPr>
          <p:cNvPr id="12" name="object 12"/>
          <p:cNvSpPr/>
          <p:nvPr/>
        </p:nvSpPr>
        <p:spPr>
          <a:xfrm>
            <a:off x="687423" y="5471731"/>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3" name="object 13"/>
          <p:cNvSpPr/>
          <p:nvPr/>
        </p:nvSpPr>
        <p:spPr>
          <a:xfrm>
            <a:off x="687423" y="6294694"/>
            <a:ext cx="11061065" cy="0"/>
          </a:xfrm>
          <a:custGeom>
            <a:avLst/>
            <a:gdLst/>
            <a:ahLst/>
            <a:cxnLst/>
            <a:rect l="l" t="t" r="r" b="b"/>
            <a:pathLst>
              <a:path w="11061065">
                <a:moveTo>
                  <a:pt x="0" y="0"/>
                </a:moveTo>
                <a:lnTo>
                  <a:pt x="11061054" y="0"/>
                </a:lnTo>
              </a:path>
            </a:pathLst>
          </a:custGeom>
          <a:ln w="6350">
            <a:solidFill>
              <a:srgbClr val="DE0374"/>
            </a:solidFill>
          </a:ln>
        </p:spPr>
        <p:txBody>
          <a:bodyPr wrap="square" lIns="0" tIns="0" rIns="0" bIns="0" rtlCol="0"/>
          <a:lstStyle/>
          <a:p>
            <a:endParaRPr dirty="0"/>
          </a:p>
        </p:txBody>
      </p:sp>
      <p:sp>
        <p:nvSpPr>
          <p:cNvPr id="14" name="object 14"/>
          <p:cNvSpPr txBox="1"/>
          <p:nvPr/>
        </p:nvSpPr>
        <p:spPr>
          <a:xfrm>
            <a:off x="680159" y="5229745"/>
            <a:ext cx="987425" cy="193040"/>
          </a:xfrm>
          <a:prstGeom prst="rect">
            <a:avLst/>
          </a:prstGeom>
        </p:spPr>
        <p:txBody>
          <a:bodyPr vert="horz" wrap="square" lIns="0" tIns="12700" rIns="0" bIns="0" rtlCol="0">
            <a:spAutoFit/>
          </a:bodyPr>
          <a:lstStyle/>
          <a:p>
            <a:pPr marL="12700">
              <a:lnSpc>
                <a:spcPct val="100000"/>
              </a:lnSpc>
              <a:spcBef>
                <a:spcPts val="100"/>
              </a:spcBef>
            </a:pPr>
            <a:r>
              <a:rPr sz="1100" b="1" spc="-140" dirty="0">
                <a:latin typeface="DejaVu Sans"/>
                <a:cs typeface="DejaVu Sans"/>
              </a:rPr>
              <a:t>Selected</a:t>
            </a:r>
            <a:r>
              <a:rPr sz="1100" b="1" spc="-200" dirty="0">
                <a:latin typeface="DejaVu Sans"/>
                <a:cs typeface="DejaVu Sans"/>
              </a:rPr>
              <a:t> </a:t>
            </a:r>
            <a:r>
              <a:rPr sz="1100" b="1" spc="-95" dirty="0">
                <a:latin typeface="DejaVu Sans"/>
                <a:cs typeface="DejaVu Sans"/>
              </a:rPr>
              <a:t>OEMs</a:t>
            </a:r>
            <a:endParaRPr sz="1100" dirty="0">
              <a:latin typeface="DejaVu Sans"/>
              <a:cs typeface="DejaVu Sans"/>
            </a:endParaRPr>
          </a:p>
        </p:txBody>
      </p:sp>
      <p:sp>
        <p:nvSpPr>
          <p:cNvPr id="15" name="object 15"/>
          <p:cNvSpPr txBox="1"/>
          <p:nvPr/>
        </p:nvSpPr>
        <p:spPr>
          <a:xfrm>
            <a:off x="680159" y="2504998"/>
            <a:ext cx="1609090" cy="269240"/>
          </a:xfrm>
          <a:prstGeom prst="rect">
            <a:avLst/>
          </a:prstGeom>
        </p:spPr>
        <p:txBody>
          <a:bodyPr vert="horz" wrap="square" lIns="0" tIns="12700" rIns="0" bIns="0" rtlCol="0">
            <a:spAutoFit/>
          </a:bodyPr>
          <a:lstStyle/>
          <a:p>
            <a:pPr marL="12700">
              <a:lnSpc>
                <a:spcPct val="100000"/>
              </a:lnSpc>
              <a:spcBef>
                <a:spcPts val="100"/>
              </a:spcBef>
            </a:pPr>
            <a:r>
              <a:rPr sz="1600" b="1" spc="-140" dirty="0">
                <a:solidFill>
                  <a:srgbClr val="231F20"/>
                </a:solidFill>
                <a:latin typeface="DejaVu Sans"/>
                <a:cs typeface="DejaVu Sans"/>
              </a:rPr>
              <a:t>CURRENT</a:t>
            </a:r>
            <a:r>
              <a:rPr sz="1600" b="1" spc="-300" dirty="0">
                <a:solidFill>
                  <a:srgbClr val="231F20"/>
                </a:solidFill>
                <a:latin typeface="DejaVu Sans"/>
                <a:cs typeface="DejaVu Sans"/>
              </a:rPr>
              <a:t> </a:t>
            </a:r>
            <a:r>
              <a:rPr sz="1600" b="1" spc="-204" dirty="0">
                <a:solidFill>
                  <a:srgbClr val="231F20"/>
                </a:solidFill>
                <a:latin typeface="DejaVu Sans"/>
                <a:cs typeface="DejaVu Sans"/>
              </a:rPr>
              <a:t>STATE</a:t>
            </a:r>
            <a:endParaRPr sz="1600" dirty="0">
              <a:latin typeface="DejaVu Sans"/>
              <a:cs typeface="DejaVu Sans"/>
            </a:endParaRPr>
          </a:p>
        </p:txBody>
      </p:sp>
      <p:sp>
        <p:nvSpPr>
          <p:cNvPr id="16" name="object 16"/>
          <p:cNvSpPr/>
          <p:nvPr/>
        </p:nvSpPr>
        <p:spPr>
          <a:xfrm>
            <a:off x="4239069"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17" name="object 17"/>
          <p:cNvSpPr/>
          <p:nvPr/>
        </p:nvSpPr>
        <p:spPr>
          <a:xfrm>
            <a:off x="8026082" y="2309406"/>
            <a:ext cx="0" cy="2697480"/>
          </a:xfrm>
          <a:custGeom>
            <a:avLst/>
            <a:gdLst/>
            <a:ahLst/>
            <a:cxnLst/>
            <a:rect l="l" t="t" r="r" b="b"/>
            <a:pathLst>
              <a:path h="2697479">
                <a:moveTo>
                  <a:pt x="0" y="0"/>
                </a:moveTo>
                <a:lnTo>
                  <a:pt x="0" y="2697479"/>
                </a:lnTo>
              </a:path>
            </a:pathLst>
          </a:custGeom>
          <a:ln w="6350">
            <a:solidFill>
              <a:srgbClr val="808080"/>
            </a:solidFill>
            <a:prstDash val="sysDot"/>
          </a:ln>
        </p:spPr>
        <p:txBody>
          <a:bodyPr wrap="square" lIns="0" tIns="0" rIns="0" bIns="0" rtlCol="0"/>
          <a:lstStyle/>
          <a:p>
            <a:endParaRPr dirty="0"/>
          </a:p>
        </p:txBody>
      </p:sp>
      <p:sp>
        <p:nvSpPr>
          <p:cNvPr id="18" name="object 18"/>
          <p:cNvSpPr txBox="1"/>
          <p:nvPr/>
        </p:nvSpPr>
        <p:spPr>
          <a:xfrm>
            <a:off x="4662101" y="2804718"/>
            <a:ext cx="3004820" cy="1945639"/>
          </a:xfrm>
          <a:prstGeom prst="rect">
            <a:avLst/>
          </a:prstGeom>
        </p:spPr>
        <p:txBody>
          <a:bodyPr vert="horz" wrap="square" lIns="0" tIns="12700" rIns="0" bIns="0" rtlCol="0">
            <a:spAutoFit/>
          </a:bodyPr>
          <a:lstStyle/>
          <a:p>
            <a:pPr marL="12700" marR="220979">
              <a:lnSpc>
                <a:spcPct val="100000"/>
              </a:lnSpc>
              <a:spcBef>
                <a:spcPts val="100"/>
              </a:spcBef>
            </a:pPr>
            <a:r>
              <a:rPr sz="1400" spc="-120" dirty="0">
                <a:latin typeface="DejaVu Sans"/>
                <a:cs typeface="DejaVu Sans"/>
              </a:rPr>
              <a:t>Trained </a:t>
            </a:r>
            <a:r>
              <a:rPr sz="1400" spc="-125" dirty="0">
                <a:latin typeface="DejaVu Sans"/>
                <a:cs typeface="DejaVu Sans"/>
              </a:rPr>
              <a:t>and </a:t>
            </a:r>
            <a:r>
              <a:rPr sz="1400" spc="-75" dirty="0">
                <a:latin typeface="DejaVu Sans"/>
                <a:cs typeface="DejaVu Sans"/>
              </a:rPr>
              <a:t>Cer</a:t>
            </a:r>
            <a:r>
              <a:rPr lang="en-US" sz="1400" spc="-75" dirty="0">
                <a:latin typeface="DejaVu Sans"/>
                <a:cs typeface="DejaVu Sans"/>
              </a:rPr>
              <a:t>tifi</a:t>
            </a:r>
            <a:r>
              <a:rPr sz="1400" spc="-75" dirty="0">
                <a:latin typeface="DejaVu Sans"/>
                <a:cs typeface="DejaVu Sans"/>
              </a:rPr>
              <a:t>ed </a:t>
            </a:r>
            <a:r>
              <a:rPr sz="1400" spc="-100" dirty="0">
                <a:latin typeface="DejaVu Sans"/>
                <a:cs typeface="DejaVu Sans"/>
              </a:rPr>
              <a:t>technicians </a:t>
            </a:r>
            <a:r>
              <a:rPr sz="1400" spc="-55" dirty="0">
                <a:latin typeface="DejaVu Sans"/>
                <a:cs typeface="DejaVu Sans"/>
              </a:rPr>
              <a:t>to  </a:t>
            </a:r>
            <a:r>
              <a:rPr sz="1400" spc="-100" dirty="0">
                <a:latin typeface="DejaVu Sans"/>
                <a:cs typeface="DejaVu Sans"/>
              </a:rPr>
              <a:t>provide </a:t>
            </a:r>
            <a:r>
              <a:rPr sz="1400" spc="-90" dirty="0">
                <a:latin typeface="DejaVu Sans"/>
                <a:cs typeface="DejaVu Sans"/>
              </a:rPr>
              <a:t>opera</a:t>
            </a:r>
            <a:r>
              <a:rPr lang="en-US" sz="1400" spc="-90" dirty="0">
                <a:latin typeface="DejaVu Sans"/>
                <a:cs typeface="DejaVu Sans"/>
              </a:rPr>
              <a:t>t</a:t>
            </a:r>
            <a:r>
              <a:rPr sz="1400" spc="-90" dirty="0">
                <a:latin typeface="DejaVu Sans"/>
                <a:cs typeface="DejaVu Sans"/>
              </a:rPr>
              <a:t>ions</a:t>
            </a:r>
            <a:r>
              <a:rPr sz="1400" spc="-85" dirty="0">
                <a:latin typeface="DejaVu Sans"/>
                <a:cs typeface="DejaVu Sans"/>
              </a:rPr>
              <a:t> </a:t>
            </a:r>
            <a:r>
              <a:rPr sz="1400" spc="-90" dirty="0">
                <a:latin typeface="DejaVu Sans"/>
                <a:cs typeface="DejaVu Sans"/>
              </a:rPr>
              <a:t>support</a:t>
            </a:r>
            <a:endParaRPr sz="1400" dirty="0">
              <a:latin typeface="DejaVu Sans"/>
              <a:cs typeface="DejaVu Sans"/>
            </a:endParaRPr>
          </a:p>
          <a:p>
            <a:pPr marL="12700" marR="5080">
              <a:lnSpc>
                <a:spcPct val="100000"/>
              </a:lnSpc>
              <a:spcBef>
                <a:spcPts val="1680"/>
              </a:spcBef>
            </a:pPr>
            <a:r>
              <a:rPr sz="1400" spc="-85" dirty="0">
                <a:latin typeface="DejaVu Sans"/>
                <a:cs typeface="DejaVu Sans"/>
              </a:rPr>
              <a:t>Online, </a:t>
            </a:r>
            <a:r>
              <a:rPr sz="1400" spc="-80" dirty="0">
                <a:latin typeface="DejaVu Sans"/>
                <a:cs typeface="DejaVu Sans"/>
              </a:rPr>
              <a:t>Phone </a:t>
            </a:r>
            <a:r>
              <a:rPr sz="1400" spc="-125" dirty="0">
                <a:latin typeface="DejaVu Sans"/>
                <a:cs typeface="DejaVu Sans"/>
              </a:rPr>
              <a:t>and </a:t>
            </a:r>
            <a:r>
              <a:rPr sz="1400" spc="-80" dirty="0">
                <a:latin typeface="DejaVu Sans"/>
                <a:cs typeface="DejaVu Sans"/>
              </a:rPr>
              <a:t>Onsite </a:t>
            </a:r>
            <a:r>
              <a:rPr sz="1400" spc="-25" dirty="0">
                <a:latin typeface="DejaVu Sans"/>
                <a:cs typeface="DejaVu Sans"/>
              </a:rPr>
              <a:t>IT </a:t>
            </a:r>
            <a:r>
              <a:rPr sz="1400" spc="-100" dirty="0">
                <a:latin typeface="DejaVu Sans"/>
                <a:cs typeface="DejaVu Sans"/>
              </a:rPr>
              <a:t>help</a:t>
            </a:r>
            <a:r>
              <a:rPr sz="1400" spc="-215" dirty="0">
                <a:latin typeface="DejaVu Sans"/>
                <a:cs typeface="DejaVu Sans"/>
              </a:rPr>
              <a:t> </a:t>
            </a:r>
            <a:r>
              <a:rPr sz="1400" spc="-114" dirty="0">
                <a:latin typeface="DejaVu Sans"/>
                <a:cs typeface="DejaVu Sans"/>
              </a:rPr>
              <a:t>desk  </a:t>
            </a:r>
            <a:r>
              <a:rPr sz="1400" spc="-55" dirty="0">
                <a:latin typeface="DejaVu Sans"/>
                <a:cs typeface="DejaVu Sans"/>
              </a:rPr>
              <a:t>for </a:t>
            </a:r>
            <a:r>
              <a:rPr sz="1400" spc="-40" dirty="0">
                <a:latin typeface="DejaVu Sans"/>
                <a:cs typeface="DejaVu Sans"/>
              </a:rPr>
              <a:t>swi</a:t>
            </a:r>
            <a:r>
              <a:rPr lang="en-US" sz="1400" spc="-40" dirty="0">
                <a:latin typeface="DejaVu Sans"/>
                <a:cs typeface="DejaVu Sans"/>
              </a:rPr>
              <a:t>ft</a:t>
            </a:r>
            <a:r>
              <a:rPr sz="1400" spc="-40" dirty="0">
                <a:latin typeface="DejaVu Sans"/>
                <a:cs typeface="DejaVu Sans"/>
              </a:rPr>
              <a:t> </a:t>
            </a:r>
            <a:r>
              <a:rPr sz="1400" spc="-80" dirty="0">
                <a:latin typeface="DejaVu Sans"/>
                <a:cs typeface="DejaVu Sans"/>
              </a:rPr>
              <a:t>resolu</a:t>
            </a:r>
            <a:r>
              <a:rPr lang="en-US" sz="1400" spc="-80" dirty="0">
                <a:latin typeface="DejaVu Sans"/>
                <a:cs typeface="DejaVu Sans"/>
              </a:rPr>
              <a:t>t</a:t>
            </a:r>
            <a:r>
              <a:rPr sz="1400" spc="-80" dirty="0">
                <a:latin typeface="DejaVu Sans"/>
                <a:cs typeface="DejaVu Sans"/>
              </a:rPr>
              <a:t>ion </a:t>
            </a:r>
            <a:r>
              <a:rPr sz="1400" spc="-45" dirty="0">
                <a:latin typeface="DejaVu Sans"/>
                <a:cs typeface="DejaVu Sans"/>
              </a:rPr>
              <a:t>of</a:t>
            </a:r>
            <a:r>
              <a:rPr sz="1400" spc="-250" dirty="0">
                <a:latin typeface="DejaVu Sans"/>
                <a:cs typeface="DejaVu Sans"/>
              </a:rPr>
              <a:t> </a:t>
            </a:r>
            <a:r>
              <a:rPr lang="en-US" sz="1400" spc="-80" dirty="0">
                <a:latin typeface="DejaVu Sans"/>
                <a:cs typeface="DejaVu Sans"/>
              </a:rPr>
              <a:t>t</a:t>
            </a:r>
            <a:r>
              <a:rPr sz="1400" spc="-80" dirty="0">
                <a:latin typeface="DejaVu Sans"/>
                <a:cs typeface="DejaVu Sans"/>
              </a:rPr>
              <a:t>ickets</a:t>
            </a:r>
            <a:endParaRPr sz="1400" dirty="0">
              <a:latin typeface="DejaVu Sans"/>
              <a:cs typeface="DejaVu Sans"/>
            </a:endParaRPr>
          </a:p>
          <a:p>
            <a:pPr marL="12700" marR="474345">
              <a:lnSpc>
                <a:spcPct val="100000"/>
              </a:lnSpc>
              <a:spcBef>
                <a:spcPts val="1680"/>
              </a:spcBef>
            </a:pPr>
            <a:r>
              <a:rPr sz="1400" spc="-105" dirty="0">
                <a:latin typeface="DejaVu Sans"/>
                <a:cs typeface="DejaVu Sans"/>
              </a:rPr>
              <a:t>Integrated </a:t>
            </a:r>
            <a:r>
              <a:rPr sz="1400" spc="-125" dirty="0">
                <a:latin typeface="DejaVu Sans"/>
                <a:cs typeface="DejaVu Sans"/>
              </a:rPr>
              <a:t>and </a:t>
            </a:r>
            <a:r>
              <a:rPr sz="1400" spc="-105" dirty="0">
                <a:latin typeface="DejaVu Sans"/>
                <a:cs typeface="DejaVu Sans"/>
              </a:rPr>
              <a:t>Automated </a:t>
            </a:r>
            <a:r>
              <a:rPr sz="1400" spc="-25" dirty="0">
                <a:latin typeface="DejaVu Sans"/>
                <a:cs typeface="DejaVu Sans"/>
              </a:rPr>
              <a:t>ITSM  </a:t>
            </a:r>
            <a:r>
              <a:rPr sz="1400" spc="-75" dirty="0">
                <a:latin typeface="DejaVu Sans"/>
                <a:cs typeface="DejaVu Sans"/>
              </a:rPr>
              <a:t>workﬂows </a:t>
            </a:r>
            <a:r>
              <a:rPr sz="1400" spc="-55" dirty="0">
                <a:latin typeface="DejaVu Sans"/>
                <a:cs typeface="DejaVu Sans"/>
              </a:rPr>
              <a:t>for </a:t>
            </a:r>
            <a:r>
              <a:rPr sz="1400" spc="-90" dirty="0">
                <a:latin typeface="DejaVu Sans"/>
                <a:cs typeface="DejaVu Sans"/>
              </a:rPr>
              <a:t>proac</a:t>
            </a:r>
            <a:r>
              <a:rPr lang="en-US" sz="1400" spc="-90" dirty="0">
                <a:latin typeface="DejaVu Sans"/>
                <a:cs typeface="DejaVu Sans"/>
              </a:rPr>
              <a:t>t</a:t>
            </a:r>
            <a:r>
              <a:rPr sz="1400" spc="-90" dirty="0">
                <a:latin typeface="DejaVu Sans"/>
                <a:cs typeface="DejaVu Sans"/>
              </a:rPr>
              <a:t>ive </a:t>
            </a:r>
            <a:r>
              <a:rPr sz="1400" spc="-110" dirty="0">
                <a:latin typeface="DejaVu Sans"/>
                <a:cs typeface="DejaVu Sans"/>
              </a:rPr>
              <a:t>issue  </a:t>
            </a:r>
            <a:r>
              <a:rPr sz="1400" spc="-100" dirty="0">
                <a:latin typeface="DejaVu Sans"/>
                <a:cs typeface="DejaVu Sans"/>
              </a:rPr>
              <a:t>remedia</a:t>
            </a:r>
            <a:r>
              <a:rPr lang="en-US" sz="1400" spc="-100" dirty="0">
                <a:latin typeface="DejaVu Sans"/>
                <a:cs typeface="DejaVu Sans"/>
              </a:rPr>
              <a:t>t</a:t>
            </a:r>
            <a:r>
              <a:rPr sz="1400" spc="-100" dirty="0">
                <a:latin typeface="DejaVu Sans"/>
                <a:cs typeface="DejaVu Sans"/>
              </a:rPr>
              <a:t>ion</a:t>
            </a:r>
            <a:endParaRPr sz="1400" dirty="0">
              <a:latin typeface="DejaVu Sans"/>
              <a:cs typeface="DejaVu Sans"/>
            </a:endParaRPr>
          </a:p>
        </p:txBody>
      </p:sp>
      <p:sp>
        <p:nvSpPr>
          <p:cNvPr id="19" name="object 19"/>
          <p:cNvSpPr txBox="1"/>
          <p:nvPr/>
        </p:nvSpPr>
        <p:spPr>
          <a:xfrm>
            <a:off x="8453783" y="2804718"/>
            <a:ext cx="3104515" cy="1741502"/>
          </a:xfrm>
          <a:prstGeom prst="rect">
            <a:avLst/>
          </a:prstGeom>
        </p:spPr>
        <p:txBody>
          <a:bodyPr vert="horz" wrap="square" lIns="0" tIns="12700" rIns="0" bIns="0" rtlCol="0">
            <a:spAutoFit/>
          </a:bodyPr>
          <a:lstStyle/>
          <a:p>
            <a:pPr marL="12700" marR="5080">
              <a:lnSpc>
                <a:spcPct val="100000"/>
              </a:lnSpc>
              <a:spcBef>
                <a:spcPts val="100"/>
              </a:spcBef>
            </a:pPr>
            <a:r>
              <a:rPr sz="1400" spc="-75" dirty="0">
                <a:latin typeface="DejaVu Sans"/>
                <a:cs typeface="DejaVu Sans"/>
              </a:rPr>
              <a:t>Control </a:t>
            </a:r>
            <a:r>
              <a:rPr sz="1400" spc="-25" dirty="0">
                <a:latin typeface="DejaVu Sans"/>
                <a:cs typeface="DejaVu Sans"/>
              </a:rPr>
              <a:t>IT </a:t>
            </a:r>
            <a:r>
              <a:rPr sz="1400" spc="-95" dirty="0">
                <a:latin typeface="DejaVu Sans"/>
                <a:cs typeface="DejaVu Sans"/>
              </a:rPr>
              <a:t>Opex </a:t>
            </a:r>
            <a:r>
              <a:rPr sz="1400" spc="-65" dirty="0">
                <a:latin typeface="DejaVu Sans"/>
                <a:cs typeface="DejaVu Sans"/>
              </a:rPr>
              <a:t>with </a:t>
            </a:r>
            <a:r>
              <a:rPr sz="1400" spc="-120" dirty="0">
                <a:latin typeface="DejaVu Sans"/>
                <a:cs typeface="DejaVu Sans"/>
              </a:rPr>
              <a:t>ﬁxed </a:t>
            </a:r>
            <a:r>
              <a:rPr sz="1400" spc="-90" dirty="0">
                <a:latin typeface="DejaVu Sans"/>
                <a:cs typeface="DejaVu Sans"/>
              </a:rPr>
              <a:t>cost</a:t>
            </a:r>
            <a:r>
              <a:rPr sz="1400" spc="-240" dirty="0">
                <a:latin typeface="DejaVu Sans"/>
                <a:cs typeface="DejaVu Sans"/>
              </a:rPr>
              <a:t> </a:t>
            </a:r>
            <a:r>
              <a:rPr sz="1400" spc="-90" dirty="0">
                <a:latin typeface="DejaVu Sans"/>
                <a:cs typeface="DejaVu Sans"/>
              </a:rPr>
              <a:t>support </a:t>
            </a:r>
            <a:r>
              <a:rPr sz="1400" spc="-95" dirty="0">
                <a:latin typeface="DejaVu Sans"/>
                <a:cs typeface="DejaVu Sans"/>
              </a:rPr>
              <a:t>contracts </a:t>
            </a:r>
            <a:r>
              <a:rPr sz="1400" spc="-125" dirty="0">
                <a:latin typeface="DejaVu Sans"/>
                <a:cs typeface="DejaVu Sans"/>
              </a:rPr>
              <a:t>and </a:t>
            </a:r>
            <a:r>
              <a:rPr sz="1400" spc="-105" dirty="0">
                <a:latin typeface="DejaVu Sans"/>
                <a:cs typeface="DejaVu Sans"/>
              </a:rPr>
              <a:t>enforceable</a:t>
            </a:r>
            <a:r>
              <a:rPr sz="1400" spc="-60" dirty="0">
                <a:latin typeface="DejaVu Sans"/>
                <a:cs typeface="DejaVu Sans"/>
              </a:rPr>
              <a:t> </a:t>
            </a:r>
            <a:r>
              <a:rPr sz="1400" spc="-85" dirty="0">
                <a:latin typeface="DejaVu Sans"/>
                <a:cs typeface="DejaVu Sans"/>
              </a:rPr>
              <a:t>SLAs</a:t>
            </a:r>
            <a:endParaRPr sz="1400" dirty="0">
              <a:latin typeface="DejaVu Sans"/>
              <a:cs typeface="DejaVu Sans"/>
            </a:endParaRPr>
          </a:p>
          <a:p>
            <a:pPr marL="12700" marR="90170">
              <a:lnSpc>
                <a:spcPct val="100000"/>
              </a:lnSpc>
              <a:spcBef>
                <a:spcPts val="1680"/>
              </a:spcBef>
            </a:pPr>
            <a:r>
              <a:rPr sz="1400" spc="-110" dirty="0">
                <a:latin typeface="DejaVu Sans"/>
                <a:cs typeface="DejaVu Sans"/>
              </a:rPr>
              <a:t>Execute high </a:t>
            </a:r>
            <a:r>
              <a:rPr sz="1400" spc="-70" dirty="0">
                <a:latin typeface="DejaVu Sans"/>
                <a:cs typeface="DejaVu Sans"/>
              </a:rPr>
              <a:t>priority </a:t>
            </a:r>
            <a:r>
              <a:rPr sz="1400" spc="-110" dirty="0">
                <a:latin typeface="DejaVu Sans"/>
                <a:cs typeface="DejaVu Sans"/>
              </a:rPr>
              <a:t>business</a:t>
            </a:r>
            <a:r>
              <a:rPr sz="1400" spc="-135" dirty="0">
                <a:latin typeface="DejaVu Sans"/>
                <a:cs typeface="DejaVu Sans"/>
              </a:rPr>
              <a:t> </a:t>
            </a:r>
            <a:r>
              <a:rPr sz="1400" spc="-90" dirty="0">
                <a:latin typeface="DejaVu Sans"/>
                <a:cs typeface="DejaVu Sans"/>
              </a:rPr>
              <a:t>projects  </a:t>
            </a:r>
            <a:r>
              <a:rPr sz="1400" spc="-65" dirty="0">
                <a:latin typeface="DejaVu Sans"/>
                <a:cs typeface="DejaVu Sans"/>
              </a:rPr>
              <a:t>with </a:t>
            </a:r>
            <a:r>
              <a:rPr sz="1400" spc="-95" dirty="0">
                <a:latin typeface="DejaVu Sans"/>
                <a:cs typeface="DejaVu Sans"/>
              </a:rPr>
              <a:t>internal </a:t>
            </a:r>
            <a:r>
              <a:rPr sz="1400" spc="-25" dirty="0">
                <a:latin typeface="DejaVu Sans"/>
                <a:cs typeface="DejaVu Sans"/>
              </a:rPr>
              <a:t>IT</a:t>
            </a:r>
            <a:r>
              <a:rPr sz="1400" spc="-160" dirty="0">
                <a:latin typeface="DejaVu Sans"/>
                <a:cs typeface="DejaVu Sans"/>
              </a:rPr>
              <a:t> </a:t>
            </a:r>
            <a:r>
              <a:rPr sz="1400" spc="-140" dirty="0">
                <a:latin typeface="DejaVu Sans"/>
                <a:cs typeface="DejaVu Sans"/>
              </a:rPr>
              <a:t>team</a:t>
            </a:r>
            <a:endParaRPr sz="1400" dirty="0">
              <a:latin typeface="DejaVu Sans"/>
              <a:cs typeface="DejaVu Sans"/>
            </a:endParaRPr>
          </a:p>
          <a:p>
            <a:pPr marL="12700" marR="330835">
              <a:lnSpc>
                <a:spcPct val="100000"/>
              </a:lnSpc>
              <a:spcBef>
                <a:spcPts val="1680"/>
              </a:spcBef>
            </a:pPr>
            <a:r>
              <a:rPr sz="1400" spc="-120" dirty="0">
                <a:latin typeface="DejaVu Sans"/>
                <a:cs typeface="DejaVu Sans"/>
              </a:rPr>
              <a:t>Reduce </a:t>
            </a:r>
            <a:r>
              <a:rPr sz="1400" spc="-80" dirty="0">
                <a:latin typeface="DejaVu Sans"/>
                <a:cs typeface="DejaVu Sans"/>
              </a:rPr>
              <a:t>non-produc</a:t>
            </a:r>
            <a:r>
              <a:rPr lang="en-US" sz="1400" spc="-80" dirty="0">
                <a:latin typeface="DejaVu Sans"/>
                <a:cs typeface="DejaVu Sans"/>
              </a:rPr>
              <a:t>t</a:t>
            </a:r>
            <a:r>
              <a:rPr sz="1400" spc="-80" dirty="0">
                <a:latin typeface="DejaVu Sans"/>
                <a:cs typeface="DejaVu Sans"/>
              </a:rPr>
              <a:t>ive </a:t>
            </a:r>
            <a:r>
              <a:rPr lang="en-US" sz="1400" spc="-90" dirty="0">
                <a:latin typeface="DejaVu Sans"/>
                <a:cs typeface="DejaVu Sans"/>
              </a:rPr>
              <a:t>t</a:t>
            </a:r>
            <a:r>
              <a:rPr sz="1400" spc="-90" dirty="0">
                <a:latin typeface="DejaVu Sans"/>
                <a:cs typeface="DejaVu Sans"/>
              </a:rPr>
              <a:t>ime </a:t>
            </a:r>
            <a:r>
              <a:rPr sz="1400" spc="-65" dirty="0">
                <a:latin typeface="DejaVu Sans"/>
                <a:cs typeface="DejaVu Sans"/>
              </a:rPr>
              <a:t>with  </a:t>
            </a:r>
            <a:r>
              <a:rPr sz="1400" spc="-90" dirty="0">
                <a:latin typeface="DejaVu Sans"/>
                <a:cs typeface="DejaVu Sans"/>
              </a:rPr>
              <a:t>proac</a:t>
            </a:r>
            <a:r>
              <a:rPr lang="en-US" sz="1400" spc="-90" dirty="0">
                <a:latin typeface="DejaVu Sans"/>
                <a:cs typeface="DejaVu Sans"/>
              </a:rPr>
              <a:t>t</a:t>
            </a:r>
            <a:r>
              <a:rPr sz="1400" spc="-90" dirty="0">
                <a:latin typeface="DejaVu Sans"/>
                <a:cs typeface="DejaVu Sans"/>
              </a:rPr>
              <a:t>ive </a:t>
            </a:r>
            <a:r>
              <a:rPr sz="1400" spc="-125" dirty="0">
                <a:latin typeface="DejaVu Sans"/>
                <a:cs typeface="DejaVu Sans"/>
              </a:rPr>
              <a:t>maintenance and</a:t>
            </a:r>
            <a:r>
              <a:rPr sz="1400" spc="-80" dirty="0">
                <a:latin typeface="DejaVu Sans"/>
                <a:cs typeface="DejaVu Sans"/>
              </a:rPr>
              <a:t> </a:t>
            </a:r>
            <a:r>
              <a:rPr sz="1400" spc="-90" dirty="0">
                <a:latin typeface="DejaVu Sans"/>
                <a:cs typeface="DejaVu Sans"/>
              </a:rPr>
              <a:t>support</a:t>
            </a:r>
            <a:endParaRPr sz="1400" dirty="0">
              <a:latin typeface="DejaVu Sans"/>
              <a:cs typeface="DejaVu Sans"/>
            </a:endParaRPr>
          </a:p>
        </p:txBody>
      </p:sp>
      <p:sp>
        <p:nvSpPr>
          <p:cNvPr id="20" name="object 20"/>
          <p:cNvSpPr txBox="1"/>
          <p:nvPr/>
        </p:nvSpPr>
        <p:spPr>
          <a:xfrm>
            <a:off x="4453585" y="2504998"/>
            <a:ext cx="1460500"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231F20"/>
                </a:solidFill>
                <a:latin typeface="DejaVu Sans"/>
                <a:cs typeface="DejaVu Sans"/>
              </a:rPr>
              <a:t>KEY</a:t>
            </a:r>
            <a:r>
              <a:rPr sz="1600" b="1" spc="-315" dirty="0">
                <a:solidFill>
                  <a:srgbClr val="231F20"/>
                </a:solidFill>
                <a:latin typeface="DejaVu Sans"/>
                <a:cs typeface="DejaVu Sans"/>
              </a:rPr>
              <a:t> </a:t>
            </a:r>
            <a:r>
              <a:rPr sz="1600" b="1" spc="-180" dirty="0">
                <a:solidFill>
                  <a:srgbClr val="231F20"/>
                </a:solidFill>
                <a:latin typeface="DejaVu Sans"/>
                <a:cs typeface="DejaVu Sans"/>
              </a:rPr>
              <a:t>FEATURES</a:t>
            </a:r>
            <a:endParaRPr sz="1600" dirty="0">
              <a:latin typeface="DejaVu Sans"/>
              <a:cs typeface="DejaVu Sans"/>
            </a:endParaRPr>
          </a:p>
        </p:txBody>
      </p:sp>
      <p:sp>
        <p:nvSpPr>
          <p:cNvPr id="21" name="object 21"/>
          <p:cNvSpPr txBox="1"/>
          <p:nvPr/>
        </p:nvSpPr>
        <p:spPr>
          <a:xfrm>
            <a:off x="8245296" y="2504998"/>
            <a:ext cx="1854681" cy="259045"/>
          </a:xfrm>
          <a:prstGeom prst="rect">
            <a:avLst/>
          </a:prstGeom>
        </p:spPr>
        <p:txBody>
          <a:bodyPr vert="horz" wrap="square" lIns="0" tIns="12700" rIns="0" bIns="0" rtlCol="0">
            <a:spAutoFit/>
          </a:bodyPr>
          <a:lstStyle/>
          <a:p>
            <a:pPr marL="12700">
              <a:lnSpc>
                <a:spcPct val="100000"/>
              </a:lnSpc>
              <a:spcBef>
                <a:spcPts val="100"/>
              </a:spcBef>
            </a:pPr>
            <a:r>
              <a:rPr sz="1600" b="1" spc="-180" dirty="0">
                <a:solidFill>
                  <a:srgbClr val="231F20"/>
                </a:solidFill>
                <a:latin typeface="DejaVu Sans"/>
                <a:cs typeface="DejaVu Sans"/>
              </a:rPr>
              <a:t>BUSINESS</a:t>
            </a:r>
            <a:r>
              <a:rPr sz="1600" b="1" spc="-250" dirty="0">
                <a:solidFill>
                  <a:srgbClr val="231F20"/>
                </a:solidFill>
                <a:latin typeface="DejaVu Sans"/>
                <a:cs typeface="DejaVu Sans"/>
              </a:rPr>
              <a:t> </a:t>
            </a:r>
            <a:r>
              <a:rPr sz="1600" b="1" spc="-130" dirty="0">
                <a:solidFill>
                  <a:srgbClr val="231F20"/>
                </a:solidFill>
                <a:latin typeface="DejaVu Sans"/>
                <a:cs typeface="DejaVu Sans"/>
              </a:rPr>
              <a:t>IMPACT</a:t>
            </a:r>
            <a:endParaRPr sz="1600" dirty="0">
              <a:latin typeface="DejaVu Sans"/>
              <a:cs typeface="DejaVu Sans"/>
            </a:endParaRPr>
          </a:p>
        </p:txBody>
      </p:sp>
      <p:sp>
        <p:nvSpPr>
          <p:cNvPr id="22" name="object 22"/>
          <p:cNvSpPr/>
          <p:nvPr/>
        </p:nvSpPr>
        <p:spPr>
          <a:xfrm>
            <a:off x="2612135"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3" name="object 23"/>
          <p:cNvSpPr/>
          <p:nvPr/>
        </p:nvSpPr>
        <p:spPr>
          <a:xfrm>
            <a:off x="6385559" y="2583713"/>
            <a:ext cx="1455420" cy="121920"/>
          </a:xfrm>
          <a:custGeom>
            <a:avLst/>
            <a:gdLst/>
            <a:ahLst/>
            <a:cxnLst/>
            <a:rect l="l" t="t" r="r" b="b"/>
            <a:pathLst>
              <a:path w="1455420" h="121919">
                <a:moveTo>
                  <a:pt x="0" y="0"/>
                </a:moveTo>
                <a:lnTo>
                  <a:pt x="1455419" y="0"/>
                </a:lnTo>
                <a:lnTo>
                  <a:pt x="1455419" y="121919"/>
                </a:lnTo>
                <a:lnTo>
                  <a:pt x="0" y="121919"/>
                </a:lnTo>
                <a:lnTo>
                  <a:pt x="0" y="0"/>
                </a:lnTo>
                <a:close/>
              </a:path>
            </a:pathLst>
          </a:custGeom>
          <a:solidFill>
            <a:srgbClr val="DE0374"/>
          </a:solidFill>
        </p:spPr>
        <p:txBody>
          <a:bodyPr wrap="square" lIns="0" tIns="0" rIns="0" bIns="0" rtlCol="0"/>
          <a:lstStyle/>
          <a:p>
            <a:endParaRPr dirty="0"/>
          </a:p>
        </p:txBody>
      </p:sp>
      <p:sp>
        <p:nvSpPr>
          <p:cNvPr id="24" name="object 24"/>
          <p:cNvSpPr/>
          <p:nvPr/>
        </p:nvSpPr>
        <p:spPr>
          <a:xfrm>
            <a:off x="10177271" y="2583713"/>
            <a:ext cx="1455420" cy="121920"/>
          </a:xfrm>
          <a:custGeom>
            <a:avLst/>
            <a:gdLst/>
            <a:ahLst/>
            <a:cxnLst/>
            <a:rect l="l" t="t" r="r" b="b"/>
            <a:pathLst>
              <a:path w="1455420" h="121919">
                <a:moveTo>
                  <a:pt x="0" y="0"/>
                </a:moveTo>
                <a:lnTo>
                  <a:pt x="1455420" y="0"/>
                </a:lnTo>
                <a:lnTo>
                  <a:pt x="1455420" y="121919"/>
                </a:lnTo>
                <a:lnTo>
                  <a:pt x="0" y="121919"/>
                </a:lnTo>
                <a:lnTo>
                  <a:pt x="0" y="0"/>
                </a:lnTo>
                <a:close/>
              </a:path>
            </a:pathLst>
          </a:custGeom>
          <a:solidFill>
            <a:srgbClr val="DE0374"/>
          </a:solidFill>
        </p:spPr>
        <p:txBody>
          <a:bodyPr wrap="square" lIns="0" tIns="0" rIns="0" bIns="0" rtlCol="0"/>
          <a:lstStyle/>
          <a:p>
            <a:endParaRPr dirty="0"/>
          </a:p>
        </p:txBody>
      </p:sp>
      <p:sp>
        <p:nvSpPr>
          <p:cNvPr id="25" name="object 25"/>
          <p:cNvSpPr/>
          <p:nvPr/>
        </p:nvSpPr>
        <p:spPr>
          <a:xfrm>
            <a:off x="695634" y="2865653"/>
            <a:ext cx="38100" cy="274320"/>
          </a:xfrm>
          <a:custGeom>
            <a:avLst/>
            <a:gdLst/>
            <a:ahLst/>
            <a:cxnLst/>
            <a:rect l="l" t="t" r="r" b="b"/>
            <a:pathLst>
              <a:path w="38100" h="274319">
                <a:moveTo>
                  <a:pt x="19047" y="0"/>
                </a:moveTo>
                <a:lnTo>
                  <a:pt x="11650" y="1501"/>
                </a:lnTo>
                <a:lnTo>
                  <a:pt x="5594" y="5589"/>
                </a:lnTo>
                <a:lnTo>
                  <a:pt x="1502" y="11642"/>
                </a:lnTo>
                <a:lnTo>
                  <a:pt x="0" y="19037"/>
                </a:lnTo>
                <a:lnTo>
                  <a:pt x="0" y="255270"/>
                </a:lnTo>
                <a:lnTo>
                  <a:pt x="1502" y="262666"/>
                </a:lnTo>
                <a:lnTo>
                  <a:pt x="5594" y="268724"/>
                </a:lnTo>
                <a:lnTo>
                  <a:pt x="11650" y="272816"/>
                </a:lnTo>
                <a:lnTo>
                  <a:pt x="19051" y="274320"/>
                </a:lnTo>
                <a:lnTo>
                  <a:pt x="26448" y="272816"/>
                </a:lnTo>
                <a:lnTo>
                  <a:pt x="32505" y="268724"/>
                </a:lnTo>
                <a:lnTo>
                  <a:pt x="36596" y="262666"/>
                </a:lnTo>
                <a:lnTo>
                  <a:pt x="38098" y="255270"/>
                </a:lnTo>
                <a:lnTo>
                  <a:pt x="38098" y="19037"/>
                </a:lnTo>
                <a:lnTo>
                  <a:pt x="36596" y="11642"/>
                </a:lnTo>
                <a:lnTo>
                  <a:pt x="32505" y="5589"/>
                </a:lnTo>
                <a:lnTo>
                  <a:pt x="26448" y="1501"/>
                </a:lnTo>
                <a:lnTo>
                  <a:pt x="19047" y="0"/>
                </a:lnTo>
                <a:close/>
              </a:path>
            </a:pathLst>
          </a:custGeom>
          <a:solidFill>
            <a:srgbClr val="DE0374"/>
          </a:solidFill>
        </p:spPr>
        <p:txBody>
          <a:bodyPr wrap="square" lIns="0" tIns="0" rIns="0" bIns="0" rtlCol="0"/>
          <a:lstStyle/>
          <a:p>
            <a:endParaRPr dirty="0"/>
          </a:p>
        </p:txBody>
      </p:sp>
      <p:sp>
        <p:nvSpPr>
          <p:cNvPr id="26" name="object 26"/>
          <p:cNvSpPr/>
          <p:nvPr/>
        </p:nvSpPr>
        <p:spPr>
          <a:xfrm>
            <a:off x="695634" y="3517112"/>
            <a:ext cx="38100" cy="274320"/>
          </a:xfrm>
          <a:custGeom>
            <a:avLst/>
            <a:gdLst/>
            <a:ahLst/>
            <a:cxnLst/>
            <a:rect l="l" t="t" r="r" b="b"/>
            <a:pathLst>
              <a:path w="38100" h="274320">
                <a:moveTo>
                  <a:pt x="19047" y="0"/>
                </a:moveTo>
                <a:lnTo>
                  <a:pt x="11650" y="1503"/>
                </a:lnTo>
                <a:lnTo>
                  <a:pt x="5594" y="5595"/>
                </a:lnTo>
                <a:lnTo>
                  <a:pt x="1502" y="11653"/>
                </a:lnTo>
                <a:lnTo>
                  <a:pt x="0" y="19050"/>
                </a:lnTo>
                <a:lnTo>
                  <a:pt x="0" y="255270"/>
                </a:lnTo>
                <a:lnTo>
                  <a:pt x="1502" y="262666"/>
                </a:lnTo>
                <a:lnTo>
                  <a:pt x="5594" y="268724"/>
                </a:lnTo>
                <a:lnTo>
                  <a:pt x="11650" y="272816"/>
                </a:lnTo>
                <a:lnTo>
                  <a:pt x="19051" y="274320"/>
                </a:lnTo>
                <a:lnTo>
                  <a:pt x="26448" y="272816"/>
                </a:lnTo>
                <a:lnTo>
                  <a:pt x="32505" y="268724"/>
                </a:lnTo>
                <a:lnTo>
                  <a:pt x="36596" y="262666"/>
                </a:lnTo>
                <a:lnTo>
                  <a:pt x="38098" y="255270"/>
                </a:lnTo>
                <a:lnTo>
                  <a:pt x="38098" y="19050"/>
                </a:lnTo>
                <a:lnTo>
                  <a:pt x="36596" y="11653"/>
                </a:lnTo>
                <a:lnTo>
                  <a:pt x="32505" y="5595"/>
                </a:lnTo>
                <a:lnTo>
                  <a:pt x="26448" y="1503"/>
                </a:lnTo>
                <a:lnTo>
                  <a:pt x="19047" y="0"/>
                </a:lnTo>
                <a:close/>
              </a:path>
            </a:pathLst>
          </a:custGeom>
          <a:solidFill>
            <a:srgbClr val="DE0374"/>
          </a:solidFill>
        </p:spPr>
        <p:txBody>
          <a:bodyPr wrap="square" lIns="0" tIns="0" rIns="0" bIns="0" rtlCol="0"/>
          <a:lstStyle/>
          <a:p>
            <a:endParaRPr dirty="0"/>
          </a:p>
        </p:txBody>
      </p:sp>
      <p:sp>
        <p:nvSpPr>
          <p:cNvPr id="27" name="object 27"/>
          <p:cNvSpPr/>
          <p:nvPr/>
        </p:nvSpPr>
        <p:spPr>
          <a:xfrm>
            <a:off x="695634" y="4126712"/>
            <a:ext cx="38100" cy="274320"/>
          </a:xfrm>
          <a:custGeom>
            <a:avLst/>
            <a:gdLst/>
            <a:ahLst/>
            <a:cxnLst/>
            <a:rect l="l" t="t" r="r" b="b"/>
            <a:pathLst>
              <a:path w="38100" h="274320">
                <a:moveTo>
                  <a:pt x="19047" y="0"/>
                </a:moveTo>
                <a:lnTo>
                  <a:pt x="11650" y="1503"/>
                </a:lnTo>
                <a:lnTo>
                  <a:pt x="5594" y="5595"/>
                </a:lnTo>
                <a:lnTo>
                  <a:pt x="1502" y="11653"/>
                </a:lnTo>
                <a:lnTo>
                  <a:pt x="0" y="19050"/>
                </a:lnTo>
                <a:lnTo>
                  <a:pt x="0" y="255270"/>
                </a:lnTo>
                <a:lnTo>
                  <a:pt x="1502" y="262672"/>
                </a:lnTo>
                <a:lnTo>
                  <a:pt x="5594" y="268728"/>
                </a:lnTo>
                <a:lnTo>
                  <a:pt x="11650" y="272818"/>
                </a:lnTo>
                <a:lnTo>
                  <a:pt x="19051" y="274320"/>
                </a:lnTo>
                <a:lnTo>
                  <a:pt x="26448" y="272818"/>
                </a:lnTo>
                <a:lnTo>
                  <a:pt x="32505" y="268728"/>
                </a:lnTo>
                <a:lnTo>
                  <a:pt x="36596" y="262672"/>
                </a:lnTo>
                <a:lnTo>
                  <a:pt x="38098" y="255270"/>
                </a:lnTo>
                <a:lnTo>
                  <a:pt x="38098" y="19050"/>
                </a:lnTo>
                <a:lnTo>
                  <a:pt x="36596" y="11653"/>
                </a:lnTo>
                <a:lnTo>
                  <a:pt x="32505" y="5595"/>
                </a:lnTo>
                <a:lnTo>
                  <a:pt x="26448" y="1503"/>
                </a:lnTo>
                <a:lnTo>
                  <a:pt x="19047" y="0"/>
                </a:lnTo>
                <a:close/>
              </a:path>
            </a:pathLst>
          </a:custGeom>
          <a:solidFill>
            <a:srgbClr val="DE0374"/>
          </a:solidFill>
        </p:spPr>
        <p:txBody>
          <a:bodyPr wrap="square" lIns="0" tIns="0" rIns="0" bIns="0" rtlCol="0"/>
          <a:lstStyle/>
          <a:p>
            <a:endParaRPr dirty="0"/>
          </a:p>
        </p:txBody>
      </p:sp>
      <p:sp>
        <p:nvSpPr>
          <p:cNvPr id="28" name="object 28"/>
          <p:cNvSpPr/>
          <p:nvPr/>
        </p:nvSpPr>
        <p:spPr>
          <a:xfrm>
            <a:off x="4480610"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29" name="object 29"/>
          <p:cNvSpPr/>
          <p:nvPr/>
        </p:nvSpPr>
        <p:spPr>
          <a:xfrm>
            <a:off x="4480610" y="3513353"/>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0" name="object 30"/>
          <p:cNvSpPr/>
          <p:nvPr/>
        </p:nvSpPr>
        <p:spPr>
          <a:xfrm>
            <a:off x="4480610" y="4153420"/>
            <a:ext cx="38100" cy="274320"/>
          </a:xfrm>
          <a:custGeom>
            <a:avLst/>
            <a:gdLst/>
            <a:ahLst/>
            <a:cxnLst/>
            <a:rect l="l" t="t" r="r" b="b"/>
            <a:pathLst>
              <a:path w="38100" h="274320">
                <a:moveTo>
                  <a:pt x="19050" y="0"/>
                </a:moveTo>
                <a:lnTo>
                  <a:pt x="11653" y="1503"/>
                </a:lnTo>
                <a:lnTo>
                  <a:pt x="5595" y="5595"/>
                </a:lnTo>
                <a:lnTo>
                  <a:pt x="1503" y="11653"/>
                </a:lnTo>
                <a:lnTo>
                  <a:pt x="0" y="19050"/>
                </a:lnTo>
                <a:lnTo>
                  <a:pt x="0" y="255269"/>
                </a:lnTo>
                <a:lnTo>
                  <a:pt x="1503" y="262672"/>
                </a:lnTo>
                <a:lnTo>
                  <a:pt x="5595" y="268728"/>
                </a:lnTo>
                <a:lnTo>
                  <a:pt x="11653" y="272818"/>
                </a:lnTo>
                <a:lnTo>
                  <a:pt x="19050" y="274319"/>
                </a:lnTo>
                <a:lnTo>
                  <a:pt x="26446" y="272818"/>
                </a:lnTo>
                <a:lnTo>
                  <a:pt x="32504" y="268728"/>
                </a:lnTo>
                <a:lnTo>
                  <a:pt x="36596" y="262672"/>
                </a:lnTo>
                <a:lnTo>
                  <a:pt x="38100" y="255269"/>
                </a:lnTo>
                <a:lnTo>
                  <a:pt x="38100" y="19050"/>
                </a:lnTo>
                <a:lnTo>
                  <a:pt x="36596" y="11653"/>
                </a:lnTo>
                <a:lnTo>
                  <a:pt x="32504" y="5595"/>
                </a:lnTo>
                <a:lnTo>
                  <a:pt x="26446" y="1503"/>
                </a:lnTo>
                <a:lnTo>
                  <a:pt x="19050" y="0"/>
                </a:lnTo>
                <a:close/>
              </a:path>
            </a:pathLst>
          </a:custGeom>
          <a:solidFill>
            <a:srgbClr val="DE0374"/>
          </a:solidFill>
        </p:spPr>
        <p:txBody>
          <a:bodyPr wrap="square" lIns="0" tIns="0" rIns="0" bIns="0" rtlCol="0"/>
          <a:lstStyle/>
          <a:p>
            <a:endParaRPr dirty="0"/>
          </a:p>
        </p:txBody>
      </p:sp>
      <p:sp>
        <p:nvSpPr>
          <p:cNvPr id="31" name="object 31"/>
          <p:cNvSpPr/>
          <p:nvPr/>
        </p:nvSpPr>
        <p:spPr>
          <a:xfrm>
            <a:off x="8272322" y="2865653"/>
            <a:ext cx="38100" cy="274320"/>
          </a:xfrm>
          <a:custGeom>
            <a:avLst/>
            <a:gdLst/>
            <a:ahLst/>
            <a:cxnLst/>
            <a:rect l="l" t="t" r="r" b="b"/>
            <a:pathLst>
              <a:path w="38100" h="274319">
                <a:moveTo>
                  <a:pt x="19050" y="0"/>
                </a:moveTo>
                <a:lnTo>
                  <a:pt x="11653" y="1501"/>
                </a:lnTo>
                <a:lnTo>
                  <a:pt x="5595" y="5589"/>
                </a:lnTo>
                <a:lnTo>
                  <a:pt x="1503" y="11642"/>
                </a:lnTo>
                <a:lnTo>
                  <a:pt x="0" y="19037"/>
                </a:lnTo>
                <a:lnTo>
                  <a:pt x="0" y="255270"/>
                </a:lnTo>
                <a:lnTo>
                  <a:pt x="1503" y="262666"/>
                </a:lnTo>
                <a:lnTo>
                  <a:pt x="5595" y="268724"/>
                </a:lnTo>
                <a:lnTo>
                  <a:pt x="11653" y="272816"/>
                </a:lnTo>
                <a:lnTo>
                  <a:pt x="19050" y="274320"/>
                </a:lnTo>
                <a:lnTo>
                  <a:pt x="26446" y="272816"/>
                </a:lnTo>
                <a:lnTo>
                  <a:pt x="32504" y="268724"/>
                </a:lnTo>
                <a:lnTo>
                  <a:pt x="36596" y="262666"/>
                </a:lnTo>
                <a:lnTo>
                  <a:pt x="38100" y="255270"/>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2" name="object 32"/>
          <p:cNvSpPr/>
          <p:nvPr/>
        </p:nvSpPr>
        <p:spPr>
          <a:xfrm>
            <a:off x="8272322" y="3513353"/>
            <a:ext cx="38100" cy="274320"/>
          </a:xfrm>
          <a:custGeom>
            <a:avLst/>
            <a:gdLst/>
            <a:ahLst/>
            <a:cxnLst/>
            <a:rect l="l" t="t" r="r" b="b"/>
            <a:pathLst>
              <a:path w="38100" h="274320">
                <a:moveTo>
                  <a:pt x="19050" y="0"/>
                </a:moveTo>
                <a:lnTo>
                  <a:pt x="11653" y="1501"/>
                </a:lnTo>
                <a:lnTo>
                  <a:pt x="5595" y="5589"/>
                </a:lnTo>
                <a:lnTo>
                  <a:pt x="1503" y="11642"/>
                </a:lnTo>
                <a:lnTo>
                  <a:pt x="0" y="19037"/>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37"/>
                </a:lnTo>
                <a:lnTo>
                  <a:pt x="36596" y="11642"/>
                </a:lnTo>
                <a:lnTo>
                  <a:pt x="32504" y="5589"/>
                </a:lnTo>
                <a:lnTo>
                  <a:pt x="26446" y="1501"/>
                </a:lnTo>
                <a:lnTo>
                  <a:pt x="19050" y="0"/>
                </a:lnTo>
                <a:close/>
              </a:path>
            </a:pathLst>
          </a:custGeom>
          <a:solidFill>
            <a:srgbClr val="DE0374"/>
          </a:solidFill>
        </p:spPr>
        <p:txBody>
          <a:bodyPr wrap="square" lIns="0" tIns="0" rIns="0" bIns="0" rtlCol="0"/>
          <a:lstStyle/>
          <a:p>
            <a:endParaRPr dirty="0"/>
          </a:p>
        </p:txBody>
      </p:sp>
      <p:sp>
        <p:nvSpPr>
          <p:cNvPr id="33" name="object 33"/>
          <p:cNvSpPr/>
          <p:nvPr/>
        </p:nvSpPr>
        <p:spPr>
          <a:xfrm>
            <a:off x="8272322" y="4119130"/>
            <a:ext cx="38100" cy="274320"/>
          </a:xfrm>
          <a:custGeom>
            <a:avLst/>
            <a:gdLst/>
            <a:ahLst/>
            <a:cxnLst/>
            <a:rect l="l" t="t" r="r" b="b"/>
            <a:pathLst>
              <a:path w="38100" h="274320">
                <a:moveTo>
                  <a:pt x="19050" y="0"/>
                </a:moveTo>
                <a:lnTo>
                  <a:pt x="11653" y="1501"/>
                </a:lnTo>
                <a:lnTo>
                  <a:pt x="5595" y="5591"/>
                </a:lnTo>
                <a:lnTo>
                  <a:pt x="1503" y="11647"/>
                </a:lnTo>
                <a:lnTo>
                  <a:pt x="0" y="19050"/>
                </a:lnTo>
                <a:lnTo>
                  <a:pt x="0" y="255269"/>
                </a:lnTo>
                <a:lnTo>
                  <a:pt x="1503" y="262666"/>
                </a:lnTo>
                <a:lnTo>
                  <a:pt x="5595" y="268724"/>
                </a:lnTo>
                <a:lnTo>
                  <a:pt x="11653" y="272816"/>
                </a:lnTo>
                <a:lnTo>
                  <a:pt x="19050" y="274319"/>
                </a:lnTo>
                <a:lnTo>
                  <a:pt x="26446" y="272816"/>
                </a:lnTo>
                <a:lnTo>
                  <a:pt x="32504" y="268724"/>
                </a:lnTo>
                <a:lnTo>
                  <a:pt x="36596" y="262666"/>
                </a:lnTo>
                <a:lnTo>
                  <a:pt x="38100" y="255269"/>
                </a:lnTo>
                <a:lnTo>
                  <a:pt x="38100" y="19050"/>
                </a:lnTo>
                <a:lnTo>
                  <a:pt x="36596" y="11647"/>
                </a:lnTo>
                <a:lnTo>
                  <a:pt x="32504" y="5591"/>
                </a:lnTo>
                <a:lnTo>
                  <a:pt x="26446" y="1501"/>
                </a:lnTo>
                <a:lnTo>
                  <a:pt x="19050" y="0"/>
                </a:lnTo>
                <a:close/>
              </a:path>
            </a:pathLst>
          </a:custGeom>
          <a:solidFill>
            <a:srgbClr val="DE0374"/>
          </a:solidFill>
        </p:spPr>
        <p:txBody>
          <a:bodyPr wrap="square" lIns="0" tIns="0" rIns="0" bIns="0" rtlCol="0"/>
          <a:lstStyle/>
          <a:p>
            <a:endParaRPr dirty="0"/>
          </a:p>
        </p:txBody>
      </p:sp>
      <p:sp>
        <p:nvSpPr>
          <p:cNvPr id="34" name="object 34"/>
          <p:cNvSpPr/>
          <p:nvPr/>
        </p:nvSpPr>
        <p:spPr>
          <a:xfrm>
            <a:off x="1905000" y="5607051"/>
            <a:ext cx="609400" cy="581927"/>
          </a:xfrm>
          <a:prstGeom prst="rect">
            <a:avLst/>
          </a:prstGeom>
          <a:blipFill>
            <a:blip r:embed="rId8" cstate="print"/>
            <a:stretch>
              <a:fillRect/>
            </a:stretch>
          </a:blipFill>
        </p:spPr>
        <p:txBody>
          <a:bodyPr wrap="square" lIns="0" tIns="0" rIns="0" bIns="0" rtlCol="0"/>
          <a:lstStyle/>
          <a:p>
            <a:endParaRPr dirty="0"/>
          </a:p>
        </p:txBody>
      </p:sp>
      <p:sp>
        <p:nvSpPr>
          <p:cNvPr id="35" name="object 35"/>
          <p:cNvSpPr/>
          <p:nvPr/>
        </p:nvSpPr>
        <p:spPr>
          <a:xfrm>
            <a:off x="2743200" y="5594331"/>
            <a:ext cx="1225303" cy="548996"/>
          </a:xfrm>
          <a:prstGeom prst="rect">
            <a:avLst/>
          </a:prstGeom>
          <a:blipFill>
            <a:blip r:embed="rId9" cstate="print"/>
            <a:stretch>
              <a:fillRect/>
            </a:stretch>
          </a:blipFill>
        </p:spPr>
        <p:txBody>
          <a:bodyPr wrap="square" lIns="0" tIns="0" rIns="0" bIns="0" rtlCol="0"/>
          <a:lstStyle/>
          <a:p>
            <a:endParaRPr dirty="0"/>
          </a:p>
        </p:txBody>
      </p:sp>
      <p:sp>
        <p:nvSpPr>
          <p:cNvPr id="36" name="object 3">
            <a:extLst>
              <a:ext uri="{FF2B5EF4-FFF2-40B4-BE49-F238E27FC236}">
                <a16:creationId xmlns:a16="http://schemas.microsoft.com/office/drawing/2014/main" id="{D184578B-1E20-4F5A-8B70-D90640F7C9F8}"/>
              </a:ext>
            </a:extLst>
          </p:cNvPr>
          <p:cNvSpPr txBox="1"/>
          <p:nvPr/>
        </p:nvSpPr>
        <p:spPr>
          <a:xfrm>
            <a:off x="680158" y="603681"/>
            <a:ext cx="1609081" cy="166712"/>
          </a:xfrm>
          <a:prstGeom prst="rect">
            <a:avLst/>
          </a:prstGeom>
        </p:spPr>
        <p:txBody>
          <a:bodyPr vert="horz" wrap="square" lIns="0" tIns="12700" rIns="0" bIns="0" rtlCol="0">
            <a:spAutoFit/>
          </a:bodyPr>
          <a:lstStyle/>
          <a:p>
            <a:pPr marL="12700">
              <a:lnSpc>
                <a:spcPct val="100000"/>
              </a:lnSpc>
              <a:spcBef>
                <a:spcPts val="100"/>
              </a:spcBef>
            </a:pPr>
            <a:r>
              <a:rPr sz="1000" b="1" spc="-80" dirty="0">
                <a:solidFill>
                  <a:srgbClr val="231F20"/>
                </a:solidFill>
                <a:latin typeface="DejaVu Sans"/>
                <a:cs typeface="DejaVu Sans"/>
              </a:rPr>
              <a:t>SOLUTION</a:t>
            </a:r>
            <a:r>
              <a:rPr sz="1000" b="1" spc="-170" dirty="0">
                <a:solidFill>
                  <a:srgbClr val="231F20"/>
                </a:solidFill>
                <a:latin typeface="DejaVu Sans"/>
                <a:cs typeface="DejaVu Sans"/>
              </a:rPr>
              <a:t> </a:t>
            </a:r>
            <a:r>
              <a:rPr sz="1000" b="1" spc="-80" dirty="0">
                <a:solidFill>
                  <a:srgbClr val="231F20"/>
                </a:solidFill>
                <a:latin typeface="DejaVu Sans"/>
                <a:cs typeface="DejaVu Sans"/>
              </a:rPr>
              <a:t>PORTFOLIO</a:t>
            </a:r>
            <a:endParaRPr sz="1000" dirty="0">
              <a:latin typeface="DejaVu Sans"/>
              <a:cs typeface="DejaVu Sans"/>
            </a:endParaRPr>
          </a:p>
        </p:txBody>
      </p:sp>
      <p:sp>
        <p:nvSpPr>
          <p:cNvPr id="37" name="object 14">
            <a:extLst>
              <a:ext uri="{FF2B5EF4-FFF2-40B4-BE49-F238E27FC236}">
                <a16:creationId xmlns:a16="http://schemas.microsoft.com/office/drawing/2014/main" id="{3B4D1114-2FB4-4751-8AE5-FFD84D9F351C}"/>
              </a:ext>
            </a:extLst>
          </p:cNvPr>
          <p:cNvSpPr/>
          <p:nvPr/>
        </p:nvSpPr>
        <p:spPr>
          <a:xfrm>
            <a:off x="11049000" y="5623098"/>
            <a:ext cx="732449" cy="548997"/>
          </a:xfrm>
          <a:prstGeom prst="rect">
            <a:avLst/>
          </a:prstGeom>
          <a:blipFill>
            <a:blip r:embed="rId10" cstate="print"/>
            <a:stretch>
              <a:fillRect/>
            </a:stretch>
          </a:blipFill>
        </p:spPr>
        <p:txBody>
          <a:bodyPr wrap="square" lIns="0" tIns="0" rIns="0" bIns="0" rtlCol="0"/>
          <a:lstStyle/>
          <a:p>
            <a:endParaRPr dirty="0"/>
          </a:p>
        </p:txBody>
      </p:sp>
      <p:sp>
        <p:nvSpPr>
          <p:cNvPr id="39" name="object 18">
            <a:extLst>
              <a:ext uri="{FF2B5EF4-FFF2-40B4-BE49-F238E27FC236}">
                <a16:creationId xmlns:a16="http://schemas.microsoft.com/office/drawing/2014/main" id="{A87810E5-AA21-4175-97B3-083DD800930E}"/>
              </a:ext>
            </a:extLst>
          </p:cNvPr>
          <p:cNvSpPr/>
          <p:nvPr/>
        </p:nvSpPr>
        <p:spPr>
          <a:xfrm>
            <a:off x="8317255" y="5713348"/>
            <a:ext cx="1055345" cy="397568"/>
          </a:xfrm>
          <a:prstGeom prst="rect">
            <a:avLst/>
          </a:prstGeom>
          <a:blipFill>
            <a:blip r:embed="rId11" cstate="print"/>
            <a:stretch>
              <a:fillRect/>
            </a:stretch>
          </a:blipFill>
        </p:spPr>
        <p:txBody>
          <a:bodyPr wrap="square" lIns="0" tIns="0" rIns="0" bIns="0" rtlCol="0"/>
          <a:lstStyle/>
          <a:p>
            <a:endParaRPr dirty="0"/>
          </a:p>
        </p:txBody>
      </p:sp>
      <p:pic>
        <p:nvPicPr>
          <p:cNvPr id="40" name="Picture 4" descr="Image result for lenovo logo">
            <a:extLst>
              <a:ext uri="{FF2B5EF4-FFF2-40B4-BE49-F238E27FC236}">
                <a16:creationId xmlns:a16="http://schemas.microsoft.com/office/drawing/2014/main" id="{A92F61A3-EB83-46CA-9731-5122C21DBA0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3847" t="25106" r="10281" b="27541"/>
          <a:stretch/>
        </p:blipFill>
        <p:spPr bwMode="auto">
          <a:xfrm>
            <a:off x="9587485" y="5718008"/>
            <a:ext cx="1232915" cy="363500"/>
          </a:xfrm>
          <a:prstGeom prst="rect">
            <a:avLst/>
          </a:prstGeom>
          <a:noFill/>
          <a:extLst>
            <a:ext uri="{909E8E84-426E-40DD-AFC4-6F175D3DCCD1}">
              <a14:hiddenFill xmlns:a14="http://schemas.microsoft.com/office/drawing/2010/main">
                <a:solidFill>
                  <a:srgbClr val="FFFFFF"/>
                </a:solidFill>
              </a14:hiddenFill>
            </a:ext>
          </a:extLst>
        </p:spPr>
      </p:pic>
      <p:sp>
        <p:nvSpPr>
          <p:cNvPr id="41" name="object 32">
            <a:extLst>
              <a:ext uri="{FF2B5EF4-FFF2-40B4-BE49-F238E27FC236}">
                <a16:creationId xmlns:a16="http://schemas.microsoft.com/office/drawing/2014/main" id="{F7E731FD-5CA1-4C50-81DD-54CCE06964C9}"/>
              </a:ext>
            </a:extLst>
          </p:cNvPr>
          <p:cNvSpPr/>
          <p:nvPr/>
        </p:nvSpPr>
        <p:spPr>
          <a:xfrm>
            <a:off x="7175069" y="5634391"/>
            <a:ext cx="978331" cy="546738"/>
          </a:xfrm>
          <a:prstGeom prst="rect">
            <a:avLst/>
          </a:prstGeom>
          <a:blipFill>
            <a:blip r:embed="rId13" cstate="print"/>
            <a:stretch>
              <a:fillRect/>
            </a:stretch>
          </a:blipFill>
        </p:spPr>
        <p:txBody>
          <a:bodyPr wrap="square" lIns="0" tIns="0" rIns="0" bIns="0" rtlCol="0"/>
          <a:lstStyle/>
          <a:p>
            <a:endParaRPr dirty="0"/>
          </a:p>
        </p:txBody>
      </p:sp>
      <p:pic>
        <p:nvPicPr>
          <p:cNvPr id="4098" name="Picture 2" descr="Image result for manage engine?">
            <a:extLst>
              <a:ext uri="{FF2B5EF4-FFF2-40B4-BE49-F238E27FC236}">
                <a16:creationId xmlns:a16="http://schemas.microsoft.com/office/drawing/2014/main" id="{0208F6D6-C89F-43C2-88F8-CE1DBDB8238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14800" y="5733745"/>
            <a:ext cx="1539023" cy="317132"/>
          </a:xfrm>
          <a:prstGeom prst="rect">
            <a:avLst/>
          </a:prstGeom>
          <a:noFill/>
          <a:extLst>
            <a:ext uri="{909E8E84-426E-40DD-AFC4-6F175D3DCCD1}">
              <a14:hiddenFill xmlns:a14="http://schemas.microsoft.com/office/drawing/2010/main">
                <a:solidFill>
                  <a:srgbClr val="FFFFFF"/>
                </a:solidFill>
              </a14:hiddenFill>
            </a:ext>
          </a:extLst>
        </p:spPr>
      </p:pic>
      <p:sp>
        <p:nvSpPr>
          <p:cNvPr id="42" name="object 31">
            <a:extLst>
              <a:ext uri="{FF2B5EF4-FFF2-40B4-BE49-F238E27FC236}">
                <a16:creationId xmlns:a16="http://schemas.microsoft.com/office/drawing/2014/main" id="{01F30D5A-4474-4322-90E4-8458D4D49DE4}"/>
              </a:ext>
            </a:extLst>
          </p:cNvPr>
          <p:cNvSpPr/>
          <p:nvPr/>
        </p:nvSpPr>
        <p:spPr>
          <a:xfrm>
            <a:off x="5867400" y="5763349"/>
            <a:ext cx="1050722" cy="345515"/>
          </a:xfrm>
          <a:prstGeom prst="rect">
            <a:avLst/>
          </a:prstGeom>
          <a:blipFill>
            <a:blip r:embed="rId15" cstate="print"/>
            <a:stretch>
              <a:fillRect/>
            </a:stretch>
          </a:blipFill>
        </p:spPr>
        <p:txBody>
          <a:bodyPr wrap="square" lIns="0" tIns="0" rIns="0" bIns="0" rtlCol="0"/>
          <a:lstStyle/>
          <a:p>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4325747" cy="6858000"/>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599522" y="1286954"/>
            <a:ext cx="3726815" cy="2804160"/>
          </a:xfrm>
          <a:custGeom>
            <a:avLst/>
            <a:gdLst/>
            <a:ahLst/>
            <a:cxnLst/>
            <a:rect l="l" t="t" r="r" b="b"/>
            <a:pathLst>
              <a:path w="3726815" h="2804160">
                <a:moveTo>
                  <a:pt x="0" y="0"/>
                </a:moveTo>
                <a:lnTo>
                  <a:pt x="3726224" y="0"/>
                </a:lnTo>
                <a:lnTo>
                  <a:pt x="3726224" y="2804160"/>
                </a:lnTo>
                <a:lnTo>
                  <a:pt x="0" y="2804160"/>
                </a:lnTo>
                <a:lnTo>
                  <a:pt x="0" y="0"/>
                </a:lnTo>
                <a:close/>
              </a:path>
            </a:pathLst>
          </a:custGeom>
          <a:solidFill>
            <a:srgbClr val="000000">
              <a:alpha val="77999"/>
            </a:srgbClr>
          </a:solidFill>
        </p:spPr>
        <p:txBody>
          <a:bodyPr wrap="square" lIns="0" tIns="0" rIns="0" bIns="0" rtlCol="0"/>
          <a:lstStyle/>
          <a:p>
            <a:endParaRPr dirty="0"/>
          </a:p>
        </p:txBody>
      </p:sp>
      <p:sp>
        <p:nvSpPr>
          <p:cNvPr id="6" name="object 6"/>
          <p:cNvSpPr/>
          <p:nvPr/>
        </p:nvSpPr>
        <p:spPr>
          <a:xfrm>
            <a:off x="8932164" y="6388743"/>
            <a:ext cx="1057770" cy="304458"/>
          </a:xfrm>
          <a:prstGeom prst="rect">
            <a:avLst/>
          </a:prstGeom>
          <a:blipFill>
            <a:blip r:embed="rId4" cstate="print"/>
            <a:stretch>
              <a:fillRect/>
            </a:stretch>
          </a:blipFill>
        </p:spPr>
        <p:txBody>
          <a:bodyPr wrap="square" lIns="0" tIns="0" rIns="0" bIns="0" rtlCol="0"/>
          <a:lstStyle/>
          <a:p>
            <a:endParaRPr dirty="0"/>
          </a:p>
        </p:txBody>
      </p:sp>
      <p:sp>
        <p:nvSpPr>
          <p:cNvPr id="7" name="object 7"/>
          <p:cNvSpPr txBox="1"/>
          <p:nvPr/>
        </p:nvSpPr>
        <p:spPr>
          <a:xfrm>
            <a:off x="680158" y="618921"/>
            <a:ext cx="1453441" cy="166712"/>
          </a:xfrm>
          <a:prstGeom prst="rect">
            <a:avLst/>
          </a:prstGeom>
        </p:spPr>
        <p:txBody>
          <a:bodyPr vert="horz" wrap="square" lIns="0" tIns="12700" rIns="0" bIns="0" rtlCol="0">
            <a:spAutoFit/>
          </a:bodyPr>
          <a:lstStyle/>
          <a:p>
            <a:pPr marL="12700">
              <a:lnSpc>
                <a:spcPct val="100000"/>
              </a:lnSpc>
              <a:spcBef>
                <a:spcPts val="100"/>
              </a:spcBef>
            </a:pPr>
            <a:r>
              <a:rPr sz="1000" b="1" spc="-110" dirty="0">
                <a:solidFill>
                  <a:srgbClr val="FFFFFF"/>
                </a:solidFill>
                <a:latin typeface="DejaVu Sans"/>
                <a:cs typeface="DejaVu Sans"/>
              </a:rPr>
              <a:t>SELECTED </a:t>
            </a:r>
            <a:r>
              <a:rPr sz="1000" b="1" spc="-85" dirty="0">
                <a:solidFill>
                  <a:srgbClr val="FFFFFF"/>
                </a:solidFill>
                <a:latin typeface="DejaVu Sans"/>
                <a:cs typeface="DejaVu Sans"/>
              </a:rPr>
              <a:t>CLIENT</a:t>
            </a:r>
            <a:r>
              <a:rPr sz="1000" b="1" spc="-200" dirty="0">
                <a:solidFill>
                  <a:srgbClr val="FFFFFF"/>
                </a:solidFill>
                <a:latin typeface="DejaVu Sans"/>
                <a:cs typeface="DejaVu Sans"/>
              </a:rPr>
              <a:t> </a:t>
            </a:r>
            <a:r>
              <a:rPr sz="1000" b="1" spc="-105" dirty="0">
                <a:solidFill>
                  <a:srgbClr val="FFFFFF"/>
                </a:solidFill>
                <a:latin typeface="DejaVu Sans"/>
                <a:cs typeface="DejaVu Sans"/>
              </a:rPr>
              <a:t>LIST</a:t>
            </a:r>
            <a:endParaRPr sz="1000" dirty="0">
              <a:latin typeface="DejaVu Sans"/>
              <a:cs typeface="DejaVu Sans"/>
            </a:endParaRPr>
          </a:p>
        </p:txBody>
      </p:sp>
      <p:sp>
        <p:nvSpPr>
          <p:cNvPr id="8" name="object 8"/>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FFFFFF"/>
                </a:solidFill>
                <a:uFill>
                  <a:solidFill>
                    <a:srgbClr val="DE0374"/>
                  </a:solidFill>
                </a:uFill>
                <a:latin typeface="Times New Roman"/>
                <a:cs typeface="Times New Roman"/>
              </a:rPr>
              <a:t> 	</a:t>
            </a:r>
            <a:endParaRPr sz="1000" dirty="0">
              <a:latin typeface="Times New Roman"/>
              <a:cs typeface="Times New Roman"/>
            </a:endParaRPr>
          </a:p>
        </p:txBody>
      </p:sp>
      <p:sp>
        <p:nvSpPr>
          <p:cNvPr id="9" name="object 9"/>
          <p:cNvSpPr txBox="1"/>
          <p:nvPr/>
        </p:nvSpPr>
        <p:spPr>
          <a:xfrm>
            <a:off x="599522" y="1543342"/>
            <a:ext cx="3726815" cy="1490152"/>
          </a:xfrm>
          <a:prstGeom prst="rect">
            <a:avLst/>
          </a:prstGeom>
        </p:spPr>
        <p:txBody>
          <a:bodyPr vert="horz" wrap="square" lIns="0" tIns="12700" rIns="0" bIns="0" rtlCol="0">
            <a:spAutoFit/>
          </a:bodyPr>
          <a:lstStyle/>
          <a:p>
            <a:pPr marL="556895" marR="318770">
              <a:lnSpc>
                <a:spcPct val="100000"/>
              </a:lnSpc>
              <a:spcBef>
                <a:spcPts val="100"/>
              </a:spcBef>
            </a:pPr>
            <a:r>
              <a:rPr sz="2400" spc="-95" dirty="0">
                <a:solidFill>
                  <a:srgbClr val="FFFFFF"/>
                </a:solidFill>
                <a:latin typeface="Noto Sans CJK JP Regular"/>
                <a:cs typeface="Noto Sans CJK JP Regular"/>
              </a:rPr>
              <a:t>Manifold </a:t>
            </a:r>
            <a:r>
              <a:rPr sz="2400" spc="-114" dirty="0">
                <a:solidFill>
                  <a:srgbClr val="FFFFFF"/>
                </a:solidFill>
                <a:latin typeface="Noto Sans CJK JP Regular"/>
                <a:cs typeface="Noto Sans CJK JP Regular"/>
              </a:rPr>
              <a:t>is </a:t>
            </a:r>
            <a:r>
              <a:rPr sz="2400" spc="-195" dirty="0">
                <a:solidFill>
                  <a:srgbClr val="FFFFFF"/>
                </a:solidFill>
                <a:latin typeface="Noto Sans CJK JP Regular"/>
                <a:cs typeface="Noto Sans CJK JP Regular"/>
              </a:rPr>
              <a:t>a </a:t>
            </a:r>
            <a:r>
              <a:rPr sz="2400" spc="-105" dirty="0">
                <a:solidFill>
                  <a:srgbClr val="FFFFFF"/>
                </a:solidFill>
                <a:latin typeface="Noto Sans CJK JP Regular"/>
                <a:cs typeface="Noto Sans CJK JP Regular"/>
              </a:rPr>
              <a:t>trusted  </a:t>
            </a:r>
            <a:r>
              <a:rPr sz="2400" spc="-110" dirty="0">
                <a:solidFill>
                  <a:srgbClr val="FFFFFF"/>
                </a:solidFill>
                <a:latin typeface="Noto Sans CJK JP Regular"/>
                <a:cs typeface="Noto Sans CJK JP Regular"/>
              </a:rPr>
              <a:t>technology </a:t>
            </a:r>
            <a:r>
              <a:rPr sz="2400" spc="-120" dirty="0">
                <a:solidFill>
                  <a:srgbClr val="FFFFFF"/>
                </a:solidFill>
                <a:latin typeface="Noto Sans CJK JP Regular"/>
                <a:cs typeface="Noto Sans CJK JP Regular"/>
              </a:rPr>
              <a:t>partner </a:t>
            </a:r>
            <a:r>
              <a:rPr sz="2400" spc="-55" dirty="0">
                <a:solidFill>
                  <a:srgbClr val="FFFFFF"/>
                </a:solidFill>
                <a:latin typeface="Noto Sans CJK JP Regular"/>
                <a:cs typeface="Noto Sans CJK JP Regular"/>
              </a:rPr>
              <a:t>of  </a:t>
            </a:r>
            <a:r>
              <a:rPr sz="2400" spc="-114" dirty="0">
                <a:solidFill>
                  <a:srgbClr val="FFFFFF"/>
                </a:solidFill>
                <a:latin typeface="Noto Sans CJK JP Regular"/>
                <a:cs typeface="Noto Sans CJK JP Regular"/>
              </a:rPr>
              <a:t>Blue </a:t>
            </a:r>
            <a:r>
              <a:rPr sz="2400" spc="-85" dirty="0">
                <a:solidFill>
                  <a:srgbClr val="FFFFFF"/>
                </a:solidFill>
                <a:latin typeface="Noto Sans CJK JP Regular"/>
                <a:cs typeface="Noto Sans CJK JP Regular"/>
              </a:rPr>
              <a:t>Chip  </a:t>
            </a:r>
            <a:r>
              <a:rPr sz="2400" spc="-120" dirty="0">
                <a:solidFill>
                  <a:srgbClr val="FFFFFF"/>
                </a:solidFill>
                <a:latin typeface="Noto Sans CJK JP Regular"/>
                <a:cs typeface="Noto Sans CJK JP Regular"/>
              </a:rPr>
              <a:t>Interna</a:t>
            </a:r>
            <a:r>
              <a:rPr lang="en-US" sz="2400" spc="-120" dirty="0">
                <a:solidFill>
                  <a:srgbClr val="FFFFFF"/>
                </a:solidFill>
                <a:latin typeface="Noto Sans CJK JP Regular"/>
                <a:cs typeface="Noto Sans CJK JP Regular"/>
              </a:rPr>
              <a:t>t</a:t>
            </a:r>
            <a:r>
              <a:rPr sz="2400" spc="-120" dirty="0">
                <a:solidFill>
                  <a:srgbClr val="FFFFFF"/>
                </a:solidFill>
                <a:latin typeface="Noto Sans CJK JP Regular"/>
                <a:cs typeface="Noto Sans CJK JP Regular"/>
              </a:rPr>
              <a:t>ional </a:t>
            </a:r>
            <a:r>
              <a:rPr sz="2400" spc="-170" dirty="0">
                <a:solidFill>
                  <a:srgbClr val="FFFFFF"/>
                </a:solidFill>
                <a:latin typeface="Noto Sans CJK JP Regular"/>
                <a:cs typeface="Noto Sans CJK JP Regular"/>
              </a:rPr>
              <a:t>and  </a:t>
            </a:r>
            <a:r>
              <a:rPr sz="2400" spc="-114" dirty="0">
                <a:solidFill>
                  <a:srgbClr val="FFFFFF"/>
                </a:solidFill>
                <a:latin typeface="Noto Sans CJK JP Regular"/>
                <a:cs typeface="Noto Sans CJK JP Regular"/>
              </a:rPr>
              <a:t>domes</a:t>
            </a:r>
            <a:r>
              <a:rPr lang="en-US" sz="2400" spc="-114" dirty="0">
                <a:solidFill>
                  <a:srgbClr val="FFFFFF"/>
                </a:solidFill>
                <a:latin typeface="Noto Sans CJK JP Regular"/>
                <a:cs typeface="Noto Sans CJK JP Regular"/>
              </a:rPr>
              <a:t>t</a:t>
            </a:r>
            <a:r>
              <a:rPr sz="2400" spc="-114" dirty="0">
                <a:solidFill>
                  <a:srgbClr val="FFFFFF"/>
                </a:solidFill>
                <a:latin typeface="Noto Sans CJK JP Regular"/>
                <a:cs typeface="Noto Sans CJK JP Regular"/>
              </a:rPr>
              <a:t>ic</a:t>
            </a:r>
            <a:r>
              <a:rPr sz="2400" spc="100" dirty="0">
                <a:solidFill>
                  <a:srgbClr val="FFFFFF"/>
                </a:solidFill>
                <a:latin typeface="Noto Sans CJK JP Regular"/>
                <a:cs typeface="Noto Sans CJK JP Regular"/>
              </a:rPr>
              <a:t> </a:t>
            </a:r>
            <a:r>
              <a:rPr sz="2400" spc="-150" dirty="0">
                <a:solidFill>
                  <a:srgbClr val="FFFFFF"/>
                </a:solidFill>
                <a:latin typeface="Noto Sans CJK JP Regular"/>
                <a:cs typeface="Noto Sans CJK JP Regular"/>
              </a:rPr>
              <a:t>companies</a:t>
            </a:r>
            <a:endParaRPr sz="2400" dirty="0">
              <a:latin typeface="Noto Sans CJK JP Regular"/>
              <a:cs typeface="Noto Sans CJK JP Regular"/>
            </a:endParaRPr>
          </a:p>
        </p:txBody>
      </p:sp>
      <p:sp>
        <p:nvSpPr>
          <p:cNvPr id="10" name="object 10"/>
          <p:cNvSpPr/>
          <p:nvPr/>
        </p:nvSpPr>
        <p:spPr>
          <a:xfrm>
            <a:off x="905732" y="1610804"/>
            <a:ext cx="0" cy="1817370"/>
          </a:xfrm>
          <a:custGeom>
            <a:avLst/>
            <a:gdLst/>
            <a:ahLst/>
            <a:cxnLst/>
            <a:rect l="l" t="t" r="r" b="b"/>
            <a:pathLst>
              <a:path h="1817370">
                <a:moveTo>
                  <a:pt x="0" y="0"/>
                </a:moveTo>
                <a:lnTo>
                  <a:pt x="0" y="1817331"/>
                </a:lnTo>
              </a:path>
            </a:pathLst>
          </a:custGeom>
          <a:ln w="63501">
            <a:solidFill>
              <a:srgbClr val="DE0374"/>
            </a:solidFill>
          </a:ln>
        </p:spPr>
        <p:txBody>
          <a:bodyPr wrap="square" lIns="0" tIns="0" rIns="0" bIns="0" rtlCol="0"/>
          <a:lstStyle/>
          <a:p>
            <a:endParaRPr dirty="0"/>
          </a:p>
        </p:txBody>
      </p:sp>
      <p:sp>
        <p:nvSpPr>
          <p:cNvPr id="12" name="object 12"/>
          <p:cNvSpPr txBox="1">
            <a:spLocks noGrp="1"/>
          </p:cNvSpPr>
          <p:nvPr>
            <p:ph type="title"/>
          </p:nvPr>
        </p:nvSpPr>
        <p:spPr>
          <a:xfrm>
            <a:off x="4903990" y="980884"/>
            <a:ext cx="2597785" cy="391160"/>
          </a:xfrm>
          <a:prstGeom prst="rect">
            <a:avLst/>
          </a:prstGeom>
        </p:spPr>
        <p:txBody>
          <a:bodyPr vert="horz" wrap="square" lIns="0" tIns="12700" rIns="0" bIns="0" rtlCol="0">
            <a:spAutoFit/>
          </a:bodyPr>
          <a:lstStyle/>
          <a:p>
            <a:pPr marL="12700">
              <a:lnSpc>
                <a:spcPct val="100000"/>
              </a:lnSpc>
              <a:spcBef>
                <a:spcPts val="100"/>
              </a:spcBef>
            </a:pPr>
            <a:r>
              <a:rPr sz="2400" spc="-305" dirty="0">
                <a:latin typeface="DejaVu Sans"/>
                <a:cs typeface="DejaVu Sans"/>
              </a:rPr>
              <a:t>Selected </a:t>
            </a:r>
            <a:r>
              <a:rPr sz="2400" spc="-90" dirty="0"/>
              <a:t>Client</a:t>
            </a:r>
            <a:r>
              <a:rPr sz="2400" spc="175" dirty="0"/>
              <a:t> </a:t>
            </a:r>
            <a:r>
              <a:rPr sz="2400" spc="-100" dirty="0"/>
              <a:t>List</a:t>
            </a:r>
            <a:endParaRPr sz="2400" dirty="0">
              <a:latin typeface="DejaVu Sans"/>
              <a:cs typeface="DejaVu Sans"/>
            </a:endParaRPr>
          </a:p>
        </p:txBody>
      </p:sp>
      <p:sp>
        <p:nvSpPr>
          <p:cNvPr id="13" name="object 13"/>
          <p:cNvSpPr/>
          <p:nvPr/>
        </p:nvSpPr>
        <p:spPr>
          <a:xfrm>
            <a:off x="4908638" y="1384109"/>
            <a:ext cx="1120140" cy="0"/>
          </a:xfrm>
          <a:custGeom>
            <a:avLst/>
            <a:gdLst/>
            <a:ahLst/>
            <a:cxnLst/>
            <a:rect l="l" t="t" r="r" b="b"/>
            <a:pathLst>
              <a:path w="1120139">
                <a:moveTo>
                  <a:pt x="0" y="0"/>
                </a:moveTo>
                <a:lnTo>
                  <a:pt x="1120139" y="0"/>
                </a:lnTo>
              </a:path>
            </a:pathLst>
          </a:custGeom>
          <a:ln w="57150">
            <a:solidFill>
              <a:srgbClr val="DE0374"/>
            </a:solidFill>
          </a:ln>
        </p:spPr>
        <p:txBody>
          <a:bodyPr wrap="square" lIns="0" tIns="0" rIns="0" bIns="0" rtlCol="0"/>
          <a:lstStyle/>
          <a:p>
            <a:endParaRPr dirty="0"/>
          </a:p>
        </p:txBody>
      </p:sp>
      <p:sp>
        <p:nvSpPr>
          <p:cNvPr id="20" name="object 20"/>
          <p:cNvSpPr/>
          <p:nvPr/>
        </p:nvSpPr>
        <p:spPr>
          <a:xfrm>
            <a:off x="6814680" y="2776112"/>
            <a:ext cx="1904758" cy="358095"/>
          </a:xfrm>
          <a:prstGeom prst="rect">
            <a:avLst/>
          </a:prstGeom>
          <a:blipFill>
            <a:blip r:embed="rId5" cstate="print"/>
            <a:stretch>
              <a:fillRect/>
            </a:stretch>
          </a:blipFill>
        </p:spPr>
        <p:txBody>
          <a:bodyPr wrap="square" lIns="0" tIns="0" rIns="0" bIns="0" rtlCol="0"/>
          <a:lstStyle/>
          <a:p>
            <a:endParaRPr dirty="0"/>
          </a:p>
        </p:txBody>
      </p:sp>
      <p:sp>
        <p:nvSpPr>
          <p:cNvPr id="21" name="object 21"/>
          <p:cNvSpPr/>
          <p:nvPr/>
        </p:nvSpPr>
        <p:spPr>
          <a:xfrm>
            <a:off x="9237802" y="2589364"/>
            <a:ext cx="838281" cy="777239"/>
          </a:xfrm>
          <a:prstGeom prst="rect">
            <a:avLst/>
          </a:prstGeom>
          <a:blipFill>
            <a:blip r:embed="rId6" cstate="print"/>
            <a:stretch>
              <a:fillRect/>
            </a:stretch>
          </a:blipFill>
        </p:spPr>
        <p:txBody>
          <a:bodyPr wrap="square" lIns="0" tIns="0" rIns="0" bIns="0" rtlCol="0"/>
          <a:lstStyle/>
          <a:p>
            <a:endParaRPr dirty="0"/>
          </a:p>
        </p:txBody>
      </p:sp>
      <p:sp>
        <p:nvSpPr>
          <p:cNvPr id="22" name="object 22"/>
          <p:cNvSpPr/>
          <p:nvPr/>
        </p:nvSpPr>
        <p:spPr>
          <a:xfrm>
            <a:off x="6456375" y="3525017"/>
            <a:ext cx="979977" cy="979977"/>
          </a:xfrm>
          <a:prstGeom prst="rect">
            <a:avLst/>
          </a:prstGeom>
          <a:blipFill>
            <a:blip r:embed="rId7" cstate="print"/>
            <a:stretch>
              <a:fillRect/>
            </a:stretch>
          </a:blipFill>
        </p:spPr>
        <p:txBody>
          <a:bodyPr wrap="square" lIns="0" tIns="0" rIns="0" bIns="0" rtlCol="0"/>
          <a:lstStyle/>
          <a:p>
            <a:endParaRPr dirty="0"/>
          </a:p>
        </p:txBody>
      </p:sp>
      <p:sp>
        <p:nvSpPr>
          <p:cNvPr id="23" name="object 23"/>
          <p:cNvSpPr/>
          <p:nvPr/>
        </p:nvSpPr>
        <p:spPr>
          <a:xfrm>
            <a:off x="4973777" y="3537295"/>
            <a:ext cx="829162" cy="926589"/>
          </a:xfrm>
          <a:prstGeom prst="rect">
            <a:avLst/>
          </a:prstGeom>
          <a:blipFill>
            <a:blip r:embed="rId8" cstate="print"/>
            <a:stretch>
              <a:fillRect/>
            </a:stretch>
          </a:blipFill>
        </p:spPr>
        <p:txBody>
          <a:bodyPr wrap="square" lIns="0" tIns="0" rIns="0" bIns="0" rtlCol="0"/>
          <a:lstStyle/>
          <a:p>
            <a:endParaRPr dirty="0"/>
          </a:p>
        </p:txBody>
      </p:sp>
      <p:sp>
        <p:nvSpPr>
          <p:cNvPr id="24" name="object 24"/>
          <p:cNvSpPr/>
          <p:nvPr/>
        </p:nvSpPr>
        <p:spPr>
          <a:xfrm>
            <a:off x="8305800" y="5114193"/>
            <a:ext cx="1497022" cy="531025"/>
          </a:xfrm>
          <a:prstGeom prst="rect">
            <a:avLst/>
          </a:prstGeom>
          <a:blipFill>
            <a:blip r:embed="rId9" cstate="print"/>
            <a:stretch>
              <a:fillRect/>
            </a:stretch>
          </a:blipFill>
        </p:spPr>
        <p:txBody>
          <a:bodyPr wrap="square" lIns="0" tIns="0" rIns="0" bIns="0" rtlCol="0"/>
          <a:lstStyle/>
          <a:p>
            <a:endParaRPr dirty="0"/>
          </a:p>
        </p:txBody>
      </p:sp>
      <p:sp>
        <p:nvSpPr>
          <p:cNvPr id="25" name="object 25"/>
          <p:cNvSpPr/>
          <p:nvPr/>
        </p:nvSpPr>
        <p:spPr>
          <a:xfrm>
            <a:off x="10133165" y="3511495"/>
            <a:ext cx="1421688" cy="1005729"/>
          </a:xfrm>
          <a:prstGeom prst="rect">
            <a:avLst/>
          </a:prstGeom>
          <a:blipFill>
            <a:blip r:embed="rId10" cstate="print"/>
            <a:stretch>
              <a:fillRect/>
            </a:stretch>
          </a:blipFill>
        </p:spPr>
        <p:txBody>
          <a:bodyPr wrap="square" lIns="0" tIns="0" rIns="0" bIns="0" rtlCol="0"/>
          <a:lstStyle/>
          <a:p>
            <a:endParaRPr dirty="0"/>
          </a:p>
        </p:txBody>
      </p:sp>
      <p:sp>
        <p:nvSpPr>
          <p:cNvPr id="27" name="object 27"/>
          <p:cNvSpPr/>
          <p:nvPr/>
        </p:nvSpPr>
        <p:spPr>
          <a:xfrm>
            <a:off x="4826025" y="4745036"/>
            <a:ext cx="1256169" cy="1425752"/>
          </a:xfrm>
          <a:prstGeom prst="rect">
            <a:avLst/>
          </a:prstGeom>
          <a:blipFill>
            <a:blip r:embed="rId11" cstate="print"/>
            <a:stretch>
              <a:fillRect/>
            </a:stretch>
          </a:blipFill>
        </p:spPr>
        <p:txBody>
          <a:bodyPr wrap="square" lIns="0" tIns="0" rIns="0" bIns="0" rtlCol="0"/>
          <a:lstStyle/>
          <a:p>
            <a:endParaRPr dirty="0"/>
          </a:p>
        </p:txBody>
      </p:sp>
      <p:sp>
        <p:nvSpPr>
          <p:cNvPr id="28" name="object 28"/>
          <p:cNvSpPr/>
          <p:nvPr/>
        </p:nvSpPr>
        <p:spPr>
          <a:xfrm>
            <a:off x="6336944" y="4887853"/>
            <a:ext cx="1595234" cy="1285709"/>
          </a:xfrm>
          <a:prstGeom prst="rect">
            <a:avLst/>
          </a:prstGeom>
          <a:blipFill>
            <a:blip r:embed="rId12" cstate="print"/>
            <a:stretch>
              <a:fillRect/>
            </a:stretch>
          </a:blipFill>
        </p:spPr>
        <p:txBody>
          <a:bodyPr wrap="square" lIns="0" tIns="0" rIns="0" bIns="0" rtlCol="0"/>
          <a:lstStyle/>
          <a:p>
            <a:endParaRPr dirty="0"/>
          </a:p>
        </p:txBody>
      </p:sp>
      <p:pic>
        <p:nvPicPr>
          <p:cNvPr id="29" name="Picture 2" descr="Image result for access bank">
            <a:extLst>
              <a:ext uri="{FF2B5EF4-FFF2-40B4-BE49-F238E27FC236}">
                <a16:creationId xmlns:a16="http://schemas.microsoft.com/office/drawing/2014/main" id="{D51F5319-0A2E-43D6-87F9-87279894716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21679" y="1332646"/>
            <a:ext cx="1941322" cy="13155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uacn">
            <a:extLst>
              <a:ext uri="{FF2B5EF4-FFF2-40B4-BE49-F238E27FC236}">
                <a16:creationId xmlns:a16="http://schemas.microsoft.com/office/drawing/2014/main" id="{9862A992-40BC-4150-9121-3F064AAEF39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32163" y="1447800"/>
            <a:ext cx="1409755" cy="1042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eadway assurance">
            <a:extLst>
              <a:ext uri="{FF2B5EF4-FFF2-40B4-BE49-F238E27FC236}">
                <a16:creationId xmlns:a16="http://schemas.microsoft.com/office/drawing/2014/main" id="{F0AA28DA-6506-4940-9557-DF4B5E85D55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10800" y="1513005"/>
            <a:ext cx="1605181" cy="616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first bank">
            <a:extLst>
              <a:ext uri="{FF2B5EF4-FFF2-40B4-BE49-F238E27FC236}">
                <a16:creationId xmlns:a16="http://schemas.microsoft.com/office/drawing/2014/main" id="{809F0B56-FC7D-4058-A508-80F6863F2B2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13883" y="3799707"/>
            <a:ext cx="2362200" cy="6425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polaris bank">
            <a:extLst>
              <a:ext uri="{FF2B5EF4-FFF2-40B4-BE49-F238E27FC236}">
                <a16:creationId xmlns:a16="http://schemas.microsoft.com/office/drawing/2014/main" id="{9317BFB6-1EED-4CBB-AD31-8A1C88BA3E7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176444" y="4964100"/>
            <a:ext cx="1148714" cy="11487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ricewaterhousecoopers">
            <a:extLst>
              <a:ext uri="{FF2B5EF4-FFF2-40B4-BE49-F238E27FC236}">
                <a16:creationId xmlns:a16="http://schemas.microsoft.com/office/drawing/2014/main" id="{16595625-86AE-4F01-BE58-FAAD8EF1152F}"/>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5793" t="11742" r="13961" b="10077"/>
          <a:stretch/>
        </p:blipFill>
        <p:spPr bwMode="auto">
          <a:xfrm>
            <a:off x="5141304" y="1560827"/>
            <a:ext cx="1205574" cy="10057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eplat">
            <a:extLst>
              <a:ext uri="{FF2B5EF4-FFF2-40B4-BE49-F238E27FC236}">
                <a16:creationId xmlns:a16="http://schemas.microsoft.com/office/drawing/2014/main" id="{55B03B69-D43B-4756-935D-1347BA042904}"/>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9582" t="20642" r="12007" b="20182"/>
          <a:stretch/>
        </p:blipFill>
        <p:spPr bwMode="auto">
          <a:xfrm>
            <a:off x="5015524" y="2538448"/>
            <a:ext cx="1280792" cy="70321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fcmb'">
            <a:extLst>
              <a:ext uri="{FF2B5EF4-FFF2-40B4-BE49-F238E27FC236}">
                <a16:creationId xmlns:a16="http://schemas.microsoft.com/office/drawing/2014/main" id="{95EF9453-8691-46A0-9509-940A078177C6}"/>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441453" y="2446984"/>
            <a:ext cx="1078033" cy="10780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12001954" y="0"/>
            <a:ext cx="187325" cy="6858000"/>
          </a:xfrm>
          <a:custGeom>
            <a:avLst/>
            <a:gdLst/>
            <a:ahLst/>
            <a:cxnLst/>
            <a:rect l="l" t="t" r="r" b="b"/>
            <a:pathLst>
              <a:path w="187325" h="6858000">
                <a:moveTo>
                  <a:pt x="186997" y="6553797"/>
                </a:moveTo>
                <a:lnTo>
                  <a:pt x="170678" y="6594190"/>
                </a:lnTo>
                <a:lnTo>
                  <a:pt x="147471" y="6650416"/>
                </a:lnTo>
                <a:lnTo>
                  <a:pt x="123865" y="6706419"/>
                </a:lnTo>
                <a:lnTo>
                  <a:pt x="99861" y="6762197"/>
                </a:lnTo>
                <a:lnTo>
                  <a:pt x="75462" y="6817748"/>
                </a:lnTo>
                <a:lnTo>
                  <a:pt x="57424" y="6858000"/>
                </a:lnTo>
                <a:lnTo>
                  <a:pt x="126140" y="6858000"/>
                </a:lnTo>
                <a:lnTo>
                  <a:pt x="132054" y="6844803"/>
                </a:lnTo>
                <a:lnTo>
                  <a:pt x="156658" y="6788784"/>
                </a:lnTo>
                <a:lnTo>
                  <a:pt x="180864" y="6732536"/>
                </a:lnTo>
                <a:lnTo>
                  <a:pt x="186997" y="6717985"/>
                </a:lnTo>
                <a:lnTo>
                  <a:pt x="186997" y="6553797"/>
                </a:lnTo>
                <a:close/>
              </a:path>
              <a:path w="187325" h="6858000">
                <a:moveTo>
                  <a:pt x="70428" y="0"/>
                </a:moveTo>
                <a:lnTo>
                  <a:pt x="0" y="0"/>
                </a:lnTo>
                <a:lnTo>
                  <a:pt x="7240" y="15060"/>
                </a:lnTo>
                <a:lnTo>
                  <a:pt x="32649" y="68964"/>
                </a:lnTo>
                <a:lnTo>
                  <a:pt x="57669" y="123108"/>
                </a:lnTo>
                <a:lnTo>
                  <a:pt x="82297" y="177493"/>
                </a:lnTo>
                <a:lnTo>
                  <a:pt x="106533" y="232114"/>
                </a:lnTo>
                <a:lnTo>
                  <a:pt x="130373" y="286971"/>
                </a:lnTo>
                <a:lnTo>
                  <a:pt x="153817" y="342061"/>
                </a:lnTo>
                <a:lnTo>
                  <a:pt x="176862" y="397382"/>
                </a:lnTo>
                <a:lnTo>
                  <a:pt x="186997" y="422246"/>
                </a:lnTo>
                <a:lnTo>
                  <a:pt x="186997" y="258001"/>
                </a:lnTo>
                <a:lnTo>
                  <a:pt x="163385" y="203668"/>
                </a:lnTo>
                <a:lnTo>
                  <a:pt x="138946" y="148586"/>
                </a:lnTo>
                <a:lnTo>
                  <a:pt x="114110" y="93744"/>
                </a:lnTo>
                <a:lnTo>
                  <a:pt x="88879" y="39143"/>
                </a:lnTo>
                <a:lnTo>
                  <a:pt x="70428" y="0"/>
                </a:lnTo>
                <a:close/>
              </a:path>
            </a:pathLst>
          </a:custGeom>
          <a:solidFill>
            <a:srgbClr val="AEAEAE"/>
          </a:solidFill>
        </p:spPr>
        <p:txBody>
          <a:bodyPr wrap="square" lIns="0" tIns="0" rIns="0" bIns="0" rtlCol="0"/>
          <a:lstStyle/>
          <a:p>
            <a:endParaRPr dirty="0"/>
          </a:p>
        </p:txBody>
      </p:sp>
      <p:sp>
        <p:nvSpPr>
          <p:cNvPr id="4" name="object 4"/>
          <p:cNvSpPr/>
          <p:nvPr/>
        </p:nvSpPr>
        <p:spPr>
          <a:xfrm>
            <a:off x="12048935" y="0"/>
            <a:ext cx="140335" cy="6858000"/>
          </a:xfrm>
          <a:custGeom>
            <a:avLst/>
            <a:gdLst/>
            <a:ahLst/>
            <a:cxnLst/>
            <a:rect l="l" t="t" r="r" b="b"/>
            <a:pathLst>
              <a:path w="140334" h="6858000">
                <a:moveTo>
                  <a:pt x="140016" y="6664088"/>
                </a:moveTo>
                <a:lnTo>
                  <a:pt x="114864" y="6723829"/>
                </a:lnTo>
                <a:lnTo>
                  <a:pt x="90726" y="6779920"/>
                </a:lnTo>
                <a:lnTo>
                  <a:pt x="66190" y="6835783"/>
                </a:lnTo>
                <a:lnTo>
                  <a:pt x="56234" y="6858000"/>
                </a:lnTo>
                <a:lnTo>
                  <a:pt x="124909" y="6858000"/>
                </a:lnTo>
                <a:lnTo>
                  <a:pt x="140016" y="6823602"/>
                </a:lnTo>
                <a:lnTo>
                  <a:pt x="140016" y="6664088"/>
                </a:lnTo>
                <a:close/>
              </a:path>
              <a:path w="140334" h="6858000">
                <a:moveTo>
                  <a:pt x="70287" y="0"/>
                </a:moveTo>
                <a:lnTo>
                  <a:pt x="0" y="0"/>
                </a:lnTo>
                <a:lnTo>
                  <a:pt x="23136" y="49083"/>
                </a:lnTo>
                <a:lnTo>
                  <a:pt x="48297" y="103532"/>
                </a:lnTo>
                <a:lnTo>
                  <a:pt x="73063" y="158222"/>
                </a:lnTo>
                <a:lnTo>
                  <a:pt x="97435" y="213150"/>
                </a:lnTo>
                <a:lnTo>
                  <a:pt x="121409" y="268315"/>
                </a:lnTo>
                <a:lnTo>
                  <a:pt x="140016" y="312039"/>
                </a:lnTo>
                <a:lnTo>
                  <a:pt x="140016" y="152540"/>
                </a:lnTo>
                <a:lnTo>
                  <a:pt x="129712" y="129316"/>
                </a:lnTo>
                <a:lnTo>
                  <a:pt x="104738" y="74168"/>
                </a:lnTo>
                <a:lnTo>
                  <a:pt x="79367" y="19262"/>
                </a:lnTo>
                <a:lnTo>
                  <a:pt x="70287" y="0"/>
                </a:lnTo>
                <a:close/>
              </a:path>
            </a:pathLst>
          </a:custGeom>
          <a:solidFill>
            <a:srgbClr val="ADADAD"/>
          </a:solidFill>
        </p:spPr>
        <p:txBody>
          <a:bodyPr wrap="square" lIns="0" tIns="0" rIns="0" bIns="0" rtlCol="0"/>
          <a:lstStyle/>
          <a:p>
            <a:endParaRPr dirty="0"/>
          </a:p>
        </p:txBody>
      </p:sp>
      <p:sp>
        <p:nvSpPr>
          <p:cNvPr id="5" name="object 5"/>
          <p:cNvSpPr/>
          <p:nvPr/>
        </p:nvSpPr>
        <p:spPr>
          <a:xfrm>
            <a:off x="12095773" y="0"/>
            <a:ext cx="93345" cy="6858000"/>
          </a:xfrm>
          <a:custGeom>
            <a:avLst/>
            <a:gdLst/>
            <a:ahLst/>
            <a:cxnLst/>
            <a:rect l="l" t="t" r="r" b="b"/>
            <a:pathLst>
              <a:path w="93345" h="6858000">
                <a:moveTo>
                  <a:pt x="93178" y="6771179"/>
                </a:moveTo>
                <a:lnTo>
                  <a:pt x="81790" y="6797642"/>
                </a:lnTo>
                <a:lnTo>
                  <a:pt x="57118" y="6853817"/>
                </a:lnTo>
                <a:lnTo>
                  <a:pt x="55243" y="6858000"/>
                </a:lnTo>
                <a:lnTo>
                  <a:pt x="93178" y="6858000"/>
                </a:lnTo>
                <a:lnTo>
                  <a:pt x="93178" y="6771179"/>
                </a:lnTo>
                <a:close/>
              </a:path>
              <a:path w="93345" h="6858000">
                <a:moveTo>
                  <a:pt x="70325" y="0"/>
                </a:moveTo>
                <a:lnTo>
                  <a:pt x="0" y="0"/>
                </a:lnTo>
                <a:lnTo>
                  <a:pt x="13765" y="29202"/>
                </a:lnTo>
                <a:lnTo>
                  <a:pt x="39066" y="83955"/>
                </a:lnTo>
                <a:lnTo>
                  <a:pt x="63971" y="138951"/>
                </a:lnTo>
                <a:lnTo>
                  <a:pt x="88479" y="194186"/>
                </a:lnTo>
                <a:lnTo>
                  <a:pt x="93178" y="204999"/>
                </a:lnTo>
                <a:lnTo>
                  <a:pt x="93178" y="49454"/>
                </a:lnTo>
                <a:lnTo>
                  <a:pt x="70325" y="0"/>
                </a:lnTo>
                <a:close/>
              </a:path>
            </a:pathLst>
          </a:custGeom>
          <a:solidFill>
            <a:srgbClr val="ACACAC"/>
          </a:solidFill>
        </p:spPr>
        <p:txBody>
          <a:bodyPr wrap="square" lIns="0" tIns="0" rIns="0" bIns="0" rtlCol="0"/>
          <a:lstStyle/>
          <a:p>
            <a:endParaRPr dirty="0"/>
          </a:p>
        </p:txBody>
      </p:sp>
      <p:sp>
        <p:nvSpPr>
          <p:cNvPr id="6" name="object 6"/>
          <p:cNvSpPr/>
          <p:nvPr/>
        </p:nvSpPr>
        <p:spPr>
          <a:xfrm>
            <a:off x="12142658" y="0"/>
            <a:ext cx="46355" cy="100965"/>
          </a:xfrm>
          <a:custGeom>
            <a:avLst/>
            <a:gdLst/>
            <a:ahLst/>
            <a:cxnLst/>
            <a:rect l="l" t="t" r="r" b="b"/>
            <a:pathLst>
              <a:path w="46354" h="100965">
                <a:moveTo>
                  <a:pt x="46293" y="0"/>
                </a:moveTo>
                <a:lnTo>
                  <a:pt x="0" y="0"/>
                </a:lnTo>
                <a:lnTo>
                  <a:pt x="4394" y="9322"/>
                </a:lnTo>
                <a:lnTo>
                  <a:pt x="29836" y="64379"/>
                </a:lnTo>
                <a:lnTo>
                  <a:pt x="46293" y="100719"/>
                </a:lnTo>
                <a:lnTo>
                  <a:pt x="46293" y="0"/>
                </a:lnTo>
                <a:close/>
              </a:path>
            </a:pathLst>
          </a:custGeom>
          <a:solidFill>
            <a:srgbClr val="ACACAC"/>
          </a:solidFill>
        </p:spPr>
        <p:txBody>
          <a:bodyPr wrap="square" lIns="0" tIns="0" rIns="0" bIns="0" rtlCol="0"/>
          <a:lstStyle/>
          <a:p>
            <a:endParaRPr dirty="0"/>
          </a:p>
        </p:txBody>
      </p:sp>
      <p:sp>
        <p:nvSpPr>
          <p:cNvPr id="7" name="object 7"/>
          <p:cNvSpPr txBox="1"/>
          <p:nvPr/>
        </p:nvSpPr>
        <p:spPr>
          <a:xfrm>
            <a:off x="868820" y="3767135"/>
            <a:ext cx="3175635" cy="905376"/>
          </a:xfrm>
          <a:prstGeom prst="rect">
            <a:avLst/>
          </a:prstGeom>
        </p:spPr>
        <p:txBody>
          <a:bodyPr vert="horz" wrap="square" lIns="0" tIns="12700" rIns="0" bIns="0" rtlCol="0">
            <a:spAutoFit/>
          </a:bodyPr>
          <a:lstStyle/>
          <a:p>
            <a:pPr marL="12700">
              <a:lnSpc>
                <a:spcPct val="100000"/>
              </a:lnSpc>
              <a:spcBef>
                <a:spcPts val="100"/>
              </a:spcBef>
            </a:pPr>
            <a:r>
              <a:rPr sz="1600" b="1" spc="-204" dirty="0">
                <a:solidFill>
                  <a:srgbClr val="DE0374"/>
                </a:solidFill>
                <a:latin typeface="DejaVu Sans"/>
                <a:cs typeface="DejaVu Sans"/>
              </a:rPr>
              <a:t>Head</a:t>
            </a:r>
            <a:r>
              <a:rPr sz="1600" b="1" spc="-195" dirty="0">
                <a:solidFill>
                  <a:srgbClr val="DE0374"/>
                </a:solidFill>
                <a:latin typeface="DejaVu Sans"/>
                <a:cs typeface="DejaVu Sans"/>
              </a:rPr>
              <a:t> </a:t>
            </a:r>
            <a:r>
              <a:rPr lang="en-US" sz="1600" b="1" spc="-240" dirty="0">
                <a:solidFill>
                  <a:srgbClr val="DE0374"/>
                </a:solidFill>
                <a:latin typeface="DejaVu Sans"/>
                <a:cs typeface="DejaVu Sans"/>
              </a:rPr>
              <a:t>Offi</a:t>
            </a:r>
            <a:r>
              <a:rPr sz="1600" b="1" spc="-240" dirty="0">
                <a:solidFill>
                  <a:srgbClr val="DE0374"/>
                </a:solidFill>
                <a:latin typeface="DejaVu Sans"/>
                <a:cs typeface="DejaVu Sans"/>
              </a:rPr>
              <a:t>ce</a:t>
            </a:r>
            <a:endParaRPr sz="1600" dirty="0">
              <a:latin typeface="DejaVu Sans"/>
              <a:cs typeface="DejaVu Sans"/>
            </a:endParaRPr>
          </a:p>
          <a:p>
            <a:pPr marL="12700">
              <a:lnSpc>
                <a:spcPct val="100000"/>
              </a:lnSpc>
            </a:pPr>
            <a:r>
              <a:rPr sz="1400" spc="-80" dirty="0">
                <a:latin typeface="DejaVu Sans"/>
                <a:cs typeface="DejaVu Sans"/>
              </a:rPr>
              <a:t>22 </a:t>
            </a:r>
            <a:r>
              <a:rPr sz="1400" spc="-105" dirty="0">
                <a:latin typeface="DejaVu Sans"/>
                <a:cs typeface="DejaVu Sans"/>
              </a:rPr>
              <a:t>Awoyemi</a:t>
            </a:r>
            <a:r>
              <a:rPr sz="1400" spc="-150" dirty="0">
                <a:latin typeface="DejaVu Sans"/>
                <a:cs typeface="DejaVu Sans"/>
              </a:rPr>
              <a:t> </a:t>
            </a:r>
            <a:r>
              <a:rPr sz="1400" spc="-90" dirty="0">
                <a:latin typeface="DejaVu Sans"/>
                <a:cs typeface="DejaVu Sans"/>
              </a:rPr>
              <a:t>Close,</a:t>
            </a:r>
            <a:endParaRPr sz="1400" dirty="0">
              <a:latin typeface="DejaVu Sans"/>
              <a:cs typeface="DejaVu Sans"/>
            </a:endParaRPr>
          </a:p>
          <a:p>
            <a:pPr marL="12700">
              <a:lnSpc>
                <a:spcPct val="100000"/>
              </a:lnSpc>
            </a:pPr>
            <a:r>
              <a:rPr sz="1400" spc="-15" dirty="0">
                <a:latin typeface="DejaVu Sans"/>
                <a:cs typeface="DejaVu Sans"/>
              </a:rPr>
              <a:t>Oﬀ </a:t>
            </a:r>
            <a:r>
              <a:rPr sz="1400" spc="-110" dirty="0" err="1">
                <a:latin typeface="DejaVu Sans"/>
                <a:cs typeface="DejaVu Sans"/>
              </a:rPr>
              <a:t>Ogunlana</a:t>
            </a:r>
            <a:r>
              <a:rPr sz="1400" spc="-110" dirty="0">
                <a:latin typeface="DejaVu Sans"/>
                <a:cs typeface="DejaVu Sans"/>
              </a:rPr>
              <a:t> </a:t>
            </a:r>
            <a:r>
              <a:rPr sz="1400" spc="-100" dirty="0">
                <a:latin typeface="DejaVu Sans"/>
                <a:cs typeface="DejaVu Sans"/>
              </a:rPr>
              <a:t>Drive</a:t>
            </a:r>
            <a:r>
              <a:rPr lang="en-US" sz="1400" spc="-100" dirty="0">
                <a:latin typeface="DejaVu Sans"/>
                <a:cs typeface="DejaVu Sans"/>
              </a:rPr>
              <a:t> </a:t>
            </a:r>
            <a:r>
              <a:rPr sz="1400" spc="-100" dirty="0">
                <a:latin typeface="DejaVu Sans"/>
                <a:cs typeface="DejaVu Sans"/>
              </a:rPr>
              <a:t>Surulere, </a:t>
            </a:r>
            <a:r>
              <a:rPr sz="1400" spc="-120" dirty="0">
                <a:latin typeface="DejaVu Sans"/>
                <a:cs typeface="DejaVu Sans"/>
              </a:rPr>
              <a:t>Lagos</a:t>
            </a:r>
            <a:r>
              <a:rPr sz="1400" spc="-150" dirty="0">
                <a:latin typeface="DejaVu Sans"/>
                <a:cs typeface="DejaVu Sans"/>
              </a:rPr>
              <a:t> </a:t>
            </a:r>
            <a:r>
              <a:rPr sz="1400" spc="-114" dirty="0">
                <a:latin typeface="DejaVu Sans"/>
                <a:cs typeface="DejaVu Sans"/>
              </a:rPr>
              <a:t>State</a:t>
            </a:r>
            <a:endParaRPr sz="1400" dirty="0">
              <a:latin typeface="DejaVu Sans"/>
              <a:cs typeface="DejaVu Sans"/>
            </a:endParaRPr>
          </a:p>
        </p:txBody>
      </p:sp>
      <p:sp>
        <p:nvSpPr>
          <p:cNvPr id="8" name="object 8"/>
          <p:cNvSpPr txBox="1"/>
          <p:nvPr/>
        </p:nvSpPr>
        <p:spPr>
          <a:xfrm>
            <a:off x="882056" y="4801376"/>
            <a:ext cx="3248025" cy="1153160"/>
          </a:xfrm>
          <a:prstGeom prst="rect">
            <a:avLst/>
          </a:prstGeom>
        </p:spPr>
        <p:txBody>
          <a:bodyPr vert="horz" wrap="square" lIns="0" tIns="12700" rIns="0" bIns="0" rtlCol="0">
            <a:spAutoFit/>
          </a:bodyPr>
          <a:lstStyle/>
          <a:p>
            <a:pPr marL="12700">
              <a:lnSpc>
                <a:spcPct val="100000"/>
              </a:lnSpc>
              <a:spcBef>
                <a:spcPts val="100"/>
              </a:spcBef>
            </a:pPr>
            <a:r>
              <a:rPr sz="1600" b="1" spc="-185" dirty="0">
                <a:solidFill>
                  <a:srgbClr val="DE0374"/>
                </a:solidFill>
                <a:latin typeface="DejaVu Sans"/>
                <a:cs typeface="DejaVu Sans"/>
              </a:rPr>
              <a:t>Abuja</a:t>
            </a:r>
            <a:r>
              <a:rPr sz="1600" b="1" spc="-195" dirty="0">
                <a:solidFill>
                  <a:srgbClr val="DE0374"/>
                </a:solidFill>
                <a:latin typeface="DejaVu Sans"/>
                <a:cs typeface="DejaVu Sans"/>
              </a:rPr>
              <a:t> </a:t>
            </a:r>
            <a:r>
              <a:rPr sz="1600" b="1" spc="-204" dirty="0">
                <a:solidFill>
                  <a:srgbClr val="DE0374"/>
                </a:solidFill>
                <a:latin typeface="DejaVu Sans"/>
                <a:cs typeface="DejaVu Sans"/>
              </a:rPr>
              <a:t>Branch</a:t>
            </a:r>
            <a:endParaRPr sz="1600" dirty="0">
              <a:latin typeface="DejaVu Sans"/>
              <a:cs typeface="DejaVu Sans"/>
            </a:endParaRPr>
          </a:p>
          <a:p>
            <a:pPr marL="12700">
              <a:lnSpc>
                <a:spcPct val="100000"/>
              </a:lnSpc>
            </a:pPr>
            <a:r>
              <a:rPr sz="1400" spc="-40" dirty="0">
                <a:latin typeface="DejaVu Sans"/>
                <a:cs typeface="DejaVu Sans"/>
              </a:rPr>
              <a:t>WAEC</a:t>
            </a:r>
            <a:r>
              <a:rPr sz="1400" spc="-95" dirty="0">
                <a:latin typeface="DejaVu Sans"/>
                <a:cs typeface="DejaVu Sans"/>
              </a:rPr>
              <a:t> </a:t>
            </a:r>
            <a:r>
              <a:rPr sz="1400" spc="-85" dirty="0">
                <a:latin typeface="DejaVu Sans"/>
                <a:cs typeface="DejaVu Sans"/>
              </a:rPr>
              <a:t>House</a:t>
            </a:r>
            <a:endParaRPr sz="1400" dirty="0">
              <a:latin typeface="DejaVu Sans"/>
              <a:cs typeface="DejaVu Sans"/>
            </a:endParaRPr>
          </a:p>
          <a:p>
            <a:pPr marL="12700">
              <a:lnSpc>
                <a:spcPct val="100000"/>
              </a:lnSpc>
            </a:pPr>
            <a:r>
              <a:rPr sz="1400" spc="-80" dirty="0">
                <a:latin typeface="DejaVu Sans"/>
                <a:cs typeface="DejaVu Sans"/>
              </a:rPr>
              <a:t>10 </a:t>
            </a:r>
            <a:r>
              <a:rPr sz="1400" spc="-125" dirty="0">
                <a:latin typeface="DejaVu Sans"/>
                <a:cs typeface="DejaVu Sans"/>
              </a:rPr>
              <a:t>Zambezi </a:t>
            </a:r>
            <a:r>
              <a:rPr sz="1400" spc="-105" dirty="0">
                <a:latin typeface="DejaVu Sans"/>
                <a:cs typeface="DejaVu Sans"/>
              </a:rPr>
              <a:t>CrescentMaitama, </a:t>
            </a:r>
            <a:r>
              <a:rPr sz="1400" spc="-90" dirty="0">
                <a:latin typeface="DejaVu Sans"/>
                <a:cs typeface="DejaVu Sans"/>
              </a:rPr>
              <a:t>Abuja</a:t>
            </a:r>
            <a:r>
              <a:rPr sz="1400" spc="-135" dirty="0">
                <a:latin typeface="DejaVu Sans"/>
                <a:cs typeface="DejaVu Sans"/>
              </a:rPr>
              <a:t> </a:t>
            </a:r>
            <a:r>
              <a:rPr sz="1400" spc="-35" dirty="0">
                <a:latin typeface="DejaVu Sans"/>
                <a:cs typeface="DejaVu Sans"/>
              </a:rPr>
              <a:t>FCT</a:t>
            </a:r>
            <a:endParaRPr sz="1400" dirty="0">
              <a:latin typeface="DejaVu Sans"/>
              <a:cs typeface="DejaVu Sans"/>
            </a:endParaRPr>
          </a:p>
          <a:p>
            <a:pPr marL="12700">
              <a:lnSpc>
                <a:spcPct val="100000"/>
              </a:lnSpc>
              <a:spcBef>
                <a:spcPts val="1680"/>
              </a:spcBef>
            </a:pPr>
            <a:r>
              <a:rPr sz="1600" b="1" spc="-175" dirty="0">
                <a:solidFill>
                  <a:srgbClr val="DE0374"/>
                </a:solidFill>
                <a:latin typeface="DejaVu Sans"/>
                <a:cs typeface="DejaVu Sans"/>
              </a:rPr>
              <a:t>Port </a:t>
            </a:r>
            <a:r>
              <a:rPr sz="1600" b="1" spc="-185" dirty="0">
                <a:solidFill>
                  <a:srgbClr val="DE0374"/>
                </a:solidFill>
                <a:latin typeface="DejaVu Sans"/>
                <a:cs typeface="DejaVu Sans"/>
              </a:rPr>
              <a:t>Harcourt</a:t>
            </a:r>
            <a:r>
              <a:rPr sz="1600" b="1" spc="-215" dirty="0">
                <a:solidFill>
                  <a:srgbClr val="DE0374"/>
                </a:solidFill>
                <a:latin typeface="DejaVu Sans"/>
                <a:cs typeface="DejaVu Sans"/>
              </a:rPr>
              <a:t> </a:t>
            </a:r>
            <a:r>
              <a:rPr sz="1600" b="1" spc="-204" dirty="0">
                <a:solidFill>
                  <a:srgbClr val="DE0374"/>
                </a:solidFill>
                <a:latin typeface="DejaVu Sans"/>
                <a:cs typeface="DejaVu Sans"/>
              </a:rPr>
              <a:t>Branch</a:t>
            </a:r>
            <a:endParaRPr sz="1600" dirty="0">
              <a:latin typeface="DejaVu Sans"/>
              <a:cs typeface="DejaVu Sans"/>
            </a:endParaRPr>
          </a:p>
        </p:txBody>
      </p:sp>
      <p:sp>
        <p:nvSpPr>
          <p:cNvPr id="9" name="object 9"/>
          <p:cNvSpPr txBox="1"/>
          <p:nvPr/>
        </p:nvSpPr>
        <p:spPr>
          <a:xfrm>
            <a:off x="874872" y="5893100"/>
            <a:ext cx="3014345" cy="431165"/>
          </a:xfrm>
          <a:prstGeom prst="rect">
            <a:avLst/>
          </a:prstGeom>
        </p:spPr>
        <p:txBody>
          <a:bodyPr vert="horz" wrap="square" lIns="0" tIns="36830" rIns="0" bIns="0" rtlCol="0">
            <a:spAutoFit/>
          </a:bodyPr>
          <a:lstStyle/>
          <a:p>
            <a:pPr marL="12700" marR="5080">
              <a:lnSpc>
                <a:spcPts val="1510"/>
              </a:lnSpc>
              <a:spcBef>
                <a:spcPts val="290"/>
              </a:spcBef>
            </a:pPr>
            <a:r>
              <a:rPr sz="1400" spc="-95" dirty="0">
                <a:latin typeface="DejaVu Sans"/>
                <a:cs typeface="DejaVu Sans"/>
              </a:rPr>
              <a:t>35, </a:t>
            </a:r>
            <a:r>
              <a:rPr sz="1400" spc="-110" dirty="0">
                <a:latin typeface="DejaVu Sans"/>
                <a:cs typeface="DejaVu Sans"/>
              </a:rPr>
              <a:t>Trans-Amadi</a:t>
            </a:r>
            <a:r>
              <a:rPr sz="1400" spc="-160" dirty="0">
                <a:latin typeface="DejaVu Sans"/>
                <a:cs typeface="DejaVu Sans"/>
              </a:rPr>
              <a:t> </a:t>
            </a:r>
            <a:r>
              <a:rPr sz="1400" spc="-114" dirty="0">
                <a:latin typeface="DejaVu Sans"/>
                <a:cs typeface="DejaVu Sans"/>
              </a:rPr>
              <a:t>Road,Rumuobioakani,  </a:t>
            </a:r>
            <a:r>
              <a:rPr sz="1400" spc="-75" dirty="0">
                <a:latin typeface="DejaVu Sans"/>
                <a:cs typeface="DejaVu Sans"/>
              </a:rPr>
              <a:t>Port-Harcourt, </a:t>
            </a:r>
            <a:r>
              <a:rPr sz="1400" spc="-105" dirty="0">
                <a:latin typeface="DejaVu Sans"/>
                <a:cs typeface="DejaVu Sans"/>
              </a:rPr>
              <a:t>Rivers </a:t>
            </a:r>
            <a:r>
              <a:rPr sz="1400" spc="-114" dirty="0">
                <a:latin typeface="DejaVu Sans"/>
                <a:cs typeface="DejaVu Sans"/>
              </a:rPr>
              <a:t>State</a:t>
            </a:r>
            <a:endParaRPr sz="1400" dirty="0">
              <a:latin typeface="DejaVu Sans"/>
              <a:cs typeface="DejaVu Sans"/>
            </a:endParaRPr>
          </a:p>
        </p:txBody>
      </p:sp>
      <p:sp>
        <p:nvSpPr>
          <p:cNvPr id="10" name="object 10"/>
          <p:cNvSpPr txBox="1"/>
          <p:nvPr/>
        </p:nvSpPr>
        <p:spPr>
          <a:xfrm>
            <a:off x="2971800" y="2226325"/>
            <a:ext cx="5124531" cy="398186"/>
          </a:xfrm>
          <a:prstGeom prst="rect">
            <a:avLst/>
          </a:prstGeom>
        </p:spPr>
        <p:txBody>
          <a:bodyPr vert="horz" wrap="square" lIns="0" tIns="13335" rIns="0" bIns="0" rtlCol="0">
            <a:spAutoFit/>
          </a:bodyPr>
          <a:lstStyle/>
          <a:p>
            <a:pPr marL="12700">
              <a:lnSpc>
                <a:spcPct val="100000"/>
              </a:lnSpc>
              <a:spcBef>
                <a:spcPts val="105"/>
              </a:spcBef>
            </a:pPr>
            <a:r>
              <a:rPr sz="2500" b="1" spc="-190" dirty="0">
                <a:latin typeface="DejaVu Sans"/>
                <a:cs typeface="DejaVu Sans"/>
              </a:rPr>
              <a:t>business </a:t>
            </a:r>
            <a:r>
              <a:rPr sz="2500" b="1" spc="-204" dirty="0">
                <a:latin typeface="DejaVu Sans"/>
                <a:cs typeface="DejaVu Sans"/>
              </a:rPr>
              <a:t>needs</a:t>
            </a:r>
            <a:endParaRPr sz="2500" b="1" dirty="0">
              <a:latin typeface="DejaVu Sans"/>
              <a:cs typeface="DejaVu Sans"/>
            </a:endParaRPr>
          </a:p>
        </p:txBody>
      </p:sp>
      <p:sp>
        <p:nvSpPr>
          <p:cNvPr id="11" name="object 11"/>
          <p:cNvSpPr txBox="1"/>
          <p:nvPr/>
        </p:nvSpPr>
        <p:spPr>
          <a:xfrm>
            <a:off x="710050" y="942822"/>
            <a:ext cx="6428863" cy="562333"/>
          </a:xfrm>
          <a:prstGeom prst="rect">
            <a:avLst/>
          </a:prstGeom>
        </p:spPr>
        <p:txBody>
          <a:bodyPr vert="horz" wrap="square" lIns="0" tIns="15875" rIns="0" bIns="0" rtlCol="0">
            <a:spAutoFit/>
          </a:bodyPr>
          <a:lstStyle/>
          <a:p>
            <a:pPr marL="12700">
              <a:lnSpc>
                <a:spcPct val="100000"/>
              </a:lnSpc>
              <a:spcBef>
                <a:spcPts val="125"/>
              </a:spcBef>
            </a:pPr>
            <a:r>
              <a:rPr sz="3550" spc="-360" dirty="0">
                <a:solidFill>
                  <a:srgbClr val="FD0169"/>
                </a:solidFill>
                <a:latin typeface="DejaVu Sans"/>
                <a:cs typeface="DejaVu Sans"/>
              </a:rPr>
              <a:t>Manifold </a:t>
            </a:r>
            <a:r>
              <a:rPr sz="3550" spc="-395" dirty="0">
                <a:solidFill>
                  <a:srgbClr val="FD0169"/>
                </a:solidFill>
                <a:latin typeface="DejaVu Sans"/>
                <a:cs typeface="DejaVu Sans"/>
              </a:rPr>
              <a:t>is </a:t>
            </a:r>
            <a:r>
              <a:rPr sz="3550" spc="-465" dirty="0">
                <a:solidFill>
                  <a:srgbClr val="FD0169"/>
                </a:solidFill>
                <a:latin typeface="DejaVu Sans"/>
                <a:cs typeface="DejaVu Sans"/>
              </a:rPr>
              <a:t>ready </a:t>
            </a:r>
            <a:r>
              <a:rPr sz="3550" spc="-355" dirty="0">
                <a:solidFill>
                  <a:srgbClr val="FD0169"/>
                </a:solidFill>
                <a:latin typeface="DejaVu Sans"/>
                <a:cs typeface="DejaVu Sans"/>
              </a:rPr>
              <a:t>to </a:t>
            </a:r>
            <a:r>
              <a:rPr sz="3550" spc="-495" dirty="0">
                <a:solidFill>
                  <a:srgbClr val="FD0169"/>
                </a:solidFill>
                <a:latin typeface="DejaVu Sans"/>
                <a:cs typeface="DejaVu Sans"/>
              </a:rPr>
              <a:t>meet</a:t>
            </a:r>
            <a:r>
              <a:rPr sz="3550" spc="-595" dirty="0">
                <a:solidFill>
                  <a:srgbClr val="FD0169"/>
                </a:solidFill>
                <a:latin typeface="DejaVu Sans"/>
                <a:cs typeface="DejaVu Sans"/>
              </a:rPr>
              <a:t> </a:t>
            </a:r>
            <a:r>
              <a:rPr lang="en-US" sz="3550" spc="-595" dirty="0">
                <a:solidFill>
                  <a:srgbClr val="FD0169"/>
                </a:solidFill>
                <a:latin typeface="DejaVu Sans"/>
                <a:cs typeface="DejaVu Sans"/>
              </a:rPr>
              <a:t> your</a:t>
            </a:r>
            <a:endParaRPr sz="3550" dirty="0">
              <a:latin typeface="DejaVu Sans"/>
              <a:cs typeface="DejaVu Sans"/>
            </a:endParaRPr>
          </a:p>
        </p:txBody>
      </p:sp>
      <p:sp>
        <p:nvSpPr>
          <p:cNvPr id="12" name="object 12"/>
          <p:cNvSpPr txBox="1">
            <a:spLocks noGrp="1"/>
          </p:cNvSpPr>
          <p:nvPr>
            <p:ph type="title"/>
          </p:nvPr>
        </p:nvSpPr>
        <p:spPr>
          <a:xfrm>
            <a:off x="1360105" y="1371808"/>
            <a:ext cx="5124531" cy="843180"/>
          </a:xfrm>
          <a:prstGeom prst="rect">
            <a:avLst/>
          </a:prstGeom>
        </p:spPr>
        <p:txBody>
          <a:bodyPr vert="horz" wrap="square" lIns="0" tIns="12065" rIns="0" bIns="0" rtlCol="0">
            <a:spAutoFit/>
          </a:bodyPr>
          <a:lstStyle/>
          <a:p>
            <a:pPr marL="12700">
              <a:lnSpc>
                <a:spcPct val="100000"/>
              </a:lnSpc>
              <a:spcBef>
                <a:spcPts val="95"/>
              </a:spcBef>
            </a:pPr>
            <a:r>
              <a:rPr sz="5400" spc="-320" dirty="0"/>
              <a:t>current </a:t>
            </a:r>
            <a:r>
              <a:rPr sz="5400" spc="-480" dirty="0"/>
              <a:t>and</a:t>
            </a:r>
            <a:r>
              <a:rPr sz="5400" spc="-310" dirty="0"/>
              <a:t> </a:t>
            </a:r>
            <a:r>
              <a:rPr sz="5400" spc="-265" dirty="0"/>
              <a:t>future</a:t>
            </a:r>
          </a:p>
        </p:txBody>
      </p:sp>
      <p:sp>
        <p:nvSpPr>
          <p:cNvPr id="13" name="object 13"/>
          <p:cNvSpPr txBox="1"/>
          <p:nvPr/>
        </p:nvSpPr>
        <p:spPr>
          <a:xfrm>
            <a:off x="742821" y="2836583"/>
            <a:ext cx="4610100" cy="816610"/>
          </a:xfrm>
          <a:prstGeom prst="rect">
            <a:avLst/>
          </a:prstGeom>
        </p:spPr>
        <p:txBody>
          <a:bodyPr vert="horz" wrap="square" lIns="0" tIns="11430" rIns="0" bIns="0" rtlCol="0">
            <a:spAutoFit/>
          </a:bodyPr>
          <a:lstStyle/>
          <a:p>
            <a:pPr marL="12700">
              <a:lnSpc>
                <a:spcPct val="100000"/>
              </a:lnSpc>
              <a:spcBef>
                <a:spcPts val="90"/>
              </a:spcBef>
            </a:pPr>
            <a:r>
              <a:rPr sz="5200" b="1" spc="-600" dirty="0">
                <a:solidFill>
                  <a:srgbClr val="808080"/>
                </a:solidFill>
                <a:latin typeface="DejaVu Sans"/>
                <a:cs typeface="DejaVu Sans"/>
              </a:rPr>
              <a:t>Contact</a:t>
            </a:r>
            <a:r>
              <a:rPr sz="5200" b="1" spc="-675" dirty="0">
                <a:solidFill>
                  <a:srgbClr val="808080"/>
                </a:solidFill>
                <a:latin typeface="DejaVu Sans"/>
                <a:cs typeface="DejaVu Sans"/>
              </a:rPr>
              <a:t> </a:t>
            </a:r>
            <a:r>
              <a:rPr sz="5200" b="1" spc="-585" dirty="0">
                <a:solidFill>
                  <a:srgbClr val="808080"/>
                </a:solidFill>
                <a:latin typeface="DejaVu Sans"/>
                <a:cs typeface="DejaVu Sans"/>
              </a:rPr>
              <a:t>Details</a:t>
            </a:r>
            <a:endParaRPr sz="5200" dirty="0">
              <a:latin typeface="DejaVu Sans"/>
              <a:cs typeface="DejaVu Sans"/>
            </a:endParaRPr>
          </a:p>
        </p:txBody>
      </p:sp>
      <p:sp>
        <p:nvSpPr>
          <p:cNvPr id="14" name="object 14"/>
          <p:cNvSpPr/>
          <p:nvPr/>
        </p:nvSpPr>
        <p:spPr>
          <a:xfrm>
            <a:off x="8940913" y="950567"/>
            <a:ext cx="2361882" cy="679820"/>
          </a:xfrm>
          <a:prstGeom prst="rect">
            <a:avLst/>
          </a:prstGeom>
          <a:blipFill>
            <a:blip r:embed="rId3" cstate="print"/>
            <a:stretch>
              <a:fillRect/>
            </a:stretch>
          </a:blipFill>
        </p:spPr>
        <p:txBody>
          <a:bodyPr wrap="square" lIns="0" tIns="0" rIns="0" bIns="0" rtlCol="0"/>
          <a:lstStyle/>
          <a:p>
            <a:endParaRPr dirty="0"/>
          </a:p>
        </p:txBody>
      </p:sp>
      <p:sp>
        <p:nvSpPr>
          <p:cNvPr id="16" name="object 16"/>
          <p:cNvSpPr txBox="1"/>
          <p:nvPr/>
        </p:nvSpPr>
        <p:spPr>
          <a:xfrm>
            <a:off x="680159" y="618921"/>
            <a:ext cx="10807065" cy="177800"/>
          </a:xfrm>
          <a:prstGeom prst="rect">
            <a:avLst/>
          </a:prstGeom>
        </p:spPr>
        <p:txBody>
          <a:bodyPr vert="horz" wrap="square" lIns="0" tIns="12700" rIns="0" bIns="0" rtlCol="0">
            <a:spAutoFit/>
          </a:bodyPr>
          <a:lstStyle/>
          <a:p>
            <a:pPr marL="12700">
              <a:lnSpc>
                <a:spcPct val="100000"/>
              </a:lnSpc>
              <a:spcBef>
                <a:spcPts val="100"/>
              </a:spcBef>
              <a:tabLst>
                <a:tab pos="1040130" algn="l"/>
                <a:tab pos="10793730" algn="l"/>
              </a:tabLst>
            </a:pPr>
            <a:r>
              <a:rPr sz="1000" b="1" spc="-85" dirty="0">
                <a:latin typeface="DejaVu Sans"/>
                <a:cs typeface="DejaVu Sans"/>
              </a:rPr>
              <a:t>CONTACT</a:t>
            </a:r>
            <a:r>
              <a:rPr sz="1000" b="1" spc="-235" dirty="0">
                <a:latin typeface="DejaVu Sans"/>
                <a:cs typeface="DejaVu Sans"/>
              </a:rPr>
              <a:t> </a:t>
            </a:r>
            <a:r>
              <a:rPr sz="1000" b="1" spc="-114" dirty="0">
                <a:latin typeface="DejaVu Sans"/>
                <a:cs typeface="DejaVu Sans"/>
              </a:rPr>
              <a:t>US	</a:t>
            </a:r>
            <a:r>
              <a:rPr sz="1000" u="heavy" spc="-114" dirty="0">
                <a:uFill>
                  <a:solidFill>
                    <a:srgbClr val="DE0374"/>
                  </a:solidFill>
                </a:uFill>
                <a:latin typeface="Times New Roman"/>
                <a:cs typeface="Times New Roman"/>
              </a:rPr>
              <a:t> 	</a:t>
            </a:r>
            <a:endParaRPr sz="1000" dirty="0">
              <a:latin typeface="Times New Roman"/>
              <a:cs typeface="Times New Roman"/>
            </a:endParaRPr>
          </a:p>
        </p:txBody>
      </p:sp>
      <p:sp>
        <p:nvSpPr>
          <p:cNvPr id="17" name="object 17"/>
          <p:cNvSpPr/>
          <p:nvPr/>
        </p:nvSpPr>
        <p:spPr>
          <a:xfrm>
            <a:off x="665247" y="2769450"/>
            <a:ext cx="10781030" cy="0"/>
          </a:xfrm>
          <a:custGeom>
            <a:avLst/>
            <a:gdLst/>
            <a:ahLst/>
            <a:cxnLst/>
            <a:rect l="l" t="t" r="r" b="b"/>
            <a:pathLst>
              <a:path w="10781030">
                <a:moveTo>
                  <a:pt x="0" y="0"/>
                </a:moveTo>
                <a:lnTo>
                  <a:pt x="10780525" y="0"/>
                </a:lnTo>
              </a:path>
            </a:pathLst>
          </a:custGeom>
          <a:ln w="17999">
            <a:solidFill>
              <a:srgbClr val="DE0374"/>
            </a:solidFill>
          </a:ln>
        </p:spPr>
        <p:txBody>
          <a:bodyPr wrap="square" lIns="0" tIns="0" rIns="0" bIns="0" rtlCol="0"/>
          <a:lstStyle/>
          <a:p>
            <a:endParaRPr dirty="0"/>
          </a:p>
        </p:txBody>
      </p:sp>
      <p:sp>
        <p:nvSpPr>
          <p:cNvPr id="18" name="object 18"/>
          <p:cNvSpPr txBox="1"/>
          <p:nvPr/>
        </p:nvSpPr>
        <p:spPr>
          <a:xfrm>
            <a:off x="8239199" y="3871365"/>
            <a:ext cx="3248025" cy="2572499"/>
          </a:xfrm>
          <a:prstGeom prst="rect">
            <a:avLst/>
          </a:prstGeom>
        </p:spPr>
        <p:txBody>
          <a:bodyPr vert="horz" wrap="square" lIns="0" tIns="12700" rIns="0" bIns="0" rtlCol="0">
            <a:spAutoFit/>
          </a:bodyPr>
          <a:lstStyle/>
          <a:p>
            <a:pPr marL="1085215" algn="ctr">
              <a:lnSpc>
                <a:spcPts val="1800"/>
              </a:lnSpc>
              <a:spcBef>
                <a:spcPts val="100"/>
              </a:spcBef>
            </a:pPr>
            <a:r>
              <a:rPr sz="1600" b="1" spc="-155" dirty="0">
                <a:solidFill>
                  <a:srgbClr val="DE0374"/>
                </a:solidFill>
                <a:latin typeface="DejaVu Sans"/>
                <a:cs typeface="DejaVu Sans"/>
              </a:rPr>
              <a:t>GENERAL</a:t>
            </a:r>
            <a:r>
              <a:rPr sz="1600" b="1" spc="-310" dirty="0">
                <a:solidFill>
                  <a:srgbClr val="DE0374"/>
                </a:solidFill>
                <a:latin typeface="DejaVu Sans"/>
                <a:cs typeface="DejaVu Sans"/>
              </a:rPr>
              <a:t> </a:t>
            </a:r>
            <a:r>
              <a:rPr sz="1600" b="1" spc="-135" dirty="0">
                <a:solidFill>
                  <a:srgbClr val="DE0374"/>
                </a:solidFill>
                <a:latin typeface="DejaVu Sans"/>
                <a:cs typeface="DejaVu Sans"/>
              </a:rPr>
              <a:t>INQUIR</a:t>
            </a:r>
            <a:r>
              <a:rPr lang="en-US" sz="1600" b="1" spc="-135" dirty="0">
                <a:solidFill>
                  <a:srgbClr val="DE0374"/>
                </a:solidFill>
                <a:latin typeface="DejaVu Sans"/>
                <a:cs typeface="DejaVu Sans"/>
              </a:rPr>
              <a:t>I</a:t>
            </a:r>
            <a:r>
              <a:rPr sz="1600" b="1" spc="-135" dirty="0">
                <a:solidFill>
                  <a:srgbClr val="DE0374"/>
                </a:solidFill>
                <a:latin typeface="DejaVu Sans"/>
                <a:cs typeface="DejaVu Sans"/>
              </a:rPr>
              <a:t>ES</a:t>
            </a:r>
            <a:endParaRPr sz="1600" dirty="0">
              <a:latin typeface="DejaVu Sans"/>
              <a:cs typeface="DejaVu Sans"/>
            </a:endParaRPr>
          </a:p>
          <a:p>
            <a:pPr marL="37465">
              <a:lnSpc>
                <a:spcPts val="1800"/>
              </a:lnSpc>
            </a:pPr>
            <a:r>
              <a:rPr sz="1600" spc="-125" dirty="0">
                <a:latin typeface="DejaVu Sans"/>
                <a:cs typeface="DejaVu Sans"/>
                <a:hlinkClick r:id="rId4"/>
              </a:rPr>
              <a:t>contact@manifoldcomputers.com</a:t>
            </a:r>
            <a:endParaRPr sz="1600" dirty="0">
              <a:latin typeface="DejaVu Sans"/>
              <a:cs typeface="DejaVu Sans"/>
            </a:endParaRPr>
          </a:p>
          <a:p>
            <a:pPr marL="962025" algn="ctr">
              <a:lnSpc>
                <a:spcPct val="100000"/>
              </a:lnSpc>
            </a:pPr>
            <a:r>
              <a:rPr sz="1600" b="1" spc="-60" dirty="0">
                <a:latin typeface="DejaVu Sans"/>
                <a:cs typeface="DejaVu Sans"/>
              </a:rPr>
              <a:t>M </a:t>
            </a:r>
            <a:r>
              <a:rPr sz="1600" spc="-135" dirty="0">
                <a:latin typeface="DejaVu Sans"/>
                <a:cs typeface="DejaVu Sans"/>
              </a:rPr>
              <a:t>(234) </a:t>
            </a:r>
            <a:r>
              <a:rPr lang="en-GB" sz="1600" spc="-90" dirty="0">
                <a:latin typeface="DejaVu Sans"/>
                <a:cs typeface="DejaVu Sans"/>
              </a:rPr>
              <a:t>901 628 2357</a:t>
            </a:r>
            <a:endParaRPr sz="1600" dirty="0">
              <a:latin typeface="DejaVu Sans"/>
              <a:cs typeface="DejaVu Sans"/>
            </a:endParaRPr>
          </a:p>
          <a:p>
            <a:pPr marL="1424305">
              <a:lnSpc>
                <a:spcPts val="1739"/>
              </a:lnSpc>
              <a:spcBef>
                <a:spcPts val="1800"/>
              </a:spcBef>
            </a:pPr>
            <a:r>
              <a:rPr sz="1600" b="1" spc="-204" dirty="0">
                <a:solidFill>
                  <a:srgbClr val="DE0374"/>
                </a:solidFill>
                <a:latin typeface="DejaVu Sans"/>
                <a:cs typeface="DejaVu Sans"/>
              </a:rPr>
              <a:t>SALES</a:t>
            </a:r>
            <a:r>
              <a:rPr sz="1600" b="1" spc="-275" dirty="0">
                <a:solidFill>
                  <a:srgbClr val="DE0374"/>
                </a:solidFill>
                <a:latin typeface="DejaVu Sans"/>
                <a:cs typeface="DejaVu Sans"/>
              </a:rPr>
              <a:t> </a:t>
            </a:r>
            <a:r>
              <a:rPr sz="1600" b="1" spc="-135" dirty="0">
                <a:solidFill>
                  <a:srgbClr val="DE0374"/>
                </a:solidFill>
                <a:latin typeface="DejaVu Sans"/>
                <a:cs typeface="DejaVu Sans"/>
              </a:rPr>
              <a:t>INQUIR</a:t>
            </a:r>
            <a:r>
              <a:rPr lang="en-US" sz="1600" b="1" spc="-135" dirty="0">
                <a:solidFill>
                  <a:srgbClr val="DE0374"/>
                </a:solidFill>
                <a:latin typeface="DejaVu Sans"/>
                <a:cs typeface="DejaVu Sans"/>
              </a:rPr>
              <a:t>I</a:t>
            </a:r>
            <a:r>
              <a:rPr sz="1600" b="1" spc="-135" dirty="0">
                <a:solidFill>
                  <a:srgbClr val="DE0374"/>
                </a:solidFill>
                <a:latin typeface="DejaVu Sans"/>
                <a:cs typeface="DejaVu Sans"/>
              </a:rPr>
              <a:t>ES</a:t>
            </a:r>
            <a:endParaRPr sz="1600" dirty="0">
              <a:latin typeface="DejaVu Sans"/>
              <a:cs typeface="DejaVu Sans"/>
            </a:endParaRPr>
          </a:p>
          <a:p>
            <a:pPr marL="271145">
              <a:lnSpc>
                <a:spcPts val="1739"/>
              </a:lnSpc>
            </a:pPr>
            <a:r>
              <a:rPr sz="1600" spc="-135" dirty="0">
                <a:latin typeface="DejaVu Sans"/>
                <a:cs typeface="DejaVu Sans"/>
                <a:hlinkClick r:id="rId5"/>
              </a:rPr>
              <a:t>sales@manifoldcomputers.com</a:t>
            </a:r>
            <a:endParaRPr sz="1600" dirty="0">
              <a:latin typeface="DejaVu Sans"/>
              <a:cs typeface="DejaVu Sans"/>
            </a:endParaRPr>
          </a:p>
          <a:p>
            <a:pPr marL="962025" algn="ctr">
              <a:lnSpc>
                <a:spcPct val="100000"/>
              </a:lnSpc>
            </a:pPr>
            <a:r>
              <a:rPr sz="1600" b="1" spc="-60" dirty="0">
                <a:latin typeface="DejaVu Sans"/>
                <a:cs typeface="DejaVu Sans"/>
              </a:rPr>
              <a:t>M </a:t>
            </a:r>
            <a:r>
              <a:rPr sz="1600" spc="-135" dirty="0">
                <a:latin typeface="DejaVu Sans"/>
                <a:cs typeface="DejaVu Sans"/>
              </a:rPr>
              <a:t>(234) </a:t>
            </a:r>
            <a:r>
              <a:rPr lang="en-GB" sz="1600" spc="-90" dirty="0">
                <a:latin typeface="DejaVu Sans"/>
                <a:cs typeface="DejaVu Sans"/>
              </a:rPr>
              <a:t>813 299 2488</a:t>
            </a:r>
            <a:endParaRPr sz="1600" dirty="0">
              <a:latin typeface="DejaVu Sans"/>
              <a:cs typeface="DejaVu Sans"/>
            </a:endParaRPr>
          </a:p>
          <a:p>
            <a:pPr marL="1064260" algn="ctr">
              <a:lnSpc>
                <a:spcPts val="1860"/>
              </a:lnSpc>
              <a:spcBef>
                <a:spcPts val="1560"/>
              </a:spcBef>
            </a:pPr>
            <a:r>
              <a:rPr sz="1600" b="1" spc="-155" dirty="0">
                <a:solidFill>
                  <a:srgbClr val="DE0374"/>
                </a:solidFill>
                <a:latin typeface="DejaVu Sans"/>
                <a:cs typeface="DejaVu Sans"/>
              </a:rPr>
              <a:t>SUPPORT</a:t>
            </a:r>
            <a:r>
              <a:rPr sz="1600" b="1" spc="-300" dirty="0">
                <a:solidFill>
                  <a:srgbClr val="DE0374"/>
                </a:solidFill>
                <a:latin typeface="DejaVu Sans"/>
                <a:cs typeface="DejaVu Sans"/>
              </a:rPr>
              <a:t> </a:t>
            </a:r>
            <a:r>
              <a:rPr sz="1600" b="1" spc="-135" dirty="0">
                <a:solidFill>
                  <a:srgbClr val="DE0374"/>
                </a:solidFill>
                <a:latin typeface="DejaVu Sans"/>
                <a:cs typeface="DejaVu Sans"/>
              </a:rPr>
              <a:t>INQUIR</a:t>
            </a:r>
            <a:r>
              <a:rPr lang="en-US" sz="1600" b="1" spc="-135" dirty="0">
                <a:solidFill>
                  <a:srgbClr val="DE0374"/>
                </a:solidFill>
                <a:latin typeface="DejaVu Sans"/>
                <a:cs typeface="DejaVu Sans"/>
              </a:rPr>
              <a:t>I</a:t>
            </a:r>
            <a:r>
              <a:rPr sz="1600" b="1" spc="-135" dirty="0">
                <a:solidFill>
                  <a:srgbClr val="DE0374"/>
                </a:solidFill>
                <a:latin typeface="DejaVu Sans"/>
                <a:cs typeface="DejaVu Sans"/>
              </a:rPr>
              <a:t>ES</a:t>
            </a:r>
            <a:endParaRPr sz="1600" dirty="0">
              <a:latin typeface="DejaVu Sans"/>
              <a:cs typeface="DejaVu Sans"/>
            </a:endParaRPr>
          </a:p>
          <a:p>
            <a:pPr marL="12700">
              <a:lnSpc>
                <a:spcPts val="1860"/>
              </a:lnSpc>
            </a:pPr>
            <a:r>
              <a:rPr sz="1600" spc="-125" dirty="0">
                <a:latin typeface="DejaVu Sans"/>
                <a:cs typeface="DejaVu Sans"/>
                <a:hlinkClick r:id="rId6"/>
              </a:rPr>
              <a:t>support@manifoldcomputers.com</a:t>
            </a:r>
            <a:endParaRPr sz="1600" dirty="0">
              <a:latin typeface="DejaVu Sans"/>
              <a:cs typeface="DejaVu Sans"/>
            </a:endParaRPr>
          </a:p>
          <a:p>
            <a:pPr marL="956944" algn="ctr">
              <a:lnSpc>
                <a:spcPct val="100000"/>
              </a:lnSpc>
            </a:pPr>
            <a:r>
              <a:rPr sz="1600" b="1" spc="-60" dirty="0">
                <a:latin typeface="DejaVu Sans"/>
                <a:cs typeface="DejaVu Sans"/>
              </a:rPr>
              <a:t>M </a:t>
            </a:r>
            <a:r>
              <a:rPr sz="1600" spc="-135" dirty="0">
                <a:latin typeface="DejaVu Sans"/>
                <a:cs typeface="DejaVu Sans"/>
              </a:rPr>
              <a:t>(234) </a:t>
            </a:r>
            <a:r>
              <a:rPr lang="en-GB" sz="1600" spc="-90" dirty="0">
                <a:latin typeface="DejaVu Sans"/>
                <a:cs typeface="DejaVu Sans"/>
              </a:rPr>
              <a:t>901 971 9905</a:t>
            </a:r>
            <a:endParaRPr sz="1600" dirty="0">
              <a:latin typeface="DejaVu Sans"/>
              <a:cs typeface="DejaVu Sans"/>
            </a:endParaRPr>
          </a:p>
        </p:txBody>
      </p:sp>
      <p:sp>
        <p:nvSpPr>
          <p:cNvPr id="19" name="object 19"/>
          <p:cNvSpPr/>
          <p:nvPr/>
        </p:nvSpPr>
        <p:spPr>
          <a:xfrm>
            <a:off x="868986" y="4679467"/>
            <a:ext cx="4749800" cy="0"/>
          </a:xfrm>
          <a:custGeom>
            <a:avLst/>
            <a:gdLst/>
            <a:ahLst/>
            <a:cxnLst/>
            <a:rect l="l" t="t" r="r" b="b"/>
            <a:pathLst>
              <a:path w="4749800">
                <a:moveTo>
                  <a:pt x="0" y="0"/>
                </a:moveTo>
                <a:lnTo>
                  <a:pt x="4749278" y="0"/>
                </a:lnTo>
              </a:path>
            </a:pathLst>
          </a:custGeom>
          <a:ln w="6350">
            <a:solidFill>
              <a:srgbClr val="DE0374"/>
            </a:solidFill>
          </a:ln>
        </p:spPr>
        <p:txBody>
          <a:bodyPr wrap="square" lIns="0" tIns="0" rIns="0" bIns="0" rtlCol="0"/>
          <a:lstStyle/>
          <a:p>
            <a:endParaRPr dirty="0"/>
          </a:p>
        </p:txBody>
      </p:sp>
      <p:sp>
        <p:nvSpPr>
          <p:cNvPr id="20" name="object 20"/>
          <p:cNvSpPr/>
          <p:nvPr/>
        </p:nvSpPr>
        <p:spPr>
          <a:xfrm>
            <a:off x="868986" y="5588830"/>
            <a:ext cx="4749800" cy="0"/>
          </a:xfrm>
          <a:custGeom>
            <a:avLst/>
            <a:gdLst/>
            <a:ahLst/>
            <a:cxnLst/>
            <a:rect l="l" t="t" r="r" b="b"/>
            <a:pathLst>
              <a:path w="4749800">
                <a:moveTo>
                  <a:pt x="0" y="0"/>
                </a:moveTo>
                <a:lnTo>
                  <a:pt x="4749278" y="0"/>
                </a:lnTo>
              </a:path>
            </a:pathLst>
          </a:custGeom>
          <a:ln w="6350">
            <a:solidFill>
              <a:srgbClr val="DE0374"/>
            </a:solidFill>
          </a:ln>
        </p:spPr>
        <p:txBody>
          <a:bodyPr wrap="square" lIns="0" tIns="0" rIns="0" bIns="0" rtlCol="0"/>
          <a:lstStyle/>
          <a:p>
            <a:endParaRPr dirty="0"/>
          </a:p>
        </p:txBody>
      </p:sp>
      <p:sp>
        <p:nvSpPr>
          <p:cNvPr id="21" name="object 21"/>
          <p:cNvSpPr/>
          <p:nvPr/>
        </p:nvSpPr>
        <p:spPr>
          <a:xfrm>
            <a:off x="868986" y="3798138"/>
            <a:ext cx="4749800" cy="0"/>
          </a:xfrm>
          <a:custGeom>
            <a:avLst/>
            <a:gdLst/>
            <a:ahLst/>
            <a:cxnLst/>
            <a:rect l="l" t="t" r="r" b="b"/>
            <a:pathLst>
              <a:path w="4749800">
                <a:moveTo>
                  <a:pt x="0" y="0"/>
                </a:moveTo>
                <a:lnTo>
                  <a:pt x="4749278" y="0"/>
                </a:lnTo>
              </a:path>
            </a:pathLst>
          </a:custGeom>
          <a:ln w="6350">
            <a:solidFill>
              <a:srgbClr val="DE0374"/>
            </a:solidFill>
          </a:ln>
        </p:spPr>
        <p:txBody>
          <a:bodyPr wrap="square" lIns="0" tIns="0" rIns="0" bIns="0" rtlCol="0"/>
          <a:lstStyle/>
          <a:p>
            <a:endParaRPr dirty="0"/>
          </a:p>
        </p:txBody>
      </p:sp>
      <p:sp>
        <p:nvSpPr>
          <p:cNvPr id="22" name="object 22"/>
          <p:cNvSpPr/>
          <p:nvPr/>
        </p:nvSpPr>
        <p:spPr>
          <a:xfrm>
            <a:off x="868986" y="6373691"/>
            <a:ext cx="4749800" cy="0"/>
          </a:xfrm>
          <a:custGeom>
            <a:avLst/>
            <a:gdLst/>
            <a:ahLst/>
            <a:cxnLst/>
            <a:rect l="l" t="t" r="r" b="b"/>
            <a:pathLst>
              <a:path w="4749800">
                <a:moveTo>
                  <a:pt x="0" y="0"/>
                </a:moveTo>
                <a:lnTo>
                  <a:pt x="4749278" y="0"/>
                </a:lnTo>
              </a:path>
            </a:pathLst>
          </a:custGeom>
          <a:ln w="6350">
            <a:solidFill>
              <a:srgbClr val="DE0374"/>
            </a:solidFill>
          </a:ln>
        </p:spPr>
        <p:txBody>
          <a:bodyPr wrap="square" lIns="0" tIns="0" rIns="0" bIns="0" rtlCol="0"/>
          <a:lstStyle/>
          <a:p>
            <a:endParaRPr dirty="0"/>
          </a:p>
        </p:txBody>
      </p:sp>
      <p:sp>
        <p:nvSpPr>
          <p:cNvPr id="23" name="object 23"/>
          <p:cNvSpPr txBox="1"/>
          <p:nvPr/>
        </p:nvSpPr>
        <p:spPr>
          <a:xfrm>
            <a:off x="9996119" y="1606867"/>
            <a:ext cx="20383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7121" y="2282037"/>
            <a:ext cx="5506085" cy="1419860"/>
          </a:xfrm>
          <a:prstGeom prst="rect">
            <a:avLst/>
          </a:prstGeom>
        </p:spPr>
        <p:txBody>
          <a:bodyPr vert="horz" wrap="square" lIns="0" tIns="12065" rIns="0" bIns="0" rtlCol="0">
            <a:spAutoFit/>
          </a:bodyPr>
          <a:lstStyle/>
          <a:p>
            <a:pPr marL="12700">
              <a:lnSpc>
                <a:spcPct val="100000"/>
              </a:lnSpc>
              <a:spcBef>
                <a:spcPts val="95"/>
              </a:spcBef>
            </a:pPr>
            <a:r>
              <a:rPr sz="9150" spc="-555" dirty="0">
                <a:solidFill>
                  <a:srgbClr val="FFFFFF"/>
                </a:solidFill>
              </a:rPr>
              <a:t>Thank</a:t>
            </a:r>
            <a:r>
              <a:rPr sz="9150" spc="5" dirty="0">
                <a:solidFill>
                  <a:srgbClr val="FFFFFF"/>
                </a:solidFill>
              </a:rPr>
              <a:t> </a:t>
            </a:r>
            <a:r>
              <a:rPr sz="9150" spc="-495" dirty="0">
                <a:solidFill>
                  <a:srgbClr val="FFFFFF"/>
                </a:solidFill>
              </a:rPr>
              <a:t>You!</a:t>
            </a:r>
            <a:endParaRPr sz="9150" dirty="0"/>
          </a:p>
        </p:txBody>
      </p:sp>
      <p:sp>
        <p:nvSpPr>
          <p:cNvPr id="3" name="object 3"/>
          <p:cNvSpPr/>
          <p:nvPr/>
        </p:nvSpPr>
        <p:spPr>
          <a:xfrm>
            <a:off x="616240" y="2559824"/>
            <a:ext cx="0" cy="971550"/>
          </a:xfrm>
          <a:custGeom>
            <a:avLst/>
            <a:gdLst/>
            <a:ahLst/>
            <a:cxnLst/>
            <a:rect l="l" t="t" r="r" b="b"/>
            <a:pathLst>
              <a:path h="971550">
                <a:moveTo>
                  <a:pt x="0" y="0"/>
                </a:moveTo>
                <a:lnTo>
                  <a:pt x="0" y="971550"/>
                </a:lnTo>
              </a:path>
            </a:pathLst>
          </a:custGeom>
          <a:ln w="35999">
            <a:solidFill>
              <a:srgbClr val="FFFFFF"/>
            </a:solidFill>
          </a:ln>
        </p:spPr>
        <p:txBody>
          <a:bodyPr wrap="square" lIns="0" tIns="0" rIns="0" bIns="0" rtlCol="0"/>
          <a:lstStyle/>
          <a:p>
            <a:endParaRPr dirty="0"/>
          </a:p>
        </p:txBody>
      </p:sp>
      <p:sp>
        <p:nvSpPr>
          <p:cNvPr id="4" name="object 4"/>
          <p:cNvSpPr txBox="1"/>
          <p:nvPr/>
        </p:nvSpPr>
        <p:spPr>
          <a:xfrm>
            <a:off x="422662" y="6400800"/>
            <a:ext cx="5948670" cy="291105"/>
          </a:xfrm>
          <a:prstGeom prst="rect">
            <a:avLst/>
          </a:prstGeom>
        </p:spPr>
        <p:txBody>
          <a:bodyPr vert="horz" wrap="square" lIns="0" tIns="13970" rIns="0" bIns="0" rtlCol="0">
            <a:spAutoFit/>
          </a:bodyPr>
          <a:lstStyle/>
          <a:p>
            <a:pPr marL="12700">
              <a:lnSpc>
                <a:spcPct val="100000"/>
              </a:lnSpc>
              <a:spcBef>
                <a:spcPts val="110"/>
              </a:spcBef>
            </a:pPr>
            <a:r>
              <a:rPr sz="1800" spc="90" dirty="0">
                <a:solidFill>
                  <a:srgbClr val="DE0374"/>
                </a:solidFill>
                <a:latin typeface="DejaVu Sans"/>
                <a:cs typeface="DejaVu Sans"/>
              </a:rPr>
              <a:t>W W W </a:t>
            </a:r>
            <a:r>
              <a:rPr sz="1800" spc="-150" dirty="0">
                <a:solidFill>
                  <a:srgbClr val="DE0374"/>
                </a:solidFill>
                <a:latin typeface="DejaVu Sans"/>
                <a:cs typeface="DejaVu Sans"/>
              </a:rPr>
              <a:t>. </a:t>
            </a:r>
            <a:r>
              <a:rPr sz="1800" spc="125" dirty="0">
                <a:solidFill>
                  <a:srgbClr val="DE0374"/>
                </a:solidFill>
                <a:latin typeface="DejaVu Sans"/>
                <a:cs typeface="DejaVu Sans"/>
              </a:rPr>
              <a:t>M </a:t>
            </a:r>
            <a:r>
              <a:rPr sz="1800" spc="-10" dirty="0">
                <a:solidFill>
                  <a:srgbClr val="DE0374"/>
                </a:solidFill>
                <a:latin typeface="DejaVu Sans"/>
                <a:cs typeface="DejaVu Sans"/>
              </a:rPr>
              <a:t>A </a:t>
            </a:r>
            <a:r>
              <a:rPr sz="1800" spc="35" dirty="0">
                <a:solidFill>
                  <a:srgbClr val="DE0374"/>
                </a:solidFill>
                <a:latin typeface="DejaVu Sans"/>
                <a:cs typeface="DejaVu Sans"/>
              </a:rPr>
              <a:t>N </a:t>
            </a:r>
            <a:r>
              <a:rPr sz="1800" spc="-25" dirty="0">
                <a:solidFill>
                  <a:srgbClr val="DE0374"/>
                </a:solidFill>
                <a:latin typeface="DejaVu Sans"/>
                <a:cs typeface="DejaVu Sans"/>
              </a:rPr>
              <a:t>I </a:t>
            </a:r>
            <a:r>
              <a:rPr sz="1800" spc="-15" dirty="0">
                <a:solidFill>
                  <a:srgbClr val="DE0374"/>
                </a:solidFill>
                <a:latin typeface="DejaVu Sans"/>
                <a:cs typeface="DejaVu Sans"/>
              </a:rPr>
              <a:t>F </a:t>
            </a:r>
            <a:r>
              <a:rPr sz="1800" spc="30" dirty="0">
                <a:solidFill>
                  <a:srgbClr val="DE0374"/>
                </a:solidFill>
                <a:latin typeface="DejaVu Sans"/>
                <a:cs typeface="DejaVu Sans"/>
              </a:rPr>
              <a:t>O </a:t>
            </a:r>
            <a:r>
              <a:rPr sz="1800" spc="-75" dirty="0">
                <a:solidFill>
                  <a:srgbClr val="DE0374"/>
                </a:solidFill>
                <a:latin typeface="DejaVu Sans"/>
                <a:cs typeface="DejaVu Sans"/>
              </a:rPr>
              <a:t>L </a:t>
            </a:r>
            <a:r>
              <a:rPr sz="1800" spc="-10" dirty="0">
                <a:solidFill>
                  <a:srgbClr val="DE0374"/>
                </a:solidFill>
                <a:latin typeface="DejaVu Sans"/>
                <a:cs typeface="DejaVu Sans"/>
              </a:rPr>
              <a:t>D </a:t>
            </a:r>
            <a:r>
              <a:rPr sz="1800" spc="-50" dirty="0">
                <a:solidFill>
                  <a:srgbClr val="DE0374"/>
                </a:solidFill>
                <a:latin typeface="DejaVu Sans"/>
                <a:cs typeface="DejaVu Sans"/>
              </a:rPr>
              <a:t>C </a:t>
            </a:r>
            <a:r>
              <a:rPr sz="1800" spc="30" dirty="0">
                <a:solidFill>
                  <a:srgbClr val="DE0374"/>
                </a:solidFill>
                <a:latin typeface="DejaVu Sans"/>
                <a:cs typeface="DejaVu Sans"/>
              </a:rPr>
              <a:t>O </a:t>
            </a:r>
            <a:r>
              <a:rPr sz="1800" spc="125" dirty="0">
                <a:solidFill>
                  <a:srgbClr val="DE0374"/>
                </a:solidFill>
                <a:latin typeface="DejaVu Sans"/>
                <a:cs typeface="DejaVu Sans"/>
              </a:rPr>
              <a:t>M </a:t>
            </a:r>
            <a:r>
              <a:rPr sz="1800" dirty="0">
                <a:solidFill>
                  <a:srgbClr val="DE0374"/>
                </a:solidFill>
                <a:latin typeface="DejaVu Sans"/>
                <a:cs typeface="DejaVu Sans"/>
              </a:rPr>
              <a:t>P </a:t>
            </a:r>
            <a:r>
              <a:rPr sz="1800" spc="10" dirty="0">
                <a:solidFill>
                  <a:srgbClr val="DE0374"/>
                </a:solidFill>
                <a:latin typeface="DejaVu Sans"/>
                <a:cs typeface="DejaVu Sans"/>
              </a:rPr>
              <a:t>U </a:t>
            </a:r>
            <a:r>
              <a:rPr sz="1800" spc="-35" dirty="0">
                <a:solidFill>
                  <a:srgbClr val="DE0374"/>
                </a:solidFill>
                <a:latin typeface="DejaVu Sans"/>
                <a:cs typeface="DejaVu Sans"/>
              </a:rPr>
              <a:t>T </a:t>
            </a:r>
            <a:r>
              <a:rPr sz="1800" spc="-95" dirty="0">
                <a:solidFill>
                  <a:srgbClr val="DE0374"/>
                </a:solidFill>
                <a:latin typeface="DejaVu Sans"/>
                <a:cs typeface="DejaVu Sans"/>
              </a:rPr>
              <a:t>E </a:t>
            </a:r>
            <a:r>
              <a:rPr sz="1800" spc="-120" dirty="0">
                <a:solidFill>
                  <a:srgbClr val="DE0374"/>
                </a:solidFill>
                <a:latin typeface="DejaVu Sans"/>
                <a:cs typeface="DejaVu Sans"/>
              </a:rPr>
              <a:t>R </a:t>
            </a:r>
            <a:r>
              <a:rPr sz="1800" spc="-165" dirty="0">
                <a:solidFill>
                  <a:srgbClr val="DE0374"/>
                </a:solidFill>
                <a:latin typeface="DejaVu Sans"/>
                <a:cs typeface="DejaVu Sans"/>
              </a:rPr>
              <a:t>S </a:t>
            </a:r>
            <a:r>
              <a:rPr sz="1800" spc="-150" dirty="0">
                <a:solidFill>
                  <a:srgbClr val="DE0374"/>
                </a:solidFill>
                <a:latin typeface="DejaVu Sans"/>
                <a:cs typeface="DejaVu Sans"/>
              </a:rPr>
              <a:t>. </a:t>
            </a:r>
            <a:r>
              <a:rPr sz="1800" spc="-50" dirty="0">
                <a:solidFill>
                  <a:srgbClr val="DE0374"/>
                </a:solidFill>
                <a:latin typeface="DejaVu Sans"/>
                <a:cs typeface="DejaVu Sans"/>
              </a:rPr>
              <a:t>C </a:t>
            </a:r>
            <a:r>
              <a:rPr sz="1800" spc="30" dirty="0">
                <a:solidFill>
                  <a:srgbClr val="DE0374"/>
                </a:solidFill>
                <a:latin typeface="DejaVu Sans"/>
                <a:cs typeface="DejaVu Sans"/>
              </a:rPr>
              <a:t>O</a:t>
            </a:r>
            <a:r>
              <a:rPr sz="1800" spc="-375" dirty="0">
                <a:solidFill>
                  <a:srgbClr val="DE0374"/>
                </a:solidFill>
                <a:latin typeface="DejaVu Sans"/>
                <a:cs typeface="DejaVu Sans"/>
              </a:rPr>
              <a:t> </a:t>
            </a:r>
            <a:r>
              <a:rPr sz="1800" spc="125" dirty="0">
                <a:solidFill>
                  <a:srgbClr val="DE0374"/>
                </a:solidFill>
                <a:latin typeface="DejaVu Sans"/>
                <a:cs typeface="DejaVu Sans"/>
              </a:rPr>
              <a:t>M</a:t>
            </a:r>
            <a:r>
              <a:rPr lang="en-US" sz="1800" spc="125" dirty="0">
                <a:solidFill>
                  <a:srgbClr val="DE0374"/>
                </a:solidFill>
                <a:latin typeface="DejaVu Sans"/>
                <a:cs typeface="DejaVu Sans"/>
              </a:rPr>
              <a:t> </a:t>
            </a:r>
            <a:endParaRPr sz="1800" dirty="0">
              <a:latin typeface="DejaVu Sans"/>
              <a:cs typeface="DejaVu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7D887E41-9828-4306-8B7F-B15936DDC17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4" imgW="425" imgH="426" progId="TCLayout.ActiveDocument.1">
                  <p:embed/>
                </p:oleObj>
              </mc:Choice>
              <mc:Fallback>
                <p:oleObj name="think-cell Slide" r:id="rId4" imgW="425" imgH="426" progId="TCLayout.ActiveDocument.1">
                  <p:embed/>
                  <p:pic>
                    <p:nvPicPr>
                      <p:cNvPr id="12" name="Object 11" hidden="1">
                        <a:extLst>
                          <a:ext uri="{FF2B5EF4-FFF2-40B4-BE49-F238E27FC236}">
                            <a16:creationId xmlns:a16="http://schemas.microsoft.com/office/drawing/2014/main" id="{7D887E41-9828-4306-8B7F-B15936DDC1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1" name="Picture 30">
            <a:extLst>
              <a:ext uri="{FF2B5EF4-FFF2-40B4-BE49-F238E27FC236}">
                <a16:creationId xmlns:a16="http://schemas.microsoft.com/office/drawing/2014/main" id="{99E5B23B-2143-474F-8FF4-F7144AE490B3}"/>
              </a:ext>
            </a:extLst>
          </p:cNvPr>
          <p:cNvPicPr>
            <a:picLocks noChangeAspect="1"/>
          </p:cNvPicPr>
          <p:nvPr/>
        </p:nvPicPr>
        <p:blipFill>
          <a:blip r:embed="rId6"/>
          <a:stretch>
            <a:fillRect/>
          </a:stretch>
        </p:blipFill>
        <p:spPr>
          <a:xfrm>
            <a:off x="8960819" y="5334000"/>
            <a:ext cx="952848" cy="878840"/>
          </a:xfrm>
          <a:prstGeom prst="rect">
            <a:avLst/>
          </a:prstGeom>
        </p:spPr>
      </p:pic>
      <p:pic>
        <p:nvPicPr>
          <p:cNvPr id="30" name="Picture 29">
            <a:extLst>
              <a:ext uri="{FF2B5EF4-FFF2-40B4-BE49-F238E27FC236}">
                <a16:creationId xmlns:a16="http://schemas.microsoft.com/office/drawing/2014/main" id="{3C75A55F-B960-476F-A05B-63C65096E3FB}"/>
              </a:ext>
            </a:extLst>
          </p:cNvPr>
          <p:cNvPicPr>
            <a:picLocks noChangeAspect="1"/>
          </p:cNvPicPr>
          <p:nvPr/>
        </p:nvPicPr>
        <p:blipFill>
          <a:blip r:embed="rId6"/>
          <a:stretch>
            <a:fillRect/>
          </a:stretch>
        </p:blipFill>
        <p:spPr>
          <a:xfrm>
            <a:off x="6377175" y="5334000"/>
            <a:ext cx="952848" cy="878840"/>
          </a:xfrm>
          <a:prstGeom prst="rect">
            <a:avLst/>
          </a:prstGeom>
        </p:spPr>
      </p:pic>
      <p:pic>
        <p:nvPicPr>
          <p:cNvPr id="29" name="Picture 28">
            <a:extLst>
              <a:ext uri="{FF2B5EF4-FFF2-40B4-BE49-F238E27FC236}">
                <a16:creationId xmlns:a16="http://schemas.microsoft.com/office/drawing/2014/main" id="{1821A1DD-AE25-419D-A24F-EC70CF117948}"/>
              </a:ext>
            </a:extLst>
          </p:cNvPr>
          <p:cNvPicPr>
            <a:picLocks noChangeAspect="1"/>
          </p:cNvPicPr>
          <p:nvPr/>
        </p:nvPicPr>
        <p:blipFill>
          <a:blip r:embed="rId6"/>
          <a:stretch>
            <a:fillRect/>
          </a:stretch>
        </p:blipFill>
        <p:spPr>
          <a:xfrm>
            <a:off x="591740" y="5334000"/>
            <a:ext cx="952848" cy="878840"/>
          </a:xfrm>
          <a:prstGeom prst="rect">
            <a:avLst/>
          </a:prstGeom>
        </p:spPr>
      </p:pic>
      <p:pic>
        <p:nvPicPr>
          <p:cNvPr id="10" name="Picture 9">
            <a:extLst>
              <a:ext uri="{FF2B5EF4-FFF2-40B4-BE49-F238E27FC236}">
                <a16:creationId xmlns:a16="http://schemas.microsoft.com/office/drawing/2014/main" id="{C0A4B81A-A341-4A7F-BF8C-9D96190A810B}"/>
              </a:ext>
            </a:extLst>
          </p:cNvPr>
          <p:cNvPicPr>
            <a:picLocks noChangeAspect="1"/>
          </p:cNvPicPr>
          <p:nvPr/>
        </p:nvPicPr>
        <p:blipFill>
          <a:blip r:embed="rId6"/>
          <a:stretch>
            <a:fillRect/>
          </a:stretch>
        </p:blipFill>
        <p:spPr>
          <a:xfrm>
            <a:off x="3483759" y="5324929"/>
            <a:ext cx="952848" cy="878840"/>
          </a:xfrm>
          <a:prstGeom prst="rect">
            <a:avLst/>
          </a:prstGeom>
        </p:spPr>
      </p:pic>
      <p:sp>
        <p:nvSpPr>
          <p:cNvPr id="2" name="object 2"/>
          <p:cNvSpPr txBox="1"/>
          <p:nvPr/>
        </p:nvSpPr>
        <p:spPr>
          <a:xfrm>
            <a:off x="680158" y="618921"/>
            <a:ext cx="1407359" cy="166712"/>
          </a:xfrm>
          <a:prstGeom prst="rect">
            <a:avLst/>
          </a:prstGeom>
        </p:spPr>
        <p:txBody>
          <a:bodyPr vert="horz" wrap="square" lIns="0" tIns="12700" rIns="0" bIns="0" rtlCol="0">
            <a:spAutoFit/>
          </a:bodyPr>
          <a:lstStyle/>
          <a:p>
            <a:pPr marL="12700">
              <a:lnSpc>
                <a:spcPct val="100000"/>
              </a:lnSpc>
              <a:spcBef>
                <a:spcPts val="100"/>
              </a:spcBef>
            </a:pPr>
            <a:r>
              <a:rPr sz="1000" b="1" spc="-90" dirty="0">
                <a:solidFill>
                  <a:srgbClr val="FFFFFF"/>
                </a:solidFill>
                <a:latin typeface="DejaVu Sans"/>
                <a:cs typeface="DejaVu Sans"/>
              </a:rPr>
              <a:t>PRODUCTS/SERVICES</a:t>
            </a:r>
            <a:endParaRPr sz="1000" dirty="0">
              <a:latin typeface="DejaVu Sans"/>
              <a:cs typeface="DejaVu Sans"/>
            </a:endParaRPr>
          </a:p>
        </p:txBody>
      </p:sp>
      <p:sp>
        <p:nvSpPr>
          <p:cNvPr id="3" name="object 3"/>
          <p:cNvSpPr txBox="1"/>
          <p:nvPr/>
        </p:nvSpPr>
        <p:spPr>
          <a:xfrm>
            <a:off x="2458326" y="618921"/>
            <a:ext cx="9029065" cy="177800"/>
          </a:xfrm>
          <a:prstGeom prst="rect">
            <a:avLst/>
          </a:prstGeom>
        </p:spPr>
        <p:txBody>
          <a:bodyPr vert="horz" wrap="square" lIns="0" tIns="12700" rIns="0" bIns="0" rtlCol="0">
            <a:spAutoFit/>
          </a:bodyPr>
          <a:lstStyle/>
          <a:p>
            <a:pPr marL="12700">
              <a:lnSpc>
                <a:spcPct val="100000"/>
              </a:lnSpc>
              <a:spcBef>
                <a:spcPts val="100"/>
              </a:spcBef>
              <a:tabLst>
                <a:tab pos="9015730" algn="l"/>
              </a:tabLst>
            </a:pPr>
            <a:r>
              <a:rPr sz="1000" u="heavy" dirty="0">
                <a:solidFill>
                  <a:srgbClr val="FFFFFF"/>
                </a:solidFill>
                <a:uFill>
                  <a:solidFill>
                    <a:srgbClr val="DE0374"/>
                  </a:solidFill>
                </a:uFill>
                <a:latin typeface="Times New Roman"/>
                <a:cs typeface="Times New Roman"/>
              </a:rPr>
              <a:t> 	</a:t>
            </a:r>
            <a:endParaRPr sz="1000" dirty="0">
              <a:latin typeface="Times New Roman"/>
              <a:cs typeface="Times New Roman"/>
            </a:endParaRPr>
          </a:p>
        </p:txBody>
      </p:sp>
      <p:sp>
        <p:nvSpPr>
          <p:cNvPr id="4" name="object 4"/>
          <p:cNvSpPr/>
          <p:nvPr/>
        </p:nvSpPr>
        <p:spPr>
          <a:xfrm>
            <a:off x="905732" y="1138364"/>
            <a:ext cx="0" cy="878840"/>
          </a:xfrm>
          <a:custGeom>
            <a:avLst/>
            <a:gdLst/>
            <a:ahLst/>
            <a:cxnLst/>
            <a:rect l="l" t="t" r="r" b="b"/>
            <a:pathLst>
              <a:path h="878839">
                <a:moveTo>
                  <a:pt x="0" y="0"/>
                </a:moveTo>
                <a:lnTo>
                  <a:pt x="0" y="878497"/>
                </a:lnTo>
              </a:path>
            </a:pathLst>
          </a:custGeom>
          <a:ln w="63501">
            <a:solidFill>
              <a:srgbClr val="DE0374"/>
            </a:solidFill>
          </a:ln>
        </p:spPr>
        <p:txBody>
          <a:bodyPr wrap="square" lIns="0" tIns="0" rIns="0" bIns="0" rtlCol="0"/>
          <a:lstStyle/>
          <a:p>
            <a:endParaRPr dirty="0"/>
          </a:p>
        </p:txBody>
      </p:sp>
      <p:sp>
        <p:nvSpPr>
          <p:cNvPr id="6" name="object 6"/>
          <p:cNvSpPr txBox="1"/>
          <p:nvPr/>
        </p:nvSpPr>
        <p:spPr>
          <a:xfrm>
            <a:off x="2679656" y="3039068"/>
            <a:ext cx="2974745" cy="870110"/>
          </a:xfrm>
          <a:prstGeom prst="rect">
            <a:avLst/>
          </a:prstGeom>
        </p:spPr>
        <p:txBody>
          <a:bodyPr vert="horz" wrap="square" lIns="0" tIns="97155" rIns="0" bIns="0" rtlCol="0">
            <a:spAutoFit/>
          </a:bodyPr>
          <a:lstStyle/>
          <a:p>
            <a:pPr marL="12700">
              <a:lnSpc>
                <a:spcPct val="100000"/>
              </a:lnSpc>
              <a:spcBef>
                <a:spcPts val="765"/>
              </a:spcBef>
            </a:pPr>
            <a:r>
              <a:rPr lang="en-US" sz="1800" b="1" spc="-105" dirty="0">
                <a:solidFill>
                  <a:srgbClr val="DE0374"/>
                </a:solidFill>
                <a:latin typeface="Arial"/>
                <a:cs typeface="Arial"/>
              </a:rPr>
              <a:t>Commercial Business Unit  </a:t>
            </a:r>
            <a:endParaRPr sz="1800" dirty="0">
              <a:latin typeface="Arial"/>
              <a:cs typeface="Arial"/>
            </a:endParaRPr>
          </a:p>
          <a:p>
            <a:pPr marL="270510" indent="-240029">
              <a:lnSpc>
                <a:spcPct val="100000"/>
              </a:lnSpc>
              <a:spcBef>
                <a:spcPts val="520"/>
              </a:spcBef>
              <a:buClr>
                <a:srgbClr val="DE0374"/>
              </a:buClr>
              <a:buSzPct val="85714"/>
              <a:buFont typeface="Wingdings"/>
              <a:buChar char=""/>
              <a:tabLst>
                <a:tab pos="271145" algn="l"/>
              </a:tabLst>
            </a:pPr>
            <a:r>
              <a:rPr lang="en-US" sz="1400" spc="-105" dirty="0">
                <a:latin typeface="DejaVu Sans"/>
                <a:cs typeface="DejaVu Sans"/>
              </a:rPr>
              <a:t>Procurement Services </a:t>
            </a:r>
            <a:endParaRPr sz="1400" dirty="0">
              <a:latin typeface="DejaVu Sans"/>
              <a:cs typeface="DejaVu Sans"/>
            </a:endParaRPr>
          </a:p>
          <a:p>
            <a:pPr marL="270510" indent="-240029">
              <a:lnSpc>
                <a:spcPct val="100000"/>
              </a:lnSpc>
              <a:buClr>
                <a:srgbClr val="DE0374"/>
              </a:buClr>
              <a:buSzPct val="85714"/>
              <a:buFont typeface="Wingdings"/>
              <a:buChar char=""/>
              <a:tabLst>
                <a:tab pos="271145" algn="l"/>
              </a:tabLst>
            </a:pPr>
            <a:endParaRPr sz="1400" dirty="0">
              <a:latin typeface="DejaVu Sans"/>
              <a:cs typeface="DejaVu Sans"/>
            </a:endParaRPr>
          </a:p>
        </p:txBody>
      </p:sp>
      <p:sp>
        <p:nvSpPr>
          <p:cNvPr id="7" name="object 7"/>
          <p:cNvSpPr/>
          <p:nvPr/>
        </p:nvSpPr>
        <p:spPr>
          <a:xfrm>
            <a:off x="548063" y="4596136"/>
            <a:ext cx="11092815" cy="0"/>
          </a:xfrm>
          <a:custGeom>
            <a:avLst/>
            <a:gdLst/>
            <a:ahLst/>
            <a:cxnLst/>
            <a:rect l="l" t="t" r="r" b="b"/>
            <a:pathLst>
              <a:path w="11092815">
                <a:moveTo>
                  <a:pt x="0" y="0"/>
                </a:moveTo>
                <a:lnTo>
                  <a:pt x="11092820" y="0"/>
                </a:lnTo>
              </a:path>
            </a:pathLst>
          </a:custGeom>
          <a:ln w="12382">
            <a:solidFill>
              <a:srgbClr val="838383"/>
            </a:solidFill>
          </a:ln>
        </p:spPr>
        <p:txBody>
          <a:bodyPr wrap="square" lIns="0" tIns="0" rIns="0" bIns="0" rtlCol="0"/>
          <a:lstStyle/>
          <a:p>
            <a:endParaRPr dirty="0"/>
          </a:p>
        </p:txBody>
      </p:sp>
      <p:sp>
        <p:nvSpPr>
          <p:cNvPr id="8" name="object 8"/>
          <p:cNvSpPr txBox="1"/>
          <p:nvPr/>
        </p:nvSpPr>
        <p:spPr>
          <a:xfrm>
            <a:off x="661450" y="1200429"/>
            <a:ext cx="7954009" cy="751488"/>
          </a:xfrm>
          <a:prstGeom prst="rect">
            <a:avLst/>
          </a:prstGeom>
        </p:spPr>
        <p:txBody>
          <a:bodyPr vert="horz" wrap="square" lIns="0" tIns="12700" rIns="0" bIns="0" rtlCol="0">
            <a:spAutoFit/>
          </a:bodyPr>
          <a:lstStyle/>
          <a:p>
            <a:pPr marL="494665" marR="5080">
              <a:lnSpc>
                <a:spcPct val="100000"/>
              </a:lnSpc>
              <a:spcBef>
                <a:spcPts val="100"/>
              </a:spcBef>
            </a:pPr>
            <a:r>
              <a:rPr sz="2400" spc="-150" dirty="0">
                <a:solidFill>
                  <a:srgbClr val="FFFFFF"/>
                </a:solidFill>
                <a:latin typeface="DejaVu Sans"/>
                <a:cs typeface="DejaVu Sans"/>
              </a:rPr>
              <a:t>Manifold can provide</a:t>
            </a:r>
            <a:r>
              <a:rPr lang="en-US" sz="2400" spc="-150" dirty="0">
                <a:solidFill>
                  <a:srgbClr val="FFFFFF"/>
                </a:solidFill>
                <a:latin typeface="DejaVu Sans"/>
                <a:cs typeface="DejaVu Sans"/>
              </a:rPr>
              <a:t> you </a:t>
            </a:r>
            <a:r>
              <a:rPr sz="2400" spc="-150" dirty="0">
                <a:solidFill>
                  <a:srgbClr val="FFFFFF"/>
                </a:solidFill>
                <a:latin typeface="DejaVu Sans"/>
                <a:cs typeface="DejaVu Sans"/>
              </a:rPr>
              <a:t>with End to end Technology  infrastructure services and products</a:t>
            </a:r>
            <a:endParaRPr sz="2400" spc="-150" dirty="0">
              <a:latin typeface="DejaVu Sans"/>
              <a:cs typeface="DejaVu Sans"/>
            </a:endParaRPr>
          </a:p>
        </p:txBody>
      </p:sp>
      <p:sp>
        <p:nvSpPr>
          <p:cNvPr id="9" name="object 9"/>
          <p:cNvSpPr txBox="1"/>
          <p:nvPr/>
        </p:nvSpPr>
        <p:spPr>
          <a:xfrm>
            <a:off x="661450" y="4714417"/>
            <a:ext cx="1513205" cy="496570"/>
          </a:xfrm>
          <a:prstGeom prst="rect">
            <a:avLst/>
          </a:prstGeom>
        </p:spPr>
        <p:txBody>
          <a:bodyPr vert="horz" wrap="square" lIns="0" tIns="17780" rIns="0" bIns="0" rtlCol="0">
            <a:spAutoFit/>
          </a:bodyPr>
          <a:lstStyle/>
          <a:p>
            <a:pPr marL="12700">
              <a:lnSpc>
                <a:spcPct val="100000"/>
              </a:lnSpc>
              <a:spcBef>
                <a:spcPts val="140"/>
              </a:spcBef>
            </a:pPr>
            <a:r>
              <a:rPr sz="3050" spc="-145" dirty="0">
                <a:latin typeface="Noto Sans CJK JP Regular"/>
                <a:cs typeface="Noto Sans CJK JP Regular"/>
              </a:rPr>
              <a:t>Products</a:t>
            </a:r>
            <a:endParaRPr sz="3050" dirty="0">
              <a:latin typeface="Noto Sans CJK JP Regular"/>
              <a:cs typeface="Noto Sans CJK JP Regular"/>
            </a:endParaRPr>
          </a:p>
        </p:txBody>
      </p:sp>
      <p:sp>
        <p:nvSpPr>
          <p:cNvPr id="11" name="object 11"/>
          <p:cNvSpPr txBox="1"/>
          <p:nvPr/>
        </p:nvSpPr>
        <p:spPr>
          <a:xfrm>
            <a:off x="7930136" y="3039068"/>
            <a:ext cx="2890264" cy="1079142"/>
          </a:xfrm>
          <a:prstGeom prst="rect">
            <a:avLst/>
          </a:prstGeom>
        </p:spPr>
        <p:txBody>
          <a:bodyPr vert="horz" wrap="square" lIns="0" tIns="90805" rIns="0" bIns="0" rtlCol="0">
            <a:spAutoFit/>
          </a:bodyPr>
          <a:lstStyle/>
          <a:p>
            <a:pPr marL="12700">
              <a:lnSpc>
                <a:spcPct val="100000"/>
              </a:lnSpc>
              <a:spcBef>
                <a:spcPts val="715"/>
              </a:spcBef>
            </a:pPr>
            <a:r>
              <a:rPr lang="en-US" b="1" spc="-45" dirty="0">
                <a:solidFill>
                  <a:srgbClr val="DE0374"/>
                </a:solidFill>
                <a:latin typeface="Arial"/>
                <a:cs typeface="Arial"/>
              </a:rPr>
              <a:t>Technology Business Unit </a:t>
            </a:r>
            <a:endParaRPr sz="1800" dirty="0">
              <a:latin typeface="Arial"/>
              <a:cs typeface="Arial"/>
            </a:endParaRPr>
          </a:p>
          <a:p>
            <a:pPr marL="270510" indent="-240029">
              <a:lnSpc>
                <a:spcPct val="100000"/>
              </a:lnSpc>
              <a:spcBef>
                <a:spcPts val="484"/>
              </a:spcBef>
              <a:buClr>
                <a:srgbClr val="DE0374"/>
              </a:buClr>
              <a:buSzPct val="85714"/>
              <a:buFont typeface="Wingdings"/>
              <a:buChar char=""/>
              <a:tabLst>
                <a:tab pos="271145" algn="l"/>
              </a:tabLst>
            </a:pPr>
            <a:r>
              <a:rPr sz="1400" spc="-100" dirty="0">
                <a:latin typeface="DejaVu Sans"/>
                <a:cs typeface="DejaVu Sans"/>
              </a:rPr>
              <a:t>Design</a:t>
            </a:r>
            <a:endParaRPr sz="1400" dirty="0">
              <a:latin typeface="DejaVu Sans"/>
              <a:cs typeface="DejaVu Sans"/>
            </a:endParaRPr>
          </a:p>
          <a:p>
            <a:pPr marL="270510" indent="-240029">
              <a:lnSpc>
                <a:spcPct val="100000"/>
              </a:lnSpc>
              <a:buClr>
                <a:srgbClr val="DE0374"/>
              </a:buClr>
              <a:buSzPct val="85714"/>
              <a:buFont typeface="Wingdings"/>
              <a:buChar char=""/>
              <a:tabLst>
                <a:tab pos="271145" algn="l"/>
              </a:tabLst>
            </a:pPr>
            <a:r>
              <a:rPr sz="1400" spc="-105" dirty="0">
                <a:latin typeface="DejaVu Sans"/>
                <a:cs typeface="DejaVu Sans"/>
              </a:rPr>
              <a:t>Deployment</a:t>
            </a:r>
            <a:endParaRPr lang="en-US" sz="1400" spc="-105" dirty="0">
              <a:latin typeface="DejaVu Sans"/>
              <a:cs typeface="DejaVu Sans"/>
            </a:endParaRPr>
          </a:p>
          <a:p>
            <a:pPr marL="270510" indent="-240029">
              <a:lnSpc>
                <a:spcPct val="100000"/>
              </a:lnSpc>
              <a:buClr>
                <a:srgbClr val="DE0374"/>
              </a:buClr>
              <a:buSzPct val="85714"/>
              <a:buFont typeface="Wingdings"/>
              <a:buChar char=""/>
              <a:tabLst>
                <a:tab pos="271145" algn="l"/>
              </a:tabLst>
            </a:pPr>
            <a:r>
              <a:rPr lang="en-US" sz="1400" spc="-105" dirty="0">
                <a:latin typeface="DejaVu Sans"/>
                <a:cs typeface="DejaVu Sans"/>
              </a:rPr>
              <a:t>Managed Services </a:t>
            </a:r>
            <a:endParaRPr sz="1400" dirty="0">
              <a:latin typeface="DejaVu Sans"/>
              <a:cs typeface="DejaVu Sans"/>
            </a:endParaRPr>
          </a:p>
        </p:txBody>
      </p:sp>
      <p:sp>
        <p:nvSpPr>
          <p:cNvPr id="13" name="object 13"/>
          <p:cNvSpPr txBox="1"/>
          <p:nvPr/>
        </p:nvSpPr>
        <p:spPr>
          <a:xfrm>
            <a:off x="1601974" y="5376875"/>
            <a:ext cx="1472565" cy="878840"/>
          </a:xfrm>
          <a:prstGeom prst="rect">
            <a:avLst/>
          </a:prstGeom>
        </p:spPr>
        <p:txBody>
          <a:bodyPr vert="horz" wrap="square" lIns="0" tIns="12700" rIns="0" bIns="0" rtlCol="0">
            <a:spAutoFit/>
          </a:bodyPr>
          <a:lstStyle/>
          <a:p>
            <a:pPr marL="12700" marR="5080">
              <a:lnSpc>
                <a:spcPct val="100000"/>
              </a:lnSpc>
              <a:spcBef>
                <a:spcPts val="100"/>
              </a:spcBef>
            </a:pPr>
            <a:r>
              <a:rPr sz="1400" spc="-95" dirty="0">
                <a:solidFill>
                  <a:srgbClr val="DE0374"/>
                </a:solidFill>
                <a:latin typeface="Arial"/>
                <a:cs typeface="Arial"/>
              </a:rPr>
              <a:t>End </a:t>
            </a:r>
            <a:r>
              <a:rPr sz="1400" spc="-70" dirty="0">
                <a:solidFill>
                  <a:srgbClr val="DE0374"/>
                </a:solidFill>
                <a:latin typeface="Arial"/>
                <a:cs typeface="Arial"/>
              </a:rPr>
              <a:t>User:  </a:t>
            </a:r>
            <a:r>
              <a:rPr sz="1400" spc="-55" dirty="0">
                <a:solidFill>
                  <a:srgbClr val="DE0374"/>
                </a:solidFill>
                <a:latin typeface="Arial"/>
                <a:cs typeface="Arial"/>
              </a:rPr>
              <a:t>Compu</a:t>
            </a:r>
            <a:r>
              <a:rPr lang="en-US" sz="1400" spc="-55" dirty="0">
                <a:solidFill>
                  <a:srgbClr val="DE0374"/>
                </a:solidFill>
                <a:latin typeface="Arial"/>
                <a:cs typeface="Arial"/>
              </a:rPr>
              <a:t>t</a:t>
            </a:r>
            <a:r>
              <a:rPr sz="1400" spc="-55" dirty="0">
                <a:solidFill>
                  <a:srgbClr val="DE0374"/>
                </a:solidFill>
                <a:latin typeface="Arial"/>
                <a:cs typeface="Arial"/>
              </a:rPr>
              <a:t>ing,  </a:t>
            </a:r>
            <a:r>
              <a:rPr sz="1400" spc="-50" dirty="0">
                <a:solidFill>
                  <a:srgbClr val="DE0374"/>
                </a:solidFill>
                <a:latin typeface="Arial"/>
                <a:cs typeface="Arial"/>
              </a:rPr>
              <a:t>Collabora</a:t>
            </a:r>
            <a:r>
              <a:rPr lang="en-US" sz="1400" spc="-50" dirty="0">
                <a:solidFill>
                  <a:srgbClr val="DE0374"/>
                </a:solidFill>
                <a:latin typeface="Arial"/>
                <a:cs typeface="Arial"/>
              </a:rPr>
              <a:t>t</a:t>
            </a:r>
            <a:r>
              <a:rPr sz="1400" spc="-50" dirty="0">
                <a:solidFill>
                  <a:srgbClr val="DE0374"/>
                </a:solidFill>
                <a:latin typeface="Arial"/>
                <a:cs typeface="Arial"/>
              </a:rPr>
              <a:t>ion,</a:t>
            </a:r>
            <a:r>
              <a:rPr sz="1400" spc="-110" dirty="0">
                <a:solidFill>
                  <a:srgbClr val="DE0374"/>
                </a:solidFill>
                <a:latin typeface="Arial"/>
                <a:cs typeface="Arial"/>
              </a:rPr>
              <a:t> </a:t>
            </a:r>
            <a:r>
              <a:rPr sz="1400" spc="-65" dirty="0">
                <a:solidFill>
                  <a:srgbClr val="DE0374"/>
                </a:solidFill>
                <a:latin typeface="Arial"/>
                <a:cs typeface="Arial"/>
              </a:rPr>
              <a:t>and  </a:t>
            </a:r>
            <a:r>
              <a:rPr sz="1400" spc="-45" dirty="0">
                <a:solidFill>
                  <a:srgbClr val="DE0374"/>
                </a:solidFill>
                <a:latin typeface="Arial"/>
                <a:cs typeface="Arial"/>
              </a:rPr>
              <a:t>Prin</a:t>
            </a:r>
            <a:r>
              <a:rPr lang="en-US" sz="1400" spc="-45" dirty="0">
                <a:solidFill>
                  <a:srgbClr val="DE0374"/>
                </a:solidFill>
                <a:latin typeface="Arial"/>
                <a:cs typeface="Arial"/>
              </a:rPr>
              <a:t>t</a:t>
            </a:r>
            <a:r>
              <a:rPr sz="1400" spc="-45" dirty="0">
                <a:solidFill>
                  <a:srgbClr val="DE0374"/>
                </a:solidFill>
                <a:latin typeface="Arial"/>
                <a:cs typeface="Arial"/>
              </a:rPr>
              <a:t>ing</a:t>
            </a:r>
            <a:endParaRPr sz="1400" dirty="0">
              <a:latin typeface="Arial"/>
              <a:cs typeface="Arial"/>
            </a:endParaRPr>
          </a:p>
        </p:txBody>
      </p:sp>
      <p:sp>
        <p:nvSpPr>
          <p:cNvPr id="14" name="object 14"/>
          <p:cNvSpPr txBox="1"/>
          <p:nvPr/>
        </p:nvSpPr>
        <p:spPr>
          <a:xfrm>
            <a:off x="4456429" y="5376875"/>
            <a:ext cx="1679575" cy="665480"/>
          </a:xfrm>
          <a:prstGeom prst="rect">
            <a:avLst/>
          </a:prstGeom>
        </p:spPr>
        <p:txBody>
          <a:bodyPr vert="horz" wrap="square" lIns="0" tIns="12700" rIns="0" bIns="0" rtlCol="0">
            <a:spAutoFit/>
          </a:bodyPr>
          <a:lstStyle/>
          <a:p>
            <a:pPr marL="12700" marR="5080">
              <a:lnSpc>
                <a:spcPct val="100000"/>
              </a:lnSpc>
              <a:spcBef>
                <a:spcPts val="100"/>
              </a:spcBef>
            </a:pPr>
            <a:r>
              <a:rPr sz="1400" spc="-45" dirty="0">
                <a:solidFill>
                  <a:srgbClr val="DE0374"/>
                </a:solidFill>
                <a:latin typeface="Arial"/>
                <a:cs typeface="Arial"/>
              </a:rPr>
              <a:t>Infrastructure:  </a:t>
            </a:r>
            <a:r>
              <a:rPr sz="1400" spc="-75" dirty="0">
                <a:solidFill>
                  <a:srgbClr val="DE0374"/>
                </a:solidFill>
                <a:latin typeface="Arial"/>
                <a:cs typeface="Arial"/>
              </a:rPr>
              <a:t>Servers, </a:t>
            </a:r>
            <a:r>
              <a:rPr sz="1400" spc="-30" dirty="0">
                <a:solidFill>
                  <a:srgbClr val="DE0374"/>
                </a:solidFill>
                <a:latin typeface="Arial"/>
                <a:cs typeface="Arial"/>
              </a:rPr>
              <a:t>Networking,  </a:t>
            </a:r>
            <a:r>
              <a:rPr sz="1400" spc="-65" dirty="0">
                <a:solidFill>
                  <a:srgbClr val="DE0374"/>
                </a:solidFill>
                <a:latin typeface="Arial"/>
                <a:cs typeface="Arial"/>
              </a:rPr>
              <a:t>and</a:t>
            </a:r>
            <a:r>
              <a:rPr sz="1400" spc="-55" dirty="0">
                <a:solidFill>
                  <a:srgbClr val="DE0374"/>
                </a:solidFill>
                <a:latin typeface="Arial"/>
                <a:cs typeface="Arial"/>
              </a:rPr>
              <a:t> </a:t>
            </a:r>
            <a:r>
              <a:rPr sz="1400" spc="-70" dirty="0">
                <a:solidFill>
                  <a:srgbClr val="DE0374"/>
                </a:solidFill>
                <a:latin typeface="Arial"/>
                <a:cs typeface="Arial"/>
              </a:rPr>
              <a:t>Storage</a:t>
            </a:r>
            <a:endParaRPr sz="1400" dirty="0">
              <a:latin typeface="Arial"/>
              <a:cs typeface="Arial"/>
            </a:endParaRPr>
          </a:p>
        </p:txBody>
      </p:sp>
      <p:sp>
        <p:nvSpPr>
          <p:cNvPr id="15" name="object 15"/>
          <p:cNvSpPr txBox="1"/>
          <p:nvPr/>
        </p:nvSpPr>
        <p:spPr>
          <a:xfrm>
            <a:off x="7362101" y="5376875"/>
            <a:ext cx="1136015" cy="878840"/>
          </a:xfrm>
          <a:prstGeom prst="rect">
            <a:avLst/>
          </a:prstGeom>
        </p:spPr>
        <p:txBody>
          <a:bodyPr vert="horz" wrap="square" lIns="0" tIns="12700" rIns="0" bIns="0" rtlCol="0">
            <a:spAutoFit/>
          </a:bodyPr>
          <a:lstStyle/>
          <a:p>
            <a:pPr marL="12700" marR="5080">
              <a:lnSpc>
                <a:spcPct val="100000"/>
              </a:lnSpc>
              <a:spcBef>
                <a:spcPts val="100"/>
              </a:spcBef>
            </a:pPr>
            <a:r>
              <a:rPr sz="1400" spc="-45" dirty="0">
                <a:solidFill>
                  <a:srgbClr val="DE0374"/>
                </a:solidFill>
                <a:latin typeface="Arial"/>
                <a:cs typeface="Arial"/>
              </a:rPr>
              <a:t>So</a:t>
            </a:r>
            <a:r>
              <a:rPr lang="en-US" sz="1400" spc="-45" dirty="0">
                <a:solidFill>
                  <a:srgbClr val="DE0374"/>
                </a:solidFill>
                <a:latin typeface="Arial"/>
                <a:cs typeface="Arial"/>
              </a:rPr>
              <a:t>ft</a:t>
            </a:r>
            <a:r>
              <a:rPr sz="1400" spc="-45" dirty="0">
                <a:solidFill>
                  <a:srgbClr val="DE0374"/>
                </a:solidFill>
                <a:latin typeface="Arial"/>
                <a:cs typeface="Arial"/>
              </a:rPr>
              <a:t>ware:  </a:t>
            </a:r>
            <a:r>
              <a:rPr sz="1400" spc="-30" dirty="0">
                <a:solidFill>
                  <a:srgbClr val="DE0374"/>
                </a:solidFill>
                <a:latin typeface="Arial"/>
                <a:cs typeface="Arial"/>
              </a:rPr>
              <a:t>Virtualiz</a:t>
            </a:r>
            <a:r>
              <a:rPr sz="1400" spc="-55" dirty="0">
                <a:solidFill>
                  <a:srgbClr val="DE0374"/>
                </a:solidFill>
                <a:latin typeface="Arial"/>
                <a:cs typeface="Arial"/>
              </a:rPr>
              <a:t>a</a:t>
            </a:r>
            <a:r>
              <a:rPr lang="en-US" sz="1400" spc="-25" dirty="0">
                <a:solidFill>
                  <a:srgbClr val="DE0374"/>
                </a:solidFill>
                <a:latin typeface="Arial"/>
                <a:cs typeface="Arial"/>
              </a:rPr>
              <a:t>t</a:t>
            </a:r>
            <a:r>
              <a:rPr sz="1400" spc="-25" dirty="0">
                <a:solidFill>
                  <a:srgbClr val="DE0374"/>
                </a:solidFill>
                <a:latin typeface="Arial"/>
                <a:cs typeface="Arial"/>
              </a:rPr>
              <a:t>ion,  </a:t>
            </a:r>
            <a:r>
              <a:rPr sz="1400" spc="-60" dirty="0">
                <a:solidFill>
                  <a:srgbClr val="DE0374"/>
                </a:solidFill>
                <a:latin typeface="Arial"/>
                <a:cs typeface="Arial"/>
              </a:rPr>
              <a:t>Security, </a:t>
            </a:r>
            <a:r>
              <a:rPr sz="1400" spc="-65" dirty="0">
                <a:solidFill>
                  <a:srgbClr val="DE0374"/>
                </a:solidFill>
                <a:latin typeface="Arial"/>
                <a:cs typeface="Arial"/>
              </a:rPr>
              <a:t>and  </a:t>
            </a:r>
            <a:r>
              <a:rPr sz="1400" spc="-30" dirty="0">
                <a:solidFill>
                  <a:srgbClr val="DE0374"/>
                </a:solidFill>
                <a:latin typeface="Arial"/>
                <a:cs typeface="Arial"/>
              </a:rPr>
              <a:t>Monitoring</a:t>
            </a:r>
            <a:endParaRPr sz="1400" dirty="0">
              <a:latin typeface="Arial"/>
              <a:cs typeface="Arial"/>
            </a:endParaRPr>
          </a:p>
        </p:txBody>
      </p:sp>
      <p:sp>
        <p:nvSpPr>
          <p:cNvPr id="16" name="object 16"/>
          <p:cNvSpPr txBox="1"/>
          <p:nvPr/>
        </p:nvSpPr>
        <p:spPr>
          <a:xfrm>
            <a:off x="9942086" y="5376875"/>
            <a:ext cx="1504315" cy="665480"/>
          </a:xfrm>
          <a:prstGeom prst="rect">
            <a:avLst/>
          </a:prstGeom>
        </p:spPr>
        <p:txBody>
          <a:bodyPr vert="horz" wrap="square" lIns="0" tIns="12700" rIns="0" bIns="0" rtlCol="0">
            <a:spAutoFit/>
          </a:bodyPr>
          <a:lstStyle/>
          <a:p>
            <a:pPr marL="12700" marR="5080">
              <a:lnSpc>
                <a:spcPct val="100000"/>
              </a:lnSpc>
              <a:spcBef>
                <a:spcPts val="100"/>
              </a:spcBef>
            </a:pPr>
            <a:r>
              <a:rPr sz="1400" spc="-45" dirty="0">
                <a:solidFill>
                  <a:srgbClr val="DE0374"/>
                </a:solidFill>
                <a:latin typeface="Arial"/>
                <a:cs typeface="Arial"/>
              </a:rPr>
              <a:t>Managed</a:t>
            </a:r>
            <a:r>
              <a:rPr sz="1400" spc="-114" dirty="0">
                <a:solidFill>
                  <a:srgbClr val="DE0374"/>
                </a:solidFill>
                <a:latin typeface="Arial"/>
                <a:cs typeface="Arial"/>
              </a:rPr>
              <a:t> </a:t>
            </a:r>
            <a:r>
              <a:rPr sz="1400" spc="-80" dirty="0">
                <a:solidFill>
                  <a:srgbClr val="DE0374"/>
                </a:solidFill>
                <a:latin typeface="Arial"/>
                <a:cs typeface="Arial"/>
              </a:rPr>
              <a:t>Services:  </a:t>
            </a:r>
            <a:r>
              <a:rPr sz="1400" spc="-60" dirty="0">
                <a:solidFill>
                  <a:srgbClr val="DE0374"/>
                </a:solidFill>
                <a:latin typeface="Arial"/>
                <a:cs typeface="Arial"/>
              </a:rPr>
              <a:t>Devices, </a:t>
            </a:r>
            <a:r>
              <a:rPr sz="1400" spc="-50" dirty="0">
                <a:solidFill>
                  <a:srgbClr val="DE0374"/>
                </a:solidFill>
                <a:latin typeface="Arial"/>
                <a:cs typeface="Arial"/>
              </a:rPr>
              <a:t>Prin</a:t>
            </a:r>
            <a:r>
              <a:rPr lang="en-US" sz="1400" spc="-50" dirty="0">
                <a:solidFill>
                  <a:srgbClr val="DE0374"/>
                </a:solidFill>
                <a:latin typeface="Arial"/>
                <a:cs typeface="Arial"/>
              </a:rPr>
              <a:t>t</a:t>
            </a:r>
            <a:r>
              <a:rPr sz="1400" spc="-50" dirty="0">
                <a:solidFill>
                  <a:srgbClr val="DE0374"/>
                </a:solidFill>
                <a:latin typeface="Arial"/>
                <a:cs typeface="Arial"/>
              </a:rPr>
              <a:t>ing,  </a:t>
            </a:r>
            <a:r>
              <a:rPr sz="1400" spc="-65" dirty="0">
                <a:solidFill>
                  <a:srgbClr val="DE0374"/>
                </a:solidFill>
                <a:latin typeface="Arial"/>
                <a:cs typeface="Arial"/>
              </a:rPr>
              <a:t>and </a:t>
            </a:r>
            <a:r>
              <a:rPr sz="1400" spc="-20" dirty="0">
                <a:solidFill>
                  <a:srgbClr val="DE0374"/>
                </a:solidFill>
                <a:latin typeface="Arial"/>
                <a:cs typeface="Arial"/>
              </a:rPr>
              <a:t>Data</a:t>
            </a:r>
            <a:r>
              <a:rPr sz="1400" spc="-55" dirty="0">
                <a:solidFill>
                  <a:srgbClr val="DE0374"/>
                </a:solidFill>
                <a:latin typeface="Arial"/>
                <a:cs typeface="Arial"/>
              </a:rPr>
              <a:t> </a:t>
            </a:r>
            <a:r>
              <a:rPr sz="1400" spc="-40" dirty="0">
                <a:solidFill>
                  <a:srgbClr val="DE0374"/>
                </a:solidFill>
                <a:latin typeface="Arial"/>
                <a:cs typeface="Arial"/>
              </a:rPr>
              <a:t>Center</a:t>
            </a:r>
            <a:endParaRPr sz="1400" dirty="0">
              <a:latin typeface="Arial"/>
              <a:cs typeface="Arial"/>
            </a:endParaRPr>
          </a:p>
        </p:txBody>
      </p:sp>
      <p:sp>
        <p:nvSpPr>
          <p:cNvPr id="32" name="object 32"/>
          <p:cNvSpPr/>
          <p:nvPr/>
        </p:nvSpPr>
        <p:spPr>
          <a:xfrm>
            <a:off x="784260" y="5492902"/>
            <a:ext cx="590472" cy="590472"/>
          </a:xfrm>
          <a:prstGeom prst="rect">
            <a:avLst/>
          </a:prstGeom>
          <a:blipFill>
            <a:blip r:embed="rId7" cstate="print"/>
            <a:stretch>
              <a:fillRect/>
            </a:stretch>
          </a:blipFill>
        </p:spPr>
        <p:txBody>
          <a:bodyPr wrap="square" lIns="0" tIns="0" rIns="0" bIns="0" rtlCol="0"/>
          <a:lstStyle/>
          <a:p>
            <a:endParaRPr dirty="0"/>
          </a:p>
        </p:txBody>
      </p:sp>
      <p:sp>
        <p:nvSpPr>
          <p:cNvPr id="33" name="object 33"/>
          <p:cNvSpPr/>
          <p:nvPr/>
        </p:nvSpPr>
        <p:spPr>
          <a:xfrm>
            <a:off x="3628055" y="5554788"/>
            <a:ext cx="639831" cy="466700"/>
          </a:xfrm>
          <a:prstGeom prst="rect">
            <a:avLst/>
          </a:prstGeom>
          <a:blipFill>
            <a:blip r:embed="rId8" cstate="print"/>
            <a:stretch>
              <a:fillRect/>
            </a:stretch>
          </a:blipFill>
        </p:spPr>
        <p:txBody>
          <a:bodyPr wrap="square" lIns="0" tIns="0" rIns="0" bIns="0" rtlCol="0"/>
          <a:lstStyle/>
          <a:p>
            <a:endParaRPr dirty="0"/>
          </a:p>
        </p:txBody>
      </p:sp>
      <p:sp>
        <p:nvSpPr>
          <p:cNvPr id="34" name="object 34"/>
          <p:cNvSpPr/>
          <p:nvPr/>
        </p:nvSpPr>
        <p:spPr>
          <a:xfrm>
            <a:off x="6610350" y="5516511"/>
            <a:ext cx="476250" cy="543560"/>
          </a:xfrm>
          <a:custGeom>
            <a:avLst/>
            <a:gdLst/>
            <a:ahLst/>
            <a:cxnLst/>
            <a:rect l="l" t="t" r="r" b="b"/>
            <a:pathLst>
              <a:path w="476250" h="543560">
                <a:moveTo>
                  <a:pt x="257178" y="0"/>
                </a:moveTo>
                <a:lnTo>
                  <a:pt x="212970" y="0"/>
                </a:lnTo>
                <a:lnTo>
                  <a:pt x="176182" y="7990"/>
                </a:lnTo>
                <a:lnTo>
                  <a:pt x="110150" y="46938"/>
                </a:lnTo>
                <a:lnTo>
                  <a:pt x="83515" y="78356"/>
                </a:lnTo>
                <a:lnTo>
                  <a:pt x="62874" y="118042"/>
                </a:lnTo>
                <a:lnTo>
                  <a:pt x="49533" y="166227"/>
                </a:lnTo>
                <a:lnTo>
                  <a:pt x="44796" y="223141"/>
                </a:lnTo>
                <a:lnTo>
                  <a:pt x="16397" y="234915"/>
                </a:lnTo>
                <a:lnTo>
                  <a:pt x="3437" y="253845"/>
                </a:lnTo>
                <a:lnTo>
                  <a:pt x="0" y="281969"/>
                </a:lnTo>
                <a:lnTo>
                  <a:pt x="168" y="321323"/>
                </a:lnTo>
                <a:lnTo>
                  <a:pt x="2210" y="374319"/>
                </a:lnTo>
                <a:lnTo>
                  <a:pt x="7699" y="420893"/>
                </a:lnTo>
                <a:lnTo>
                  <a:pt x="20393" y="463222"/>
                </a:lnTo>
                <a:lnTo>
                  <a:pt x="65015" y="479615"/>
                </a:lnTo>
                <a:lnTo>
                  <a:pt x="113823" y="498554"/>
                </a:lnTo>
                <a:lnTo>
                  <a:pt x="151585" y="514307"/>
                </a:lnTo>
                <a:lnTo>
                  <a:pt x="180600" y="526765"/>
                </a:lnTo>
                <a:lnTo>
                  <a:pt x="203169" y="535816"/>
                </a:lnTo>
                <a:lnTo>
                  <a:pt x="221594" y="541349"/>
                </a:lnTo>
                <a:lnTo>
                  <a:pt x="238174" y="543252"/>
                </a:lnTo>
                <a:lnTo>
                  <a:pt x="255211" y="541415"/>
                </a:lnTo>
                <a:lnTo>
                  <a:pt x="275005" y="535726"/>
                </a:lnTo>
                <a:lnTo>
                  <a:pt x="299856" y="526074"/>
                </a:lnTo>
                <a:lnTo>
                  <a:pt x="373936" y="494438"/>
                </a:lnTo>
                <a:lnTo>
                  <a:pt x="382484" y="490912"/>
                </a:lnTo>
                <a:lnTo>
                  <a:pt x="232235" y="490912"/>
                </a:lnTo>
                <a:lnTo>
                  <a:pt x="191509" y="481276"/>
                </a:lnTo>
                <a:lnTo>
                  <a:pt x="145752" y="463088"/>
                </a:lnTo>
                <a:lnTo>
                  <a:pt x="98608" y="443191"/>
                </a:lnTo>
                <a:lnTo>
                  <a:pt x="53724" y="428430"/>
                </a:lnTo>
                <a:lnTo>
                  <a:pt x="53724" y="285619"/>
                </a:lnTo>
                <a:lnTo>
                  <a:pt x="171126" y="285619"/>
                </a:lnTo>
                <a:lnTo>
                  <a:pt x="166289" y="283917"/>
                </a:lnTo>
                <a:lnTo>
                  <a:pt x="129143" y="267008"/>
                </a:lnTo>
                <a:lnTo>
                  <a:pt x="106199" y="245565"/>
                </a:lnTo>
                <a:lnTo>
                  <a:pt x="98352" y="214217"/>
                </a:lnTo>
                <a:lnTo>
                  <a:pt x="103147" y="160424"/>
                </a:lnTo>
                <a:lnTo>
                  <a:pt x="116479" y="117872"/>
                </a:lnTo>
                <a:lnTo>
                  <a:pt x="162424" y="63406"/>
                </a:lnTo>
                <a:lnTo>
                  <a:pt x="223538" y="44657"/>
                </a:lnTo>
                <a:lnTo>
                  <a:pt x="361057" y="44657"/>
                </a:lnTo>
                <a:lnTo>
                  <a:pt x="359098" y="42664"/>
                </a:lnTo>
                <a:lnTo>
                  <a:pt x="327981" y="21890"/>
                </a:lnTo>
                <a:lnTo>
                  <a:pt x="293587" y="7595"/>
                </a:lnTo>
                <a:lnTo>
                  <a:pt x="257178" y="0"/>
                </a:lnTo>
                <a:close/>
              </a:path>
              <a:path w="476250" h="543560">
                <a:moveTo>
                  <a:pt x="171126" y="285619"/>
                </a:moveTo>
                <a:lnTo>
                  <a:pt x="53724" y="285619"/>
                </a:lnTo>
                <a:lnTo>
                  <a:pt x="232235" y="357024"/>
                </a:lnTo>
                <a:lnTo>
                  <a:pt x="232235" y="490912"/>
                </a:lnTo>
                <a:lnTo>
                  <a:pt x="382484" y="490912"/>
                </a:lnTo>
                <a:lnTo>
                  <a:pt x="427765" y="472231"/>
                </a:lnTo>
                <a:lnTo>
                  <a:pt x="457184" y="456892"/>
                </a:lnTo>
                <a:lnTo>
                  <a:pt x="471546" y="436320"/>
                </a:lnTo>
                <a:lnTo>
                  <a:pt x="475745" y="402078"/>
                </a:lnTo>
                <a:lnTo>
                  <a:pt x="474675" y="345731"/>
                </a:lnTo>
                <a:lnTo>
                  <a:pt x="473969" y="303232"/>
                </a:lnTo>
                <a:lnTo>
                  <a:pt x="247137" y="303232"/>
                </a:lnTo>
                <a:lnTo>
                  <a:pt x="216741" y="301664"/>
                </a:lnTo>
                <a:lnTo>
                  <a:pt x="171126" y="285619"/>
                </a:lnTo>
                <a:close/>
              </a:path>
              <a:path w="476250" h="543560">
                <a:moveTo>
                  <a:pt x="361057" y="44657"/>
                </a:moveTo>
                <a:lnTo>
                  <a:pt x="223538" y="44657"/>
                </a:lnTo>
                <a:lnTo>
                  <a:pt x="255829" y="46749"/>
                </a:lnTo>
                <a:lnTo>
                  <a:pt x="287167" y="55458"/>
                </a:lnTo>
                <a:lnTo>
                  <a:pt x="340662" y="89647"/>
                </a:lnTo>
                <a:lnTo>
                  <a:pt x="374453" y="149284"/>
                </a:lnTo>
                <a:lnTo>
                  <a:pt x="381333" y="192747"/>
                </a:lnTo>
                <a:lnTo>
                  <a:pt x="375832" y="234246"/>
                </a:lnTo>
                <a:lnTo>
                  <a:pt x="353482" y="264054"/>
                </a:lnTo>
                <a:lnTo>
                  <a:pt x="323658" y="279778"/>
                </a:lnTo>
                <a:lnTo>
                  <a:pt x="285493" y="294387"/>
                </a:lnTo>
                <a:lnTo>
                  <a:pt x="247137" y="303232"/>
                </a:lnTo>
                <a:lnTo>
                  <a:pt x="473969" y="303232"/>
                </a:lnTo>
                <a:lnTo>
                  <a:pt x="473231" y="258842"/>
                </a:lnTo>
                <a:lnTo>
                  <a:pt x="445140" y="226977"/>
                </a:lnTo>
                <a:lnTo>
                  <a:pt x="428603" y="223141"/>
                </a:lnTo>
                <a:lnTo>
                  <a:pt x="426409" y="174682"/>
                </a:lnTo>
                <a:lnTo>
                  <a:pt x="419175" y="134763"/>
                </a:lnTo>
                <a:lnTo>
                  <a:pt x="405923" y="100673"/>
                </a:lnTo>
                <a:lnTo>
                  <a:pt x="385677" y="69697"/>
                </a:lnTo>
                <a:lnTo>
                  <a:pt x="361057" y="44657"/>
                </a:lnTo>
                <a:close/>
              </a:path>
            </a:pathLst>
          </a:custGeom>
          <a:solidFill>
            <a:srgbClr val="FFFFFF"/>
          </a:solidFill>
        </p:spPr>
        <p:txBody>
          <a:bodyPr wrap="square" lIns="0" tIns="0" rIns="0" bIns="0" rtlCol="0"/>
          <a:lstStyle/>
          <a:p>
            <a:endParaRPr dirty="0"/>
          </a:p>
        </p:txBody>
      </p:sp>
      <p:sp>
        <p:nvSpPr>
          <p:cNvPr id="35" name="object 35"/>
          <p:cNvSpPr/>
          <p:nvPr/>
        </p:nvSpPr>
        <p:spPr>
          <a:xfrm>
            <a:off x="6781800" y="5622167"/>
            <a:ext cx="169595" cy="170114"/>
          </a:xfrm>
          <a:prstGeom prst="rect">
            <a:avLst/>
          </a:prstGeom>
          <a:blipFill>
            <a:blip r:embed="rId9" cstate="print"/>
            <a:stretch>
              <a:fillRect/>
            </a:stretch>
          </a:blipFill>
        </p:spPr>
        <p:txBody>
          <a:bodyPr wrap="square" lIns="0" tIns="0" rIns="0" bIns="0" rtlCol="0"/>
          <a:lstStyle/>
          <a:p>
            <a:endParaRPr dirty="0"/>
          </a:p>
        </p:txBody>
      </p:sp>
      <p:grpSp>
        <p:nvGrpSpPr>
          <p:cNvPr id="40" name="Group 39">
            <a:extLst>
              <a:ext uri="{FF2B5EF4-FFF2-40B4-BE49-F238E27FC236}">
                <a16:creationId xmlns:a16="http://schemas.microsoft.com/office/drawing/2014/main" id="{0ACA3C93-ECC6-47AB-B9F7-8F80DDF36C6C}"/>
              </a:ext>
            </a:extLst>
          </p:cNvPr>
          <p:cNvGrpSpPr/>
          <p:nvPr/>
        </p:nvGrpSpPr>
        <p:grpSpPr>
          <a:xfrm>
            <a:off x="9179209" y="5521470"/>
            <a:ext cx="534911" cy="533334"/>
            <a:chOff x="10952480" y="3215017"/>
            <a:chExt cx="1239520" cy="1389952"/>
          </a:xfrm>
        </p:grpSpPr>
        <p:sp>
          <p:nvSpPr>
            <p:cNvPr id="45" name="object 28">
              <a:extLst>
                <a:ext uri="{FF2B5EF4-FFF2-40B4-BE49-F238E27FC236}">
                  <a16:creationId xmlns:a16="http://schemas.microsoft.com/office/drawing/2014/main" id="{E752D595-65CB-401F-8EED-CAD5C93F60BA}"/>
                </a:ext>
              </a:extLst>
            </p:cNvPr>
            <p:cNvSpPr/>
            <p:nvPr/>
          </p:nvSpPr>
          <p:spPr>
            <a:xfrm>
              <a:off x="10952480" y="4057599"/>
              <a:ext cx="1239520" cy="547370"/>
            </a:xfrm>
            <a:custGeom>
              <a:avLst/>
              <a:gdLst/>
              <a:ahLst/>
              <a:cxnLst/>
              <a:rect l="l" t="t" r="r" b="b"/>
              <a:pathLst>
                <a:path w="1239520" h="547370">
                  <a:moveTo>
                    <a:pt x="411149" y="0"/>
                  </a:moveTo>
                  <a:lnTo>
                    <a:pt x="401722" y="2019"/>
                  </a:lnTo>
                  <a:lnTo>
                    <a:pt x="392758" y="5795"/>
                  </a:lnTo>
                  <a:lnTo>
                    <a:pt x="376453" y="14516"/>
                  </a:lnTo>
                  <a:lnTo>
                    <a:pt x="334583" y="33204"/>
                  </a:lnTo>
                  <a:lnTo>
                    <a:pt x="245654" y="68610"/>
                  </a:lnTo>
                  <a:lnTo>
                    <a:pt x="201274" y="88761"/>
                  </a:lnTo>
                  <a:lnTo>
                    <a:pt x="158736" y="112833"/>
                  </a:lnTo>
                  <a:lnTo>
                    <a:pt x="119379" y="142544"/>
                  </a:lnTo>
                  <a:lnTo>
                    <a:pt x="88734" y="173888"/>
                  </a:lnTo>
                  <a:lnTo>
                    <a:pt x="86131" y="177533"/>
                  </a:lnTo>
                  <a:lnTo>
                    <a:pt x="81889" y="183222"/>
                  </a:lnTo>
                  <a:lnTo>
                    <a:pt x="54904" y="223252"/>
                  </a:lnTo>
                  <a:lnTo>
                    <a:pt x="32287" y="266165"/>
                  </a:lnTo>
                  <a:lnTo>
                    <a:pt x="14973" y="312146"/>
                  </a:lnTo>
                  <a:lnTo>
                    <a:pt x="3899" y="361378"/>
                  </a:lnTo>
                  <a:lnTo>
                    <a:pt x="0" y="414045"/>
                  </a:lnTo>
                  <a:lnTo>
                    <a:pt x="6191" y="450801"/>
                  </a:lnTo>
                  <a:lnTo>
                    <a:pt x="58126" y="487227"/>
                  </a:lnTo>
                  <a:lnTo>
                    <a:pt x="105473" y="496773"/>
                  </a:lnTo>
                  <a:lnTo>
                    <a:pt x="215065" y="514354"/>
                  </a:lnTo>
                  <a:lnTo>
                    <a:pt x="264671" y="521610"/>
                  </a:lnTo>
                  <a:lnTo>
                    <a:pt x="312090" y="527887"/>
                  </a:lnTo>
                  <a:lnTo>
                    <a:pt x="358279" y="533219"/>
                  </a:lnTo>
                  <a:lnTo>
                    <a:pt x="404192" y="537639"/>
                  </a:lnTo>
                  <a:lnTo>
                    <a:pt x="450785" y="541181"/>
                  </a:lnTo>
                  <a:lnTo>
                    <a:pt x="499012" y="543877"/>
                  </a:lnTo>
                  <a:lnTo>
                    <a:pt x="549829" y="545762"/>
                  </a:lnTo>
                  <a:lnTo>
                    <a:pt x="604191" y="546868"/>
                  </a:lnTo>
                  <a:lnTo>
                    <a:pt x="663054" y="547230"/>
                  </a:lnTo>
                  <a:lnTo>
                    <a:pt x="709109" y="546259"/>
                  </a:lnTo>
                  <a:lnTo>
                    <a:pt x="759037" y="543632"/>
                  </a:lnTo>
                  <a:lnTo>
                    <a:pt x="810286" y="539779"/>
                  </a:lnTo>
                  <a:lnTo>
                    <a:pt x="860300" y="535129"/>
                  </a:lnTo>
                  <a:lnTo>
                    <a:pt x="906526" y="530110"/>
                  </a:lnTo>
                  <a:lnTo>
                    <a:pt x="1136256" y="496354"/>
                  </a:lnTo>
                  <a:lnTo>
                    <a:pt x="1189368" y="484366"/>
                  </a:lnTo>
                  <a:lnTo>
                    <a:pt x="1209485" y="474853"/>
                  </a:lnTo>
                  <a:lnTo>
                    <a:pt x="619620" y="474853"/>
                  </a:lnTo>
                  <a:lnTo>
                    <a:pt x="607991" y="466645"/>
                  </a:lnTo>
                  <a:lnTo>
                    <a:pt x="598476" y="456249"/>
                  </a:lnTo>
                  <a:lnTo>
                    <a:pt x="589611" y="444083"/>
                  </a:lnTo>
                  <a:lnTo>
                    <a:pt x="579824" y="430422"/>
                  </a:lnTo>
                  <a:lnTo>
                    <a:pt x="570486" y="417858"/>
                  </a:lnTo>
                  <a:lnTo>
                    <a:pt x="544474" y="379171"/>
                  </a:lnTo>
                  <a:lnTo>
                    <a:pt x="518752" y="334158"/>
                  </a:lnTo>
                  <a:lnTo>
                    <a:pt x="497326" y="291855"/>
                  </a:lnTo>
                  <a:lnTo>
                    <a:pt x="479383" y="250857"/>
                  </a:lnTo>
                  <a:lnTo>
                    <a:pt x="464110" y="209758"/>
                  </a:lnTo>
                  <a:lnTo>
                    <a:pt x="450697" y="167153"/>
                  </a:lnTo>
                  <a:lnTo>
                    <a:pt x="438330" y="121637"/>
                  </a:lnTo>
                  <a:lnTo>
                    <a:pt x="422063" y="54771"/>
                  </a:lnTo>
                  <a:lnTo>
                    <a:pt x="413535" y="16820"/>
                  </a:lnTo>
                  <a:lnTo>
                    <a:pt x="411149" y="0"/>
                  </a:lnTo>
                  <a:close/>
                </a:path>
                <a:path w="1239520" h="547370">
                  <a:moveTo>
                    <a:pt x="828103" y="0"/>
                  </a:moveTo>
                  <a:lnTo>
                    <a:pt x="820655" y="41844"/>
                  </a:lnTo>
                  <a:lnTo>
                    <a:pt x="806284" y="101076"/>
                  </a:lnTo>
                  <a:lnTo>
                    <a:pt x="790066" y="160712"/>
                  </a:lnTo>
                  <a:lnTo>
                    <a:pt x="777074" y="203771"/>
                  </a:lnTo>
                  <a:lnTo>
                    <a:pt x="759720" y="251510"/>
                  </a:lnTo>
                  <a:lnTo>
                    <a:pt x="740998" y="294447"/>
                  </a:lnTo>
                  <a:lnTo>
                    <a:pt x="719740" y="335896"/>
                  </a:lnTo>
                  <a:lnTo>
                    <a:pt x="694778" y="379171"/>
                  </a:lnTo>
                  <a:lnTo>
                    <a:pt x="660866" y="430422"/>
                  </a:lnTo>
                  <a:lnTo>
                    <a:pt x="619620" y="474853"/>
                  </a:lnTo>
                  <a:lnTo>
                    <a:pt x="1209485" y="474853"/>
                  </a:lnTo>
                  <a:lnTo>
                    <a:pt x="1220179" y="468326"/>
                  </a:lnTo>
                  <a:lnTo>
                    <a:pt x="1230963" y="456880"/>
                  </a:lnTo>
                  <a:lnTo>
                    <a:pt x="1237227" y="441413"/>
                  </a:lnTo>
                  <a:lnTo>
                    <a:pt x="1239253" y="419836"/>
                  </a:lnTo>
                  <a:lnTo>
                    <a:pt x="1236101" y="372965"/>
                  </a:lnTo>
                  <a:lnTo>
                    <a:pt x="1226999" y="326119"/>
                  </a:lnTo>
                  <a:lnTo>
                    <a:pt x="1212472" y="280500"/>
                  </a:lnTo>
                  <a:lnTo>
                    <a:pt x="1193048" y="237312"/>
                  </a:lnTo>
                  <a:lnTo>
                    <a:pt x="1169254" y="197758"/>
                  </a:lnTo>
                  <a:lnTo>
                    <a:pt x="1141617" y="163042"/>
                  </a:lnTo>
                  <a:lnTo>
                    <a:pt x="1110665" y="134366"/>
                  </a:lnTo>
                  <a:lnTo>
                    <a:pt x="1046402" y="93637"/>
                  </a:lnTo>
                  <a:lnTo>
                    <a:pt x="1011533" y="76694"/>
                  </a:lnTo>
                  <a:lnTo>
                    <a:pt x="975385" y="61175"/>
                  </a:lnTo>
                  <a:lnTo>
                    <a:pt x="901306" y="31026"/>
                  </a:lnTo>
                  <a:lnTo>
                    <a:pt x="882976" y="23043"/>
                  </a:lnTo>
                  <a:lnTo>
                    <a:pt x="860890" y="12917"/>
                  </a:lnTo>
                  <a:lnTo>
                    <a:pt x="840711" y="4088"/>
                  </a:lnTo>
                  <a:lnTo>
                    <a:pt x="828103" y="0"/>
                  </a:lnTo>
                  <a:close/>
                </a:path>
              </a:pathLst>
            </a:custGeom>
            <a:solidFill>
              <a:schemeClr val="bg1"/>
            </a:solidFill>
          </p:spPr>
          <p:txBody>
            <a:bodyPr wrap="square" lIns="0" tIns="0" rIns="0" bIns="0" rtlCol="0"/>
            <a:lstStyle/>
            <a:p>
              <a:endParaRPr dirty="0"/>
            </a:p>
          </p:txBody>
        </p:sp>
        <p:sp>
          <p:nvSpPr>
            <p:cNvPr id="46" name="object 29">
              <a:extLst>
                <a:ext uri="{FF2B5EF4-FFF2-40B4-BE49-F238E27FC236}">
                  <a16:creationId xmlns:a16="http://schemas.microsoft.com/office/drawing/2014/main" id="{A6B903CA-97BB-4940-A59A-5F5B05B9D201}"/>
                </a:ext>
              </a:extLst>
            </p:cNvPr>
            <p:cNvSpPr/>
            <p:nvPr/>
          </p:nvSpPr>
          <p:spPr>
            <a:xfrm>
              <a:off x="11281596" y="3310559"/>
              <a:ext cx="581025" cy="772795"/>
            </a:xfrm>
            <a:custGeom>
              <a:avLst/>
              <a:gdLst/>
              <a:ahLst/>
              <a:cxnLst/>
              <a:rect l="l" t="t" r="r" b="b"/>
              <a:pathLst>
                <a:path w="581025" h="772795">
                  <a:moveTo>
                    <a:pt x="316564" y="0"/>
                  </a:moveTo>
                  <a:lnTo>
                    <a:pt x="272126" y="317"/>
                  </a:lnTo>
                  <a:lnTo>
                    <a:pt x="231363" y="3222"/>
                  </a:lnTo>
                  <a:lnTo>
                    <a:pt x="191835" y="11647"/>
                  </a:lnTo>
                  <a:lnTo>
                    <a:pt x="151096" y="28524"/>
                  </a:lnTo>
                  <a:lnTo>
                    <a:pt x="112976" y="53203"/>
                  </a:lnTo>
                  <a:lnTo>
                    <a:pt x="82479" y="83118"/>
                  </a:lnTo>
                  <a:lnTo>
                    <a:pt x="59081" y="118265"/>
                  </a:lnTo>
                  <a:lnTo>
                    <a:pt x="42255" y="158640"/>
                  </a:lnTo>
                  <a:lnTo>
                    <a:pt x="31475" y="204241"/>
                  </a:lnTo>
                  <a:lnTo>
                    <a:pt x="29344" y="240682"/>
                  </a:lnTo>
                  <a:lnTo>
                    <a:pt x="29728" y="259560"/>
                  </a:lnTo>
                  <a:lnTo>
                    <a:pt x="30014" y="278066"/>
                  </a:lnTo>
                  <a:lnTo>
                    <a:pt x="27017" y="350354"/>
                  </a:lnTo>
                  <a:lnTo>
                    <a:pt x="19379" y="353527"/>
                  </a:lnTo>
                  <a:lnTo>
                    <a:pt x="14320" y="355744"/>
                  </a:lnTo>
                  <a:lnTo>
                    <a:pt x="10504" y="359568"/>
                  </a:lnTo>
                  <a:lnTo>
                    <a:pt x="6596" y="367563"/>
                  </a:lnTo>
                  <a:lnTo>
                    <a:pt x="0" y="410281"/>
                  </a:lnTo>
                  <a:lnTo>
                    <a:pt x="6986" y="457512"/>
                  </a:lnTo>
                  <a:lnTo>
                    <a:pt x="21912" y="501660"/>
                  </a:lnTo>
                  <a:lnTo>
                    <a:pt x="39133" y="535127"/>
                  </a:lnTo>
                  <a:lnTo>
                    <a:pt x="55523" y="557811"/>
                  </a:lnTo>
                  <a:lnTo>
                    <a:pt x="66019" y="569296"/>
                  </a:lnTo>
                  <a:lnTo>
                    <a:pt x="73248" y="578857"/>
                  </a:lnTo>
                  <a:lnTo>
                    <a:pt x="79836" y="595769"/>
                  </a:lnTo>
                  <a:lnTo>
                    <a:pt x="81538" y="601383"/>
                  </a:lnTo>
                  <a:lnTo>
                    <a:pt x="82808" y="603910"/>
                  </a:lnTo>
                  <a:lnTo>
                    <a:pt x="98404" y="640905"/>
                  </a:lnTo>
                  <a:lnTo>
                    <a:pt x="130663" y="690137"/>
                  </a:lnTo>
                  <a:lnTo>
                    <a:pt x="171734" y="729729"/>
                  </a:lnTo>
                  <a:lnTo>
                    <a:pt x="214230" y="755659"/>
                  </a:lnTo>
                  <a:lnTo>
                    <a:pt x="257384" y="769530"/>
                  </a:lnTo>
                  <a:lnTo>
                    <a:pt x="300216" y="772312"/>
                  </a:lnTo>
                  <a:lnTo>
                    <a:pt x="341748" y="764978"/>
                  </a:lnTo>
                  <a:lnTo>
                    <a:pt x="381002" y="748496"/>
                  </a:lnTo>
                  <a:lnTo>
                    <a:pt x="417000" y="723840"/>
                  </a:lnTo>
                  <a:lnTo>
                    <a:pt x="448763" y="691979"/>
                  </a:lnTo>
                  <a:lnTo>
                    <a:pt x="475313" y="653884"/>
                  </a:lnTo>
                  <a:lnTo>
                    <a:pt x="495673" y="610527"/>
                  </a:lnTo>
                  <a:lnTo>
                    <a:pt x="508674" y="578103"/>
                  </a:lnTo>
                  <a:lnTo>
                    <a:pt x="515238" y="568766"/>
                  </a:lnTo>
                  <a:lnTo>
                    <a:pt x="541520" y="534758"/>
                  </a:lnTo>
                  <a:lnTo>
                    <a:pt x="558827" y="500631"/>
                  </a:lnTo>
                  <a:lnTo>
                    <a:pt x="573744" y="458227"/>
                  </a:lnTo>
                  <a:lnTo>
                    <a:pt x="580973" y="412820"/>
                  </a:lnTo>
                  <a:lnTo>
                    <a:pt x="575213" y="369684"/>
                  </a:lnTo>
                  <a:lnTo>
                    <a:pt x="571331" y="360715"/>
                  </a:lnTo>
                  <a:lnTo>
                    <a:pt x="567312" y="356271"/>
                  </a:lnTo>
                  <a:lnTo>
                    <a:pt x="561938" y="353701"/>
                  </a:lnTo>
                  <a:lnTo>
                    <a:pt x="553991" y="350354"/>
                  </a:lnTo>
                  <a:lnTo>
                    <a:pt x="554105" y="332909"/>
                  </a:lnTo>
                  <a:lnTo>
                    <a:pt x="554105" y="315493"/>
                  </a:lnTo>
                  <a:lnTo>
                    <a:pt x="553565" y="305579"/>
                  </a:lnTo>
                  <a:lnTo>
                    <a:pt x="551528" y="290895"/>
                  </a:lnTo>
                  <a:lnTo>
                    <a:pt x="550981" y="280974"/>
                  </a:lnTo>
                  <a:lnTo>
                    <a:pt x="550706" y="234235"/>
                  </a:lnTo>
                  <a:lnTo>
                    <a:pt x="547539" y="190882"/>
                  </a:lnTo>
                  <a:lnTo>
                    <a:pt x="536143" y="147513"/>
                  </a:lnTo>
                  <a:lnTo>
                    <a:pt x="511179" y="100723"/>
                  </a:lnTo>
                  <a:lnTo>
                    <a:pt x="478045" y="61480"/>
                  </a:lnTo>
                  <a:lnTo>
                    <a:pt x="445631" y="37167"/>
                  </a:lnTo>
                  <a:lnTo>
                    <a:pt x="404544" y="17667"/>
                  </a:lnTo>
                  <a:lnTo>
                    <a:pt x="359837" y="4703"/>
                  </a:lnTo>
                  <a:lnTo>
                    <a:pt x="316564" y="0"/>
                  </a:lnTo>
                  <a:close/>
                </a:path>
              </a:pathLst>
            </a:custGeom>
            <a:solidFill>
              <a:schemeClr val="bg1"/>
            </a:solidFill>
          </p:spPr>
          <p:txBody>
            <a:bodyPr wrap="square" lIns="0" tIns="0" rIns="0" bIns="0" rtlCol="0"/>
            <a:lstStyle/>
            <a:p>
              <a:endParaRPr dirty="0"/>
            </a:p>
          </p:txBody>
        </p:sp>
        <p:sp>
          <p:nvSpPr>
            <p:cNvPr id="47" name="object 30">
              <a:extLst>
                <a:ext uri="{FF2B5EF4-FFF2-40B4-BE49-F238E27FC236}">
                  <a16:creationId xmlns:a16="http://schemas.microsoft.com/office/drawing/2014/main" id="{5C535120-719E-45F9-9B05-071397EBC3EA}"/>
                </a:ext>
              </a:extLst>
            </p:cNvPr>
            <p:cNvSpPr/>
            <p:nvPr/>
          </p:nvSpPr>
          <p:spPr>
            <a:xfrm>
              <a:off x="11126204" y="3215017"/>
              <a:ext cx="892175" cy="825500"/>
            </a:xfrm>
            <a:custGeom>
              <a:avLst/>
              <a:gdLst/>
              <a:ahLst/>
              <a:cxnLst/>
              <a:rect l="l" t="t" r="r" b="b"/>
              <a:pathLst>
                <a:path w="892175" h="825500">
                  <a:moveTo>
                    <a:pt x="639092" y="46152"/>
                  </a:moveTo>
                  <a:lnTo>
                    <a:pt x="422504" y="46152"/>
                  </a:lnTo>
                  <a:lnTo>
                    <a:pt x="467484" y="46542"/>
                  </a:lnTo>
                  <a:lnTo>
                    <a:pt x="512515" y="52103"/>
                  </a:lnTo>
                  <a:lnTo>
                    <a:pt x="556754" y="62814"/>
                  </a:lnTo>
                  <a:lnTo>
                    <a:pt x="599362" y="78654"/>
                  </a:lnTo>
                  <a:lnTo>
                    <a:pt x="639499" y="99602"/>
                  </a:lnTo>
                  <a:lnTo>
                    <a:pt x="676324" y="125639"/>
                  </a:lnTo>
                  <a:lnTo>
                    <a:pt x="708997" y="156743"/>
                  </a:lnTo>
                  <a:lnTo>
                    <a:pt x="736677" y="192893"/>
                  </a:lnTo>
                  <a:lnTo>
                    <a:pt x="758523" y="234069"/>
                  </a:lnTo>
                  <a:lnTo>
                    <a:pt x="773696" y="280250"/>
                  </a:lnTo>
                  <a:lnTo>
                    <a:pt x="779026" y="319252"/>
                  </a:lnTo>
                  <a:lnTo>
                    <a:pt x="780877" y="368492"/>
                  </a:lnTo>
                  <a:lnTo>
                    <a:pt x="780854" y="387985"/>
                  </a:lnTo>
                  <a:lnTo>
                    <a:pt x="780661" y="416775"/>
                  </a:lnTo>
                  <a:lnTo>
                    <a:pt x="780554" y="429621"/>
                  </a:lnTo>
                  <a:lnTo>
                    <a:pt x="779276" y="487533"/>
                  </a:lnTo>
                  <a:lnTo>
                    <a:pt x="778508" y="535139"/>
                  </a:lnTo>
                  <a:lnTo>
                    <a:pt x="778456" y="541797"/>
                  </a:lnTo>
                  <a:lnTo>
                    <a:pt x="779304" y="584197"/>
                  </a:lnTo>
                  <a:lnTo>
                    <a:pt x="779372" y="607510"/>
                  </a:lnTo>
                  <a:lnTo>
                    <a:pt x="775650" y="657590"/>
                  </a:lnTo>
                  <a:lnTo>
                    <a:pt x="762962" y="694299"/>
                  </a:lnTo>
                  <a:lnTo>
                    <a:pt x="752671" y="697932"/>
                  </a:lnTo>
                  <a:lnTo>
                    <a:pt x="736053" y="709980"/>
                  </a:lnTo>
                  <a:lnTo>
                    <a:pt x="716519" y="745478"/>
                  </a:lnTo>
                  <a:lnTo>
                    <a:pt x="720513" y="783143"/>
                  </a:lnTo>
                  <a:lnTo>
                    <a:pt x="742260" y="813034"/>
                  </a:lnTo>
                  <a:lnTo>
                    <a:pt x="775982" y="825207"/>
                  </a:lnTo>
                  <a:lnTo>
                    <a:pt x="790460" y="825207"/>
                  </a:lnTo>
                  <a:lnTo>
                    <a:pt x="825912" y="813586"/>
                  </a:lnTo>
                  <a:lnTo>
                    <a:pt x="845792" y="785363"/>
                  </a:lnTo>
                  <a:lnTo>
                    <a:pt x="850553" y="750499"/>
                  </a:lnTo>
                  <a:lnTo>
                    <a:pt x="840645" y="718957"/>
                  </a:lnTo>
                  <a:lnTo>
                    <a:pt x="816521" y="700697"/>
                  </a:lnTo>
                  <a:lnTo>
                    <a:pt x="818681" y="682952"/>
                  </a:lnTo>
                  <a:lnTo>
                    <a:pt x="821574" y="664392"/>
                  </a:lnTo>
                  <a:lnTo>
                    <a:pt x="824073" y="645849"/>
                  </a:lnTo>
                  <a:lnTo>
                    <a:pt x="825055" y="628154"/>
                  </a:lnTo>
                  <a:lnTo>
                    <a:pt x="827147" y="610691"/>
                  </a:lnTo>
                  <a:lnTo>
                    <a:pt x="834839" y="607510"/>
                  </a:lnTo>
                  <a:lnTo>
                    <a:pt x="849453" y="605473"/>
                  </a:lnTo>
                  <a:lnTo>
                    <a:pt x="872312" y="591438"/>
                  </a:lnTo>
                  <a:lnTo>
                    <a:pt x="879553" y="584197"/>
                  </a:lnTo>
                  <a:lnTo>
                    <a:pt x="885788" y="575565"/>
                  </a:lnTo>
                  <a:lnTo>
                    <a:pt x="890159" y="565269"/>
                  </a:lnTo>
                  <a:lnTo>
                    <a:pt x="891806" y="553034"/>
                  </a:lnTo>
                  <a:lnTo>
                    <a:pt x="891806" y="356133"/>
                  </a:lnTo>
                  <a:lnTo>
                    <a:pt x="870775" y="319252"/>
                  </a:lnTo>
                  <a:lnTo>
                    <a:pt x="825207" y="304025"/>
                  </a:lnTo>
                  <a:lnTo>
                    <a:pt x="817345" y="258154"/>
                  </a:lnTo>
                  <a:lnTo>
                    <a:pt x="802098" y="214689"/>
                  </a:lnTo>
                  <a:lnTo>
                    <a:pt x="780260" y="174043"/>
                  </a:lnTo>
                  <a:lnTo>
                    <a:pt x="752622" y="136629"/>
                  </a:lnTo>
                  <a:lnTo>
                    <a:pt x="719976" y="102862"/>
                  </a:lnTo>
                  <a:lnTo>
                    <a:pt x="683113" y="73155"/>
                  </a:lnTo>
                  <a:lnTo>
                    <a:pt x="642826" y="47922"/>
                  </a:lnTo>
                  <a:lnTo>
                    <a:pt x="639092" y="46152"/>
                  </a:lnTo>
                  <a:close/>
                </a:path>
                <a:path w="892175" h="825500">
                  <a:moveTo>
                    <a:pt x="463270" y="0"/>
                  </a:moveTo>
                  <a:lnTo>
                    <a:pt x="410124" y="1923"/>
                  </a:lnTo>
                  <a:lnTo>
                    <a:pt x="360838" y="8163"/>
                  </a:lnTo>
                  <a:lnTo>
                    <a:pt x="314594" y="19427"/>
                  </a:lnTo>
                  <a:lnTo>
                    <a:pt x="270580" y="36421"/>
                  </a:lnTo>
                  <a:lnTo>
                    <a:pt x="227980" y="59851"/>
                  </a:lnTo>
                  <a:lnTo>
                    <a:pt x="185978" y="90424"/>
                  </a:lnTo>
                  <a:lnTo>
                    <a:pt x="152707" y="121395"/>
                  </a:lnTo>
                  <a:lnTo>
                    <a:pt x="124472" y="155765"/>
                  </a:lnTo>
                  <a:lnTo>
                    <a:pt x="101057" y="193783"/>
                  </a:lnTo>
                  <a:lnTo>
                    <a:pt x="82245" y="235699"/>
                  </a:lnTo>
                  <a:lnTo>
                    <a:pt x="68839" y="288007"/>
                  </a:lnTo>
                  <a:lnTo>
                    <a:pt x="66598" y="304025"/>
                  </a:lnTo>
                  <a:lnTo>
                    <a:pt x="40601" y="308686"/>
                  </a:lnTo>
                  <a:lnTo>
                    <a:pt x="19440" y="320797"/>
                  </a:lnTo>
                  <a:lnTo>
                    <a:pt x="5208" y="337549"/>
                  </a:lnTo>
                  <a:lnTo>
                    <a:pt x="0" y="356133"/>
                  </a:lnTo>
                  <a:lnTo>
                    <a:pt x="0" y="553034"/>
                  </a:lnTo>
                  <a:lnTo>
                    <a:pt x="13280" y="586181"/>
                  </a:lnTo>
                  <a:lnTo>
                    <a:pt x="44180" y="605672"/>
                  </a:lnTo>
                  <a:lnTo>
                    <a:pt x="79284" y="610652"/>
                  </a:lnTo>
                  <a:lnTo>
                    <a:pt x="105181" y="600265"/>
                  </a:lnTo>
                  <a:lnTo>
                    <a:pt x="110188" y="592618"/>
                  </a:lnTo>
                  <a:lnTo>
                    <a:pt x="111383" y="585130"/>
                  </a:lnTo>
                  <a:lnTo>
                    <a:pt x="110691" y="576294"/>
                  </a:lnTo>
                  <a:lnTo>
                    <a:pt x="110032" y="564603"/>
                  </a:lnTo>
                  <a:lnTo>
                    <a:pt x="110321" y="555260"/>
                  </a:lnTo>
                  <a:lnTo>
                    <a:pt x="111015" y="548081"/>
                  </a:lnTo>
                  <a:lnTo>
                    <a:pt x="111859" y="541797"/>
                  </a:lnTo>
                  <a:lnTo>
                    <a:pt x="112598" y="535139"/>
                  </a:lnTo>
                  <a:lnTo>
                    <a:pt x="112642" y="527020"/>
                  </a:lnTo>
                  <a:lnTo>
                    <a:pt x="111710" y="520488"/>
                  </a:lnTo>
                  <a:lnTo>
                    <a:pt x="110581" y="513449"/>
                  </a:lnTo>
                  <a:lnTo>
                    <a:pt x="110032" y="503809"/>
                  </a:lnTo>
                  <a:lnTo>
                    <a:pt x="110422" y="494468"/>
                  </a:lnTo>
                  <a:lnTo>
                    <a:pt x="111301" y="487533"/>
                  </a:lnTo>
                  <a:lnTo>
                    <a:pt x="112234" y="481456"/>
                  </a:lnTo>
                  <a:lnTo>
                    <a:pt x="112788" y="474687"/>
                  </a:lnTo>
                  <a:lnTo>
                    <a:pt x="112497" y="467437"/>
                  </a:lnTo>
                  <a:lnTo>
                    <a:pt x="111534" y="461592"/>
                  </a:lnTo>
                  <a:lnTo>
                    <a:pt x="110509" y="455097"/>
                  </a:lnTo>
                  <a:lnTo>
                    <a:pt x="110032" y="445897"/>
                  </a:lnTo>
                  <a:lnTo>
                    <a:pt x="110422" y="436556"/>
                  </a:lnTo>
                  <a:lnTo>
                    <a:pt x="111301" y="429621"/>
                  </a:lnTo>
                  <a:lnTo>
                    <a:pt x="112234" y="423544"/>
                  </a:lnTo>
                  <a:lnTo>
                    <a:pt x="112788" y="416775"/>
                  </a:lnTo>
                  <a:lnTo>
                    <a:pt x="112497" y="409525"/>
                  </a:lnTo>
                  <a:lnTo>
                    <a:pt x="111534" y="403680"/>
                  </a:lnTo>
                  <a:lnTo>
                    <a:pt x="110509" y="397185"/>
                  </a:lnTo>
                  <a:lnTo>
                    <a:pt x="110032" y="387985"/>
                  </a:lnTo>
                  <a:lnTo>
                    <a:pt x="110620" y="377194"/>
                  </a:lnTo>
                  <a:lnTo>
                    <a:pt x="111780" y="368492"/>
                  </a:lnTo>
                  <a:lnTo>
                    <a:pt x="112609" y="360344"/>
                  </a:lnTo>
                  <a:lnTo>
                    <a:pt x="112204" y="351218"/>
                  </a:lnTo>
                  <a:lnTo>
                    <a:pt x="112229" y="309696"/>
                  </a:lnTo>
                  <a:lnTo>
                    <a:pt x="121245" y="266796"/>
                  </a:lnTo>
                  <a:lnTo>
                    <a:pt x="137059" y="225633"/>
                  </a:lnTo>
                  <a:lnTo>
                    <a:pt x="157480" y="189318"/>
                  </a:lnTo>
                  <a:lnTo>
                    <a:pt x="185063" y="155248"/>
                  </a:lnTo>
                  <a:lnTo>
                    <a:pt x="218789" y="123338"/>
                  </a:lnTo>
                  <a:lnTo>
                    <a:pt x="267403" y="90709"/>
                  </a:lnTo>
                  <a:lnTo>
                    <a:pt x="336054" y="60967"/>
                  </a:lnTo>
                  <a:lnTo>
                    <a:pt x="378414" y="50953"/>
                  </a:lnTo>
                  <a:lnTo>
                    <a:pt x="422504" y="46152"/>
                  </a:lnTo>
                  <a:lnTo>
                    <a:pt x="639092" y="46152"/>
                  </a:lnTo>
                  <a:lnTo>
                    <a:pt x="599907" y="27577"/>
                  </a:lnTo>
                  <a:lnTo>
                    <a:pt x="555146" y="12532"/>
                  </a:lnTo>
                  <a:lnTo>
                    <a:pt x="509337" y="3201"/>
                  </a:lnTo>
                  <a:lnTo>
                    <a:pt x="463270" y="0"/>
                  </a:lnTo>
                  <a:close/>
                </a:path>
              </a:pathLst>
            </a:custGeom>
            <a:solidFill>
              <a:schemeClr val="bg1"/>
            </a:solidFill>
          </p:spPr>
          <p:txBody>
            <a:bodyPr wrap="square" lIns="0" tIns="0" rIns="0" bIns="0" rtlCol="0"/>
            <a:lstStyle/>
            <a:p>
              <a:endParaRPr dirty="0"/>
            </a:p>
          </p:txBody>
        </p:sp>
        <p:sp>
          <p:nvSpPr>
            <p:cNvPr id="48" name="object 31">
              <a:extLst>
                <a:ext uri="{FF2B5EF4-FFF2-40B4-BE49-F238E27FC236}">
                  <a16:creationId xmlns:a16="http://schemas.microsoft.com/office/drawing/2014/main" id="{8A533BD0-0F72-466D-9CB7-AB8A8F3AA028}"/>
                </a:ext>
              </a:extLst>
            </p:cNvPr>
            <p:cNvSpPr/>
            <p:nvPr/>
          </p:nvSpPr>
          <p:spPr>
            <a:xfrm>
              <a:off x="11508397" y="4149199"/>
              <a:ext cx="127406" cy="336922"/>
            </a:xfrm>
            <a:prstGeom prst="rect">
              <a:avLst/>
            </a:prstGeom>
            <a:solidFill>
              <a:schemeClr val="bg1"/>
            </a:solidFill>
          </p:spPr>
          <p:txBody>
            <a:bodyPr wrap="square" lIns="0" tIns="0" rIns="0" bIns="0" rtlCol="0"/>
            <a:lstStyle/>
            <a:p>
              <a:endParaRPr dirty="0"/>
            </a:p>
          </p:txBody>
        </p:sp>
      </p:grpSp>
      <p:pic>
        <p:nvPicPr>
          <p:cNvPr id="38" name="Graphic 37" descr="Shopping cart">
            <a:extLst>
              <a:ext uri="{FF2B5EF4-FFF2-40B4-BE49-F238E27FC236}">
                <a16:creationId xmlns:a16="http://schemas.microsoft.com/office/drawing/2014/main" id="{993E87F1-C96E-4D58-8B11-3539A26E7B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6328" y="3017750"/>
            <a:ext cx="1325106" cy="1325106"/>
          </a:xfrm>
          <a:prstGeom prst="rect">
            <a:avLst/>
          </a:prstGeom>
        </p:spPr>
      </p:pic>
      <p:pic>
        <p:nvPicPr>
          <p:cNvPr id="41" name="Graphic 40" descr="Processor">
            <a:extLst>
              <a:ext uri="{FF2B5EF4-FFF2-40B4-BE49-F238E27FC236}">
                <a16:creationId xmlns:a16="http://schemas.microsoft.com/office/drawing/2014/main" id="{1696A0A4-1C3B-4BCA-8348-247D6F6037B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29716" y="2903550"/>
            <a:ext cx="1325106" cy="1325106"/>
          </a:xfrm>
          <a:prstGeom prst="rect">
            <a:avLst/>
          </a:prstGeom>
        </p:spPr>
      </p:pic>
      <p:sp>
        <p:nvSpPr>
          <p:cNvPr id="42" name="TextBox 41">
            <a:extLst>
              <a:ext uri="{FF2B5EF4-FFF2-40B4-BE49-F238E27FC236}">
                <a16:creationId xmlns:a16="http://schemas.microsoft.com/office/drawing/2014/main" id="{6C1B20B4-F06B-4051-A3EB-53A3C8BAB1CD}"/>
              </a:ext>
            </a:extLst>
          </p:cNvPr>
          <p:cNvSpPr txBox="1"/>
          <p:nvPr/>
        </p:nvSpPr>
        <p:spPr>
          <a:xfrm>
            <a:off x="912406" y="2421002"/>
            <a:ext cx="7171465" cy="561692"/>
          </a:xfrm>
          <a:prstGeom prst="rect">
            <a:avLst/>
          </a:prstGeom>
          <a:noFill/>
        </p:spPr>
        <p:txBody>
          <a:bodyPr wrap="square" rtlCol="0">
            <a:spAutoFit/>
          </a:bodyPr>
          <a:lstStyle/>
          <a:p>
            <a:pPr marL="12700" lvl="0">
              <a:spcBef>
                <a:spcPts val="1995"/>
              </a:spcBef>
            </a:pPr>
            <a:r>
              <a:rPr lang="en-US" sz="3050" spc="-110" dirty="0">
                <a:solidFill>
                  <a:srgbClr val="DE0374"/>
                </a:solidFill>
                <a:latin typeface="Noto Sans CJK JP Regular"/>
                <a:cs typeface="Noto Sans CJK JP Regular"/>
              </a:rPr>
              <a:t>Business services</a:t>
            </a:r>
            <a:endParaRPr lang="en-US" sz="3050" dirty="0">
              <a:solidFill>
                <a:prstClr val="black"/>
              </a:solidFill>
              <a:latin typeface="Noto Sans CJK JP Regular"/>
              <a:cs typeface="Noto Sans CJK JP Regul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Diagonal Corners Snipped 28">
            <a:extLst>
              <a:ext uri="{FF2B5EF4-FFF2-40B4-BE49-F238E27FC236}">
                <a16:creationId xmlns:a16="http://schemas.microsoft.com/office/drawing/2014/main" id="{6124AD28-FF04-4D70-86F5-C835A4959540}"/>
              </a:ext>
            </a:extLst>
          </p:cNvPr>
          <p:cNvSpPr/>
          <p:nvPr/>
        </p:nvSpPr>
        <p:spPr>
          <a:xfrm>
            <a:off x="905731" y="2439965"/>
            <a:ext cx="3045810" cy="3943636"/>
          </a:xfrm>
          <a:prstGeom prst="snip2DiagRect">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30" name="Rectangle: Diagonal Corners Snipped 29">
            <a:extLst>
              <a:ext uri="{FF2B5EF4-FFF2-40B4-BE49-F238E27FC236}">
                <a16:creationId xmlns:a16="http://schemas.microsoft.com/office/drawing/2014/main" id="{DCEBF4D1-B8CA-4592-AEC4-F638267382C9}"/>
              </a:ext>
            </a:extLst>
          </p:cNvPr>
          <p:cNvSpPr/>
          <p:nvPr/>
        </p:nvSpPr>
        <p:spPr>
          <a:xfrm>
            <a:off x="8634933" y="2471883"/>
            <a:ext cx="3045810" cy="3943636"/>
          </a:xfrm>
          <a:prstGeom prst="snip2DiagRect">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31" name="Rectangle: Diagonal Corners Snipped 30">
            <a:extLst>
              <a:ext uri="{FF2B5EF4-FFF2-40B4-BE49-F238E27FC236}">
                <a16:creationId xmlns:a16="http://schemas.microsoft.com/office/drawing/2014/main" id="{200FB3F9-79DD-40E6-B8AD-62C05DC06DAB}"/>
              </a:ext>
            </a:extLst>
          </p:cNvPr>
          <p:cNvSpPr/>
          <p:nvPr/>
        </p:nvSpPr>
        <p:spPr>
          <a:xfrm>
            <a:off x="4709079" y="2471883"/>
            <a:ext cx="3045810" cy="3943636"/>
          </a:xfrm>
          <a:prstGeom prst="snip2DiagRect">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26" name="Rectangle: Rounded Corners 25">
            <a:extLst>
              <a:ext uri="{FF2B5EF4-FFF2-40B4-BE49-F238E27FC236}">
                <a16:creationId xmlns:a16="http://schemas.microsoft.com/office/drawing/2014/main" id="{B12220C8-287B-4C66-A636-A8D37FFFEA15}"/>
              </a:ext>
            </a:extLst>
          </p:cNvPr>
          <p:cNvSpPr/>
          <p:nvPr/>
        </p:nvSpPr>
        <p:spPr>
          <a:xfrm>
            <a:off x="1916431" y="1856313"/>
            <a:ext cx="1464581" cy="325914"/>
          </a:xfrm>
          <a:prstGeom prst="roundRect">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27" name="Rectangle: Rounded Corners 26">
            <a:extLst>
              <a:ext uri="{FF2B5EF4-FFF2-40B4-BE49-F238E27FC236}">
                <a16:creationId xmlns:a16="http://schemas.microsoft.com/office/drawing/2014/main" id="{5D8E3E05-175E-47C0-ACAD-039A7615EEA1}"/>
              </a:ext>
            </a:extLst>
          </p:cNvPr>
          <p:cNvSpPr/>
          <p:nvPr/>
        </p:nvSpPr>
        <p:spPr>
          <a:xfrm>
            <a:off x="8868607" y="1847522"/>
            <a:ext cx="2813924" cy="294963"/>
          </a:xfrm>
          <a:prstGeom prst="roundRect">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28" name="Rectangle: Rounded Corners 27">
            <a:extLst>
              <a:ext uri="{FF2B5EF4-FFF2-40B4-BE49-F238E27FC236}">
                <a16:creationId xmlns:a16="http://schemas.microsoft.com/office/drawing/2014/main" id="{8283A9E6-7483-4554-9073-EE97088149B2}"/>
              </a:ext>
            </a:extLst>
          </p:cNvPr>
          <p:cNvSpPr/>
          <p:nvPr/>
        </p:nvSpPr>
        <p:spPr>
          <a:xfrm>
            <a:off x="5419987" y="1847522"/>
            <a:ext cx="1464581" cy="325914"/>
          </a:xfrm>
          <a:prstGeom prst="roundRect">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dirty="0"/>
          </a:p>
        </p:txBody>
      </p:sp>
      <p:sp>
        <p:nvSpPr>
          <p:cNvPr id="3" name="object 3"/>
          <p:cNvSpPr/>
          <p:nvPr/>
        </p:nvSpPr>
        <p:spPr>
          <a:xfrm>
            <a:off x="10648323" y="6478812"/>
            <a:ext cx="1057770" cy="30445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680159" y="618921"/>
            <a:ext cx="668020" cy="177800"/>
          </a:xfrm>
          <a:prstGeom prst="rect">
            <a:avLst/>
          </a:prstGeom>
        </p:spPr>
        <p:txBody>
          <a:bodyPr vert="horz" wrap="square" lIns="0" tIns="12700" rIns="0" bIns="0" rtlCol="0">
            <a:spAutoFit/>
          </a:bodyPr>
          <a:lstStyle/>
          <a:p>
            <a:pPr marL="12700">
              <a:lnSpc>
                <a:spcPct val="100000"/>
              </a:lnSpc>
              <a:spcBef>
                <a:spcPts val="100"/>
              </a:spcBef>
            </a:pPr>
            <a:r>
              <a:rPr sz="1000" b="1" spc="-70" dirty="0">
                <a:solidFill>
                  <a:srgbClr val="231F20"/>
                </a:solidFill>
                <a:latin typeface="DejaVu Sans"/>
                <a:cs typeface="DejaVu Sans"/>
              </a:rPr>
              <a:t>ABOUT</a:t>
            </a:r>
            <a:r>
              <a:rPr sz="1000" b="1" spc="-200" dirty="0">
                <a:solidFill>
                  <a:srgbClr val="231F20"/>
                </a:solidFill>
                <a:latin typeface="DejaVu Sans"/>
                <a:cs typeface="DejaVu Sans"/>
              </a:rPr>
              <a:t> </a:t>
            </a:r>
            <a:r>
              <a:rPr sz="1000" b="1" spc="-114" dirty="0">
                <a:solidFill>
                  <a:srgbClr val="231F20"/>
                </a:solidFill>
                <a:latin typeface="DejaVu Sans"/>
                <a:cs typeface="DejaVu Sans"/>
              </a:rPr>
              <a:t>US</a:t>
            </a:r>
            <a:endParaRPr sz="1000" dirty="0">
              <a:latin typeface="DejaVu Sans"/>
              <a:cs typeface="DejaVu Sans"/>
            </a:endParaRPr>
          </a:p>
        </p:txBody>
      </p:sp>
      <p:sp>
        <p:nvSpPr>
          <p:cNvPr id="5" name="object 5"/>
          <p:cNvSpPr/>
          <p:nvPr/>
        </p:nvSpPr>
        <p:spPr>
          <a:xfrm>
            <a:off x="2471026" y="738847"/>
            <a:ext cx="8975090" cy="0"/>
          </a:xfrm>
          <a:custGeom>
            <a:avLst/>
            <a:gdLst/>
            <a:ahLst/>
            <a:cxnLst/>
            <a:rect l="l" t="t" r="r" b="b"/>
            <a:pathLst>
              <a:path w="8975090">
                <a:moveTo>
                  <a:pt x="0" y="0"/>
                </a:moveTo>
                <a:lnTo>
                  <a:pt x="8974747" y="0"/>
                </a:lnTo>
              </a:path>
            </a:pathLst>
          </a:custGeom>
          <a:ln w="17999">
            <a:solidFill>
              <a:srgbClr val="DE0374"/>
            </a:solidFill>
          </a:ln>
        </p:spPr>
        <p:txBody>
          <a:bodyPr wrap="square" lIns="0" tIns="0" rIns="0" bIns="0" rtlCol="0"/>
          <a:lstStyle/>
          <a:p>
            <a:endParaRPr dirty="0"/>
          </a:p>
        </p:txBody>
      </p:sp>
      <p:sp>
        <p:nvSpPr>
          <p:cNvPr id="6" name="object 6"/>
          <p:cNvSpPr txBox="1">
            <a:spLocks noGrp="1"/>
          </p:cNvSpPr>
          <p:nvPr>
            <p:ph type="title"/>
          </p:nvPr>
        </p:nvSpPr>
        <p:spPr>
          <a:xfrm>
            <a:off x="1143843" y="976477"/>
            <a:ext cx="7741284" cy="369332"/>
          </a:xfrm>
          <a:prstGeom prst="rect">
            <a:avLst/>
          </a:prstGeom>
        </p:spPr>
        <p:txBody>
          <a:bodyPr vert="horz" wrap="square" lIns="0" tIns="12700" rIns="0" bIns="0" rtlCol="0">
            <a:spAutoFit/>
          </a:bodyPr>
          <a:lstStyle/>
          <a:p>
            <a:pPr marL="12700">
              <a:lnSpc>
                <a:spcPts val="2870"/>
              </a:lnSpc>
              <a:spcBef>
                <a:spcPts val="100"/>
              </a:spcBef>
            </a:pPr>
            <a:r>
              <a:rPr lang="en-US" sz="2400" spc="-250" dirty="0">
                <a:latin typeface="DejaVu Sans"/>
                <a:cs typeface="DejaVu Sans"/>
              </a:rPr>
              <a:t>COMMERCIAL BUSINESS UNIT </a:t>
            </a:r>
            <a:endParaRPr sz="2400" dirty="0">
              <a:latin typeface="DejaVu Sans"/>
              <a:cs typeface="DejaVu Sans"/>
            </a:endParaRPr>
          </a:p>
        </p:txBody>
      </p:sp>
      <p:sp>
        <p:nvSpPr>
          <p:cNvPr id="7" name="object 7"/>
          <p:cNvSpPr/>
          <p:nvPr/>
        </p:nvSpPr>
        <p:spPr>
          <a:xfrm>
            <a:off x="905731" y="914400"/>
            <a:ext cx="45719" cy="431409"/>
          </a:xfrm>
          <a:custGeom>
            <a:avLst/>
            <a:gdLst/>
            <a:ahLst/>
            <a:cxnLst/>
            <a:rect l="l" t="t" r="r" b="b"/>
            <a:pathLst>
              <a:path h="1016000">
                <a:moveTo>
                  <a:pt x="0" y="0"/>
                </a:moveTo>
                <a:lnTo>
                  <a:pt x="0" y="1016000"/>
                </a:lnTo>
              </a:path>
            </a:pathLst>
          </a:custGeom>
          <a:ln w="63501">
            <a:solidFill>
              <a:srgbClr val="DE0374"/>
            </a:solidFill>
          </a:ln>
        </p:spPr>
        <p:txBody>
          <a:bodyPr wrap="square" lIns="0" tIns="0" rIns="0" bIns="0" rtlCol="0"/>
          <a:lstStyle/>
          <a:p>
            <a:endParaRPr dirty="0"/>
          </a:p>
        </p:txBody>
      </p:sp>
      <p:sp>
        <p:nvSpPr>
          <p:cNvPr id="8" name="TextBox 7">
            <a:extLst>
              <a:ext uri="{FF2B5EF4-FFF2-40B4-BE49-F238E27FC236}">
                <a16:creationId xmlns:a16="http://schemas.microsoft.com/office/drawing/2014/main" id="{788AF399-6A82-4AE3-8C7F-EAA001DE9A8E}"/>
              </a:ext>
            </a:extLst>
          </p:cNvPr>
          <p:cNvSpPr txBox="1"/>
          <p:nvPr/>
        </p:nvSpPr>
        <p:spPr>
          <a:xfrm>
            <a:off x="1037229" y="2933270"/>
            <a:ext cx="203716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Desktop</a:t>
            </a:r>
          </a:p>
          <a:p>
            <a:pPr marL="285750" indent="-285750">
              <a:buFont typeface="Arial" panose="020B0604020202020204" pitchFamily="34" charset="0"/>
              <a:buChar char="•"/>
            </a:pPr>
            <a:r>
              <a:rPr lang="en-US" dirty="0"/>
              <a:t>Laptop</a:t>
            </a:r>
          </a:p>
          <a:p>
            <a:pPr marL="285750" indent="-285750">
              <a:buFont typeface="Arial" panose="020B0604020202020204" pitchFamily="34" charset="0"/>
              <a:buChar char="•"/>
            </a:pPr>
            <a:r>
              <a:rPr lang="en-US" dirty="0"/>
              <a:t>Printer</a:t>
            </a:r>
          </a:p>
          <a:p>
            <a:pPr marL="285750" indent="-285750">
              <a:buFont typeface="Arial" panose="020B0604020202020204" pitchFamily="34" charset="0"/>
              <a:buChar char="•"/>
            </a:pPr>
            <a:r>
              <a:rPr lang="en-US" dirty="0"/>
              <a:t>Display</a:t>
            </a:r>
          </a:p>
          <a:p>
            <a:pPr marL="285750" indent="-285750">
              <a:buFont typeface="Arial" panose="020B0604020202020204" pitchFamily="34" charset="0"/>
              <a:buChar char="•"/>
            </a:pPr>
            <a:r>
              <a:rPr lang="en-US" dirty="0"/>
              <a:t>Cables</a:t>
            </a:r>
          </a:p>
          <a:p>
            <a:pPr marL="285750" indent="-285750">
              <a:buFont typeface="Arial" panose="020B0604020202020204" pitchFamily="34" charset="0"/>
              <a:buChar char="•"/>
            </a:pPr>
            <a:r>
              <a:rPr lang="en-US" dirty="0"/>
              <a:t>IP Phones</a:t>
            </a:r>
          </a:p>
          <a:p>
            <a:pPr marL="285750" indent="-285750">
              <a:buFont typeface="Arial" panose="020B0604020202020204" pitchFamily="34" charset="0"/>
              <a:buChar char="•"/>
            </a:pPr>
            <a:r>
              <a:rPr lang="en-US" dirty="0"/>
              <a:t>Accessories</a:t>
            </a:r>
          </a:p>
          <a:p>
            <a:pPr marL="285750" indent="-285750">
              <a:buFont typeface="Arial" panose="020B0604020202020204" pitchFamily="34" charset="0"/>
              <a:buChar char="•"/>
            </a:pPr>
            <a:r>
              <a:rPr lang="en-US" dirty="0"/>
              <a:t>MPS </a:t>
            </a:r>
          </a:p>
          <a:p>
            <a:pPr marL="285750" indent="-285750">
              <a:buFont typeface="Arial" panose="020B0604020202020204" pitchFamily="34" charset="0"/>
              <a:buChar char="•"/>
            </a:pPr>
            <a:r>
              <a:rPr lang="en-US" dirty="0"/>
              <a:t>Consumables</a:t>
            </a:r>
          </a:p>
        </p:txBody>
      </p:sp>
      <p:sp>
        <p:nvSpPr>
          <p:cNvPr id="10" name="TextBox 9">
            <a:extLst>
              <a:ext uri="{FF2B5EF4-FFF2-40B4-BE49-F238E27FC236}">
                <a16:creationId xmlns:a16="http://schemas.microsoft.com/office/drawing/2014/main" id="{33E8EBD9-B50C-44A3-8A7E-D3279A63C38E}"/>
              </a:ext>
            </a:extLst>
          </p:cNvPr>
          <p:cNvSpPr txBox="1"/>
          <p:nvPr/>
        </p:nvSpPr>
        <p:spPr>
          <a:xfrm>
            <a:off x="4780017" y="3034099"/>
            <a:ext cx="137226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HPI</a:t>
            </a:r>
          </a:p>
          <a:p>
            <a:pPr marL="285750" indent="-285750">
              <a:buFont typeface="Arial" panose="020B0604020202020204" pitchFamily="34" charset="0"/>
              <a:buChar char="•"/>
            </a:pPr>
            <a:r>
              <a:rPr lang="en-US" dirty="0"/>
              <a:t>Lenovo</a:t>
            </a:r>
          </a:p>
          <a:p>
            <a:pPr marL="285750" indent="-285750">
              <a:buFont typeface="Arial" panose="020B0604020202020204" pitchFamily="34" charset="0"/>
              <a:buChar char="•"/>
            </a:pPr>
            <a:r>
              <a:rPr lang="en-US" dirty="0"/>
              <a:t>Dell</a:t>
            </a:r>
          </a:p>
          <a:p>
            <a:pPr marL="285750" indent="-285750">
              <a:buFont typeface="Arial" panose="020B0604020202020204" pitchFamily="34" charset="0"/>
              <a:buChar char="•"/>
            </a:pPr>
            <a:r>
              <a:rPr lang="en-US" dirty="0"/>
              <a:t>Samsung</a:t>
            </a:r>
          </a:p>
          <a:p>
            <a:pPr marL="285750" indent="-285750">
              <a:buFont typeface="Arial" panose="020B0604020202020204" pitchFamily="34" charset="0"/>
              <a:buChar char="•"/>
            </a:pPr>
            <a:r>
              <a:rPr lang="en-US" dirty="0"/>
              <a:t>Apple</a:t>
            </a:r>
          </a:p>
          <a:p>
            <a:pPr marL="285750" indent="-285750">
              <a:buFont typeface="Arial" panose="020B0604020202020204" pitchFamily="34" charset="0"/>
              <a:buChar char="•"/>
            </a:pPr>
            <a:r>
              <a:rPr lang="en-US" dirty="0"/>
              <a:t>Acer</a:t>
            </a:r>
          </a:p>
          <a:p>
            <a:pPr marL="285750" indent="-285750">
              <a:buFont typeface="Arial" panose="020B0604020202020204" pitchFamily="34" charset="0"/>
              <a:buChar char="•"/>
            </a:pPr>
            <a:r>
              <a:rPr lang="en-US" dirty="0"/>
              <a:t>Avaya</a:t>
            </a:r>
          </a:p>
          <a:p>
            <a:pPr marL="285750" indent="-285750">
              <a:buFont typeface="Arial" panose="020B0604020202020204" pitchFamily="34" charset="0"/>
              <a:buChar char="•"/>
            </a:pPr>
            <a:r>
              <a:rPr lang="en-US" dirty="0"/>
              <a:t>Jabra</a:t>
            </a:r>
          </a:p>
          <a:p>
            <a:pPr marL="285750" indent="-285750">
              <a:buFont typeface="Arial" panose="020B0604020202020204" pitchFamily="34" charset="0"/>
              <a:buChar char="•"/>
            </a:pPr>
            <a:r>
              <a:rPr lang="en-US" dirty="0"/>
              <a:t>Zebra</a:t>
            </a:r>
          </a:p>
          <a:p>
            <a:endParaRPr lang="en-US" dirty="0"/>
          </a:p>
        </p:txBody>
      </p:sp>
      <p:sp>
        <p:nvSpPr>
          <p:cNvPr id="11" name="TextBox 10">
            <a:extLst>
              <a:ext uri="{FF2B5EF4-FFF2-40B4-BE49-F238E27FC236}">
                <a16:creationId xmlns:a16="http://schemas.microsoft.com/office/drawing/2014/main" id="{7ABF1A85-65D1-46D2-8A42-7111E21D7872}"/>
              </a:ext>
            </a:extLst>
          </p:cNvPr>
          <p:cNvSpPr txBox="1"/>
          <p:nvPr/>
        </p:nvSpPr>
        <p:spPr>
          <a:xfrm>
            <a:off x="6294181" y="3034098"/>
            <a:ext cx="1571627" cy="2585323"/>
          </a:xfrm>
          <a:prstGeom prst="rect">
            <a:avLst/>
          </a:prstGeom>
          <a:noFill/>
        </p:spPr>
        <p:txBody>
          <a:bodyPr wrap="square" rtlCol="0">
            <a:spAutoFit/>
          </a:bodyPr>
          <a:lstStyle/>
          <a:p>
            <a:pPr marL="342900" indent="-342900">
              <a:buFont typeface="Arial" panose="020B0604020202020204" pitchFamily="34" charset="0"/>
              <a:buChar char="•"/>
            </a:pPr>
            <a:r>
              <a:rPr lang="en-US" dirty="0"/>
              <a:t>Dlink</a:t>
            </a:r>
          </a:p>
          <a:p>
            <a:pPr marL="342900" indent="-342900">
              <a:buFont typeface="Arial" panose="020B0604020202020204" pitchFamily="34" charset="0"/>
              <a:buChar char="•"/>
            </a:pPr>
            <a:r>
              <a:rPr lang="en-US" dirty="0"/>
              <a:t>Startech</a:t>
            </a:r>
          </a:p>
          <a:p>
            <a:pPr marL="342900" indent="-342900">
              <a:buFont typeface="Arial" panose="020B0604020202020204" pitchFamily="34" charset="0"/>
              <a:buChar char="•"/>
            </a:pPr>
            <a:r>
              <a:rPr lang="en-US" dirty="0"/>
              <a:t>APC</a:t>
            </a:r>
          </a:p>
          <a:p>
            <a:pPr marL="342900" indent="-342900">
              <a:buFont typeface="Arial" panose="020B0604020202020204" pitchFamily="34" charset="0"/>
              <a:buChar char="•"/>
            </a:pPr>
            <a:r>
              <a:rPr lang="en-US" dirty="0"/>
              <a:t>Panasonic</a:t>
            </a:r>
          </a:p>
          <a:p>
            <a:pPr marL="342900" indent="-342900">
              <a:buFont typeface="Arial" panose="020B0604020202020204" pitchFamily="34" charset="0"/>
              <a:buChar char="•"/>
            </a:pPr>
            <a:r>
              <a:rPr lang="en-US" dirty="0"/>
              <a:t>LG</a:t>
            </a:r>
          </a:p>
          <a:p>
            <a:pPr marL="342900" indent="-342900">
              <a:buFont typeface="Arial" panose="020B0604020202020204" pitchFamily="34" charset="0"/>
              <a:buChar char="•"/>
            </a:pPr>
            <a:r>
              <a:rPr lang="en-US" dirty="0"/>
              <a:t>Canon</a:t>
            </a:r>
          </a:p>
          <a:p>
            <a:pPr marL="342900" indent="-342900">
              <a:buFont typeface="Arial" panose="020B0604020202020204" pitchFamily="34" charset="0"/>
              <a:buChar char="•"/>
            </a:pPr>
            <a:r>
              <a:rPr lang="en-US" dirty="0"/>
              <a:t>Epson</a:t>
            </a:r>
          </a:p>
          <a:p>
            <a:pPr marL="342900" indent="-342900">
              <a:buFont typeface="Arial" panose="020B0604020202020204" pitchFamily="34" charset="0"/>
              <a:buChar char="•"/>
            </a:pPr>
            <a:r>
              <a:rPr lang="en-US" dirty="0"/>
              <a:t>Fujitsu</a:t>
            </a:r>
          </a:p>
          <a:p>
            <a:endParaRPr lang="en-US" dirty="0"/>
          </a:p>
        </p:txBody>
      </p:sp>
      <p:sp>
        <p:nvSpPr>
          <p:cNvPr id="19" name="TextBox 18">
            <a:extLst>
              <a:ext uri="{FF2B5EF4-FFF2-40B4-BE49-F238E27FC236}">
                <a16:creationId xmlns:a16="http://schemas.microsoft.com/office/drawing/2014/main" id="{4223CA8E-F044-4A2C-9411-ACCE04304AF0}"/>
              </a:ext>
            </a:extLst>
          </p:cNvPr>
          <p:cNvSpPr txBox="1"/>
          <p:nvPr/>
        </p:nvSpPr>
        <p:spPr>
          <a:xfrm>
            <a:off x="8885127" y="3037737"/>
            <a:ext cx="2679868" cy="2862322"/>
          </a:xfrm>
          <a:prstGeom prst="rect">
            <a:avLst/>
          </a:prstGeom>
          <a:noFill/>
        </p:spPr>
        <p:txBody>
          <a:bodyPr wrap="square" rtlCol="0">
            <a:spAutoFit/>
          </a:bodyPr>
          <a:lstStyle/>
          <a:p>
            <a:pPr marL="285750" indent="-285750">
              <a:buFont typeface="Arial" panose="020B0604020202020204" pitchFamily="34" charset="0"/>
              <a:buChar char="•"/>
            </a:pPr>
            <a:r>
              <a:rPr lang="en-US" dirty="0"/>
              <a:t>OEM Relationship / Partnership Level</a:t>
            </a:r>
          </a:p>
          <a:p>
            <a:pPr marL="285750" indent="-285750">
              <a:buFont typeface="Arial" panose="020B0604020202020204" pitchFamily="34" charset="0"/>
              <a:buChar char="•"/>
            </a:pPr>
            <a:r>
              <a:rPr lang="en-US" dirty="0"/>
              <a:t>On time delivery </a:t>
            </a:r>
          </a:p>
          <a:p>
            <a:pPr marL="285750" indent="-285750">
              <a:buFont typeface="Arial" panose="020B0604020202020204" pitchFamily="34" charset="0"/>
              <a:buChar char="•"/>
            </a:pPr>
            <a:r>
              <a:rPr lang="en-US" dirty="0"/>
              <a:t>Price</a:t>
            </a:r>
          </a:p>
          <a:p>
            <a:pPr marL="285750" indent="-285750">
              <a:buFont typeface="Arial" panose="020B0604020202020204" pitchFamily="34" charset="0"/>
              <a:buChar char="•"/>
            </a:pPr>
            <a:r>
              <a:rPr lang="en-US" dirty="0"/>
              <a:t>Payment terms</a:t>
            </a:r>
          </a:p>
          <a:p>
            <a:pPr marL="285750" indent="-285750">
              <a:buFont typeface="Arial" panose="020B0604020202020204" pitchFamily="34" charset="0"/>
              <a:buChar char="•"/>
            </a:pPr>
            <a:r>
              <a:rPr lang="en-US" dirty="0"/>
              <a:t>Communication (swift response)</a:t>
            </a:r>
          </a:p>
          <a:p>
            <a:pPr marL="285750" indent="-285750">
              <a:buFont typeface="Arial" panose="020B0604020202020204" pitchFamily="34" charset="0"/>
              <a:buChar char="•"/>
            </a:pPr>
            <a:r>
              <a:rPr lang="en-US" dirty="0"/>
              <a:t>Genuine Product / warranty</a:t>
            </a:r>
          </a:p>
          <a:p>
            <a:endParaRPr lang="en-US" dirty="0"/>
          </a:p>
        </p:txBody>
      </p:sp>
      <p:sp>
        <p:nvSpPr>
          <p:cNvPr id="20" name="object 6">
            <a:extLst>
              <a:ext uri="{FF2B5EF4-FFF2-40B4-BE49-F238E27FC236}">
                <a16:creationId xmlns:a16="http://schemas.microsoft.com/office/drawing/2014/main" id="{850A642D-8905-455B-A1E3-0C996EC567D4}"/>
              </a:ext>
            </a:extLst>
          </p:cNvPr>
          <p:cNvSpPr txBox="1">
            <a:spLocks/>
          </p:cNvSpPr>
          <p:nvPr/>
        </p:nvSpPr>
        <p:spPr>
          <a:xfrm>
            <a:off x="2073564" y="1813301"/>
            <a:ext cx="1035684" cy="338426"/>
          </a:xfrm>
          <a:prstGeom prst="rect">
            <a:avLst/>
          </a:prstGeom>
        </p:spPr>
        <p:txBody>
          <a:bodyPr vert="horz" wrap="square" lIns="0" tIns="12700" rIns="0" bIns="0" rtlCol="0">
            <a:spAutoFit/>
          </a:bodyPr>
          <a:lstStyle>
            <a:lvl1pPr>
              <a:defRPr sz="6800" b="0" i="0">
                <a:solidFill>
                  <a:schemeClr val="tx1"/>
                </a:solidFill>
                <a:latin typeface="Noto Sans CJK JP Regular"/>
                <a:ea typeface="+mj-ea"/>
                <a:cs typeface="Noto Sans CJK JP Regular"/>
              </a:defRPr>
            </a:lvl1pPr>
          </a:lstStyle>
          <a:p>
            <a:pPr marL="12700">
              <a:lnSpc>
                <a:spcPts val="2870"/>
              </a:lnSpc>
              <a:spcBef>
                <a:spcPts val="100"/>
              </a:spcBef>
            </a:pPr>
            <a:r>
              <a:rPr lang="en-US" sz="1600" b="1" kern="0" spc="-250" dirty="0">
                <a:solidFill>
                  <a:schemeClr val="bg1"/>
                </a:solidFill>
                <a:latin typeface="Daytona" panose="020B0604020202020204" pitchFamily="34" charset="0"/>
                <a:cs typeface="DejaVu Sans"/>
              </a:rPr>
              <a:t>PRODUCTS</a:t>
            </a:r>
            <a:endParaRPr lang="en-US" sz="1600" b="1" kern="0" dirty="0">
              <a:solidFill>
                <a:schemeClr val="bg1"/>
              </a:solidFill>
              <a:latin typeface="Daytona" panose="020B0604020202020204" pitchFamily="34" charset="0"/>
              <a:cs typeface="DejaVu Sans"/>
            </a:endParaRPr>
          </a:p>
        </p:txBody>
      </p:sp>
      <p:sp>
        <p:nvSpPr>
          <p:cNvPr id="21" name="object 6">
            <a:extLst>
              <a:ext uri="{FF2B5EF4-FFF2-40B4-BE49-F238E27FC236}">
                <a16:creationId xmlns:a16="http://schemas.microsoft.com/office/drawing/2014/main" id="{4586D4EC-12D0-4C22-AE06-F637E962EB19}"/>
              </a:ext>
            </a:extLst>
          </p:cNvPr>
          <p:cNvSpPr txBox="1">
            <a:spLocks/>
          </p:cNvSpPr>
          <p:nvPr/>
        </p:nvSpPr>
        <p:spPr>
          <a:xfrm>
            <a:off x="9018073" y="1799545"/>
            <a:ext cx="2813924" cy="338426"/>
          </a:xfrm>
          <a:prstGeom prst="rect">
            <a:avLst/>
          </a:prstGeom>
        </p:spPr>
        <p:txBody>
          <a:bodyPr vert="horz" wrap="square" lIns="0" tIns="12700" rIns="0" bIns="0" rtlCol="0">
            <a:spAutoFit/>
          </a:bodyPr>
          <a:lstStyle>
            <a:lvl1pPr>
              <a:defRPr sz="6800" b="0" i="0">
                <a:solidFill>
                  <a:schemeClr val="tx1"/>
                </a:solidFill>
                <a:latin typeface="Noto Sans CJK JP Regular"/>
                <a:ea typeface="+mj-ea"/>
                <a:cs typeface="Noto Sans CJK JP Regular"/>
              </a:defRPr>
            </a:lvl1pPr>
          </a:lstStyle>
          <a:p>
            <a:pPr marL="12700">
              <a:lnSpc>
                <a:spcPts val="2870"/>
              </a:lnSpc>
              <a:spcBef>
                <a:spcPts val="100"/>
              </a:spcBef>
            </a:pPr>
            <a:r>
              <a:rPr lang="en-US" sz="1600" b="1" kern="0" spc="-250" dirty="0">
                <a:solidFill>
                  <a:schemeClr val="bg1"/>
                </a:solidFill>
                <a:latin typeface="Daytona" panose="020B0604020202020204" pitchFamily="34" charset="0"/>
                <a:cs typeface="DejaVu Sans"/>
              </a:rPr>
              <a:t>KEY BUSINESS IMPERATIVES</a:t>
            </a:r>
            <a:endParaRPr lang="en-US" sz="1600" b="1" kern="0" dirty="0">
              <a:solidFill>
                <a:schemeClr val="bg1"/>
              </a:solidFill>
              <a:latin typeface="Daytona" panose="020B0604020202020204" pitchFamily="34" charset="0"/>
              <a:cs typeface="DejaVu Sans"/>
            </a:endParaRPr>
          </a:p>
        </p:txBody>
      </p:sp>
      <p:sp>
        <p:nvSpPr>
          <p:cNvPr id="22" name="object 6">
            <a:extLst>
              <a:ext uri="{FF2B5EF4-FFF2-40B4-BE49-F238E27FC236}">
                <a16:creationId xmlns:a16="http://schemas.microsoft.com/office/drawing/2014/main" id="{883FB567-2355-4CD9-8E4B-64AFD5B0E4FF}"/>
              </a:ext>
            </a:extLst>
          </p:cNvPr>
          <p:cNvSpPr txBox="1">
            <a:spLocks/>
          </p:cNvSpPr>
          <p:nvPr/>
        </p:nvSpPr>
        <p:spPr>
          <a:xfrm>
            <a:off x="5786975" y="1808163"/>
            <a:ext cx="1014412" cy="338426"/>
          </a:xfrm>
          <a:prstGeom prst="rect">
            <a:avLst/>
          </a:prstGeom>
        </p:spPr>
        <p:txBody>
          <a:bodyPr vert="horz" wrap="square" lIns="0" tIns="12700" rIns="0" bIns="0" rtlCol="0">
            <a:spAutoFit/>
          </a:bodyPr>
          <a:lstStyle>
            <a:lvl1pPr>
              <a:defRPr sz="6800" b="0" i="0">
                <a:solidFill>
                  <a:schemeClr val="tx1"/>
                </a:solidFill>
                <a:latin typeface="Noto Sans CJK JP Regular"/>
                <a:ea typeface="+mj-ea"/>
                <a:cs typeface="Noto Sans CJK JP Regular"/>
              </a:defRPr>
            </a:lvl1pPr>
          </a:lstStyle>
          <a:p>
            <a:pPr marL="12700">
              <a:lnSpc>
                <a:spcPts val="2870"/>
              </a:lnSpc>
              <a:spcBef>
                <a:spcPts val="100"/>
              </a:spcBef>
            </a:pPr>
            <a:r>
              <a:rPr lang="en-US" sz="1600" b="1" kern="0" spc="-250" dirty="0">
                <a:solidFill>
                  <a:schemeClr val="bg1"/>
                </a:solidFill>
                <a:latin typeface="Daytona" panose="020B0604020202020204" pitchFamily="34" charset="0"/>
                <a:cs typeface="DejaVu Sans"/>
              </a:rPr>
              <a:t>OEM</a:t>
            </a:r>
            <a:endParaRPr lang="en-US" sz="1600" b="1" kern="0" dirty="0">
              <a:solidFill>
                <a:schemeClr val="bg1"/>
              </a:solidFill>
              <a:latin typeface="Daytona" panose="020B0604020202020204" pitchFamily="34" charset="0"/>
              <a:cs typeface="DejaVu Sans"/>
            </a:endParaRPr>
          </a:p>
        </p:txBody>
      </p:sp>
      <p:pic>
        <p:nvPicPr>
          <p:cNvPr id="15" name="Graphic 14" descr="Ribbon">
            <a:extLst>
              <a:ext uri="{FF2B5EF4-FFF2-40B4-BE49-F238E27FC236}">
                <a16:creationId xmlns:a16="http://schemas.microsoft.com/office/drawing/2014/main" id="{970850C4-9EAE-45B6-8458-DF0BDF2E2A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5587" y="1549075"/>
            <a:ext cx="914400" cy="914400"/>
          </a:xfrm>
          <a:prstGeom prst="rect">
            <a:avLst/>
          </a:prstGeom>
        </p:spPr>
      </p:pic>
      <p:pic>
        <p:nvPicPr>
          <p:cNvPr id="17" name="Graphic 16" descr="Internet">
            <a:extLst>
              <a:ext uri="{FF2B5EF4-FFF2-40B4-BE49-F238E27FC236}">
                <a16:creationId xmlns:a16="http://schemas.microsoft.com/office/drawing/2014/main" id="{1E3D7BE3-D82D-42CA-BC69-859620F00E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0979" y="1525565"/>
            <a:ext cx="914400" cy="914400"/>
          </a:xfrm>
          <a:prstGeom prst="rect">
            <a:avLst/>
          </a:prstGeom>
        </p:spPr>
      </p:pic>
      <p:pic>
        <p:nvPicPr>
          <p:cNvPr id="25" name="Graphic 24" descr="Business Growth">
            <a:extLst>
              <a:ext uri="{FF2B5EF4-FFF2-40B4-BE49-F238E27FC236}">
                <a16:creationId xmlns:a16="http://schemas.microsoft.com/office/drawing/2014/main" id="{304575DC-E79E-4B3B-BA70-A147590F33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04741" y="1550216"/>
            <a:ext cx="914400" cy="914400"/>
          </a:xfrm>
          <a:prstGeom prst="rect">
            <a:avLst/>
          </a:prstGeom>
        </p:spPr>
      </p:pic>
    </p:spTree>
    <p:extLst>
      <p:ext uri="{BB962C8B-B14F-4D97-AF65-F5344CB8AC3E}">
        <p14:creationId xmlns:p14="http://schemas.microsoft.com/office/powerpoint/2010/main" val="373869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Snipped 7">
            <a:extLst>
              <a:ext uri="{FF2B5EF4-FFF2-40B4-BE49-F238E27FC236}">
                <a16:creationId xmlns:a16="http://schemas.microsoft.com/office/drawing/2014/main" id="{460BA872-3219-4D87-BA55-FFA9FF18B684}"/>
              </a:ext>
            </a:extLst>
          </p:cNvPr>
          <p:cNvSpPr/>
          <p:nvPr/>
        </p:nvSpPr>
        <p:spPr>
          <a:xfrm>
            <a:off x="533400" y="2314665"/>
            <a:ext cx="11308081" cy="3924409"/>
          </a:xfrm>
          <a:prstGeom prst="snip2DiagRect">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3" name="object 3"/>
          <p:cNvSpPr/>
          <p:nvPr/>
        </p:nvSpPr>
        <p:spPr>
          <a:xfrm>
            <a:off x="10515600" y="6388744"/>
            <a:ext cx="1057770" cy="30445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680159" y="618921"/>
            <a:ext cx="668020" cy="177800"/>
          </a:xfrm>
          <a:prstGeom prst="rect">
            <a:avLst/>
          </a:prstGeom>
        </p:spPr>
        <p:txBody>
          <a:bodyPr vert="horz" wrap="square" lIns="0" tIns="12700" rIns="0" bIns="0" rtlCol="0">
            <a:spAutoFit/>
          </a:bodyPr>
          <a:lstStyle/>
          <a:p>
            <a:pPr marL="12700">
              <a:lnSpc>
                <a:spcPct val="100000"/>
              </a:lnSpc>
              <a:spcBef>
                <a:spcPts val="100"/>
              </a:spcBef>
            </a:pPr>
            <a:r>
              <a:rPr sz="1000" b="1" spc="-70" dirty="0">
                <a:solidFill>
                  <a:srgbClr val="231F20"/>
                </a:solidFill>
                <a:latin typeface="DejaVu Sans"/>
                <a:cs typeface="DejaVu Sans"/>
              </a:rPr>
              <a:t>ABOUT</a:t>
            </a:r>
            <a:r>
              <a:rPr sz="1000" b="1" spc="-200" dirty="0">
                <a:solidFill>
                  <a:srgbClr val="231F20"/>
                </a:solidFill>
                <a:latin typeface="DejaVu Sans"/>
                <a:cs typeface="DejaVu Sans"/>
              </a:rPr>
              <a:t> </a:t>
            </a:r>
            <a:r>
              <a:rPr sz="1000" b="1" spc="-114" dirty="0">
                <a:solidFill>
                  <a:srgbClr val="231F20"/>
                </a:solidFill>
                <a:latin typeface="DejaVu Sans"/>
                <a:cs typeface="DejaVu Sans"/>
              </a:rPr>
              <a:t>US</a:t>
            </a:r>
            <a:endParaRPr sz="1000" dirty="0">
              <a:latin typeface="DejaVu Sans"/>
              <a:cs typeface="DejaVu Sans"/>
            </a:endParaRPr>
          </a:p>
        </p:txBody>
      </p:sp>
      <p:sp>
        <p:nvSpPr>
          <p:cNvPr id="5" name="object 5"/>
          <p:cNvSpPr/>
          <p:nvPr/>
        </p:nvSpPr>
        <p:spPr>
          <a:xfrm>
            <a:off x="2471026" y="738847"/>
            <a:ext cx="8975090" cy="0"/>
          </a:xfrm>
          <a:custGeom>
            <a:avLst/>
            <a:gdLst/>
            <a:ahLst/>
            <a:cxnLst/>
            <a:rect l="l" t="t" r="r" b="b"/>
            <a:pathLst>
              <a:path w="8975090">
                <a:moveTo>
                  <a:pt x="0" y="0"/>
                </a:moveTo>
                <a:lnTo>
                  <a:pt x="8974747" y="0"/>
                </a:lnTo>
              </a:path>
            </a:pathLst>
          </a:custGeom>
          <a:ln w="17999">
            <a:solidFill>
              <a:srgbClr val="DE0374"/>
            </a:solidFill>
          </a:ln>
        </p:spPr>
        <p:txBody>
          <a:bodyPr wrap="square" lIns="0" tIns="0" rIns="0" bIns="0" rtlCol="0"/>
          <a:lstStyle/>
          <a:p>
            <a:endParaRPr dirty="0"/>
          </a:p>
        </p:txBody>
      </p:sp>
      <p:sp>
        <p:nvSpPr>
          <p:cNvPr id="6" name="object 6"/>
          <p:cNvSpPr txBox="1">
            <a:spLocks noGrp="1"/>
          </p:cNvSpPr>
          <p:nvPr>
            <p:ph type="title"/>
          </p:nvPr>
        </p:nvSpPr>
        <p:spPr>
          <a:xfrm>
            <a:off x="1143843" y="976477"/>
            <a:ext cx="7741284" cy="369332"/>
          </a:xfrm>
          <a:prstGeom prst="rect">
            <a:avLst/>
          </a:prstGeom>
        </p:spPr>
        <p:txBody>
          <a:bodyPr vert="horz" wrap="square" lIns="0" tIns="12700" rIns="0" bIns="0" rtlCol="0">
            <a:spAutoFit/>
          </a:bodyPr>
          <a:lstStyle/>
          <a:p>
            <a:pPr marL="12700">
              <a:lnSpc>
                <a:spcPts val="2870"/>
              </a:lnSpc>
              <a:spcBef>
                <a:spcPts val="100"/>
              </a:spcBef>
            </a:pPr>
            <a:r>
              <a:rPr lang="en-US" sz="2400" spc="-250" dirty="0">
                <a:latin typeface="DejaVu Sans"/>
                <a:cs typeface="DejaVu Sans"/>
              </a:rPr>
              <a:t>ENTERPRISE BUSINESS UNIT </a:t>
            </a:r>
            <a:endParaRPr sz="2400" dirty="0">
              <a:latin typeface="DejaVu Sans"/>
              <a:cs typeface="DejaVu Sans"/>
            </a:endParaRPr>
          </a:p>
        </p:txBody>
      </p:sp>
      <p:sp>
        <p:nvSpPr>
          <p:cNvPr id="7" name="object 7"/>
          <p:cNvSpPr/>
          <p:nvPr/>
        </p:nvSpPr>
        <p:spPr>
          <a:xfrm>
            <a:off x="905731" y="914400"/>
            <a:ext cx="45719" cy="431409"/>
          </a:xfrm>
          <a:custGeom>
            <a:avLst/>
            <a:gdLst/>
            <a:ahLst/>
            <a:cxnLst/>
            <a:rect l="l" t="t" r="r" b="b"/>
            <a:pathLst>
              <a:path h="1016000">
                <a:moveTo>
                  <a:pt x="0" y="0"/>
                </a:moveTo>
                <a:lnTo>
                  <a:pt x="0" y="1016000"/>
                </a:lnTo>
              </a:path>
            </a:pathLst>
          </a:custGeom>
          <a:ln w="63501">
            <a:solidFill>
              <a:srgbClr val="DE0374"/>
            </a:solidFill>
          </a:ln>
        </p:spPr>
        <p:txBody>
          <a:bodyPr wrap="square" lIns="0" tIns="0" rIns="0" bIns="0" rtlCol="0"/>
          <a:lstStyle/>
          <a:p>
            <a:endParaRPr dirty="0"/>
          </a:p>
        </p:txBody>
      </p:sp>
      <p:sp>
        <p:nvSpPr>
          <p:cNvPr id="33" name="Shape 44">
            <a:extLst>
              <a:ext uri="{FF2B5EF4-FFF2-40B4-BE49-F238E27FC236}">
                <a16:creationId xmlns:a16="http://schemas.microsoft.com/office/drawing/2014/main" id="{D120B596-A477-45EF-A51A-947168ECD92E}"/>
              </a:ext>
            </a:extLst>
          </p:cNvPr>
          <p:cNvSpPr/>
          <p:nvPr/>
        </p:nvSpPr>
        <p:spPr>
          <a:xfrm>
            <a:off x="951450" y="5418014"/>
            <a:ext cx="3786930"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ctr" defTabSz="584200" hangingPunct="0"/>
            <a:r>
              <a:rPr lang="en-US" sz="2000" b="1" kern="0" cap="small" dirty="0">
                <a:solidFill>
                  <a:srgbClr val="000000"/>
                </a:solidFill>
                <a:latin typeface="Tw Cen MT" panose="020B0602020104020603" pitchFamily="34" charset="0"/>
                <a:ea typeface="Helvetica Light"/>
                <a:cs typeface="Tunga" panose="020B0502040204020203" pitchFamily="34" charset="0"/>
                <a:sym typeface="Helvetica Neue"/>
              </a:rPr>
              <a:t>MODERN IT INFRASTRUCTURE</a:t>
            </a:r>
            <a:endParaRPr sz="2000" b="1" kern="0" cap="small" dirty="0">
              <a:solidFill>
                <a:srgbClr val="000000"/>
              </a:solidFill>
              <a:latin typeface="Tw Cen MT" panose="020B0602020104020603" pitchFamily="34" charset="0"/>
              <a:ea typeface="Helvetica Light"/>
              <a:cs typeface="Tunga" panose="020B0502040204020203" pitchFamily="34" charset="0"/>
              <a:sym typeface="Helvetica Neue"/>
            </a:endParaRPr>
          </a:p>
        </p:txBody>
      </p:sp>
      <p:sp>
        <p:nvSpPr>
          <p:cNvPr id="36" name="Shape 44">
            <a:extLst>
              <a:ext uri="{FF2B5EF4-FFF2-40B4-BE49-F238E27FC236}">
                <a16:creationId xmlns:a16="http://schemas.microsoft.com/office/drawing/2014/main" id="{F0D68D19-13B3-44D2-B7E3-9B956A22744E}"/>
              </a:ext>
            </a:extLst>
          </p:cNvPr>
          <p:cNvSpPr/>
          <p:nvPr/>
        </p:nvSpPr>
        <p:spPr>
          <a:xfrm>
            <a:off x="4778330" y="5418676"/>
            <a:ext cx="3504352"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ctr" defTabSz="584200" hangingPunct="0"/>
            <a:r>
              <a:rPr lang="en-US" sz="2000" b="1" kern="0" cap="small" dirty="0">
                <a:solidFill>
                  <a:srgbClr val="000000"/>
                </a:solidFill>
                <a:latin typeface="Tw Cen MT" panose="020B0602020104020603" pitchFamily="34" charset="0"/>
                <a:cs typeface="Tunga" panose="020B0502040204020203" pitchFamily="34" charset="0"/>
              </a:rPr>
              <a:t>CYBER SECURITY</a:t>
            </a:r>
            <a:endParaRPr sz="2000" b="1" kern="0" cap="small" dirty="0">
              <a:solidFill>
                <a:srgbClr val="000000"/>
              </a:solidFill>
              <a:latin typeface="Tw Cen MT" panose="020B0602020104020603" pitchFamily="34" charset="0"/>
              <a:cs typeface="Tunga" panose="020B0502040204020203" pitchFamily="34" charset="0"/>
            </a:endParaRPr>
          </a:p>
        </p:txBody>
      </p:sp>
      <p:sp>
        <p:nvSpPr>
          <p:cNvPr id="38" name="Shape 44">
            <a:extLst>
              <a:ext uri="{FF2B5EF4-FFF2-40B4-BE49-F238E27FC236}">
                <a16:creationId xmlns:a16="http://schemas.microsoft.com/office/drawing/2014/main" id="{E7B58541-E5ED-4018-A6F0-5A54716144A6}"/>
              </a:ext>
            </a:extLst>
          </p:cNvPr>
          <p:cNvSpPr/>
          <p:nvPr/>
        </p:nvSpPr>
        <p:spPr>
          <a:xfrm>
            <a:off x="8901413" y="5418013"/>
            <a:ext cx="2515111"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ctr" defTabSz="584200" hangingPunct="0"/>
            <a:r>
              <a:rPr lang="en-US" sz="2000" b="1" kern="0" cap="small" dirty="0">
                <a:solidFill>
                  <a:srgbClr val="000000"/>
                </a:solidFill>
                <a:latin typeface="Tw Cen MT" panose="020B0602020104020603" pitchFamily="34" charset="0"/>
                <a:cs typeface="Tunga" panose="020B0502040204020203" pitchFamily="34" charset="0"/>
              </a:rPr>
              <a:t>ADVANCE ANALYTICS </a:t>
            </a:r>
            <a:endParaRPr sz="2000" b="1" kern="0" cap="small" dirty="0">
              <a:solidFill>
                <a:srgbClr val="000000"/>
              </a:solidFill>
              <a:latin typeface="Tw Cen MT" panose="020B0602020104020603" pitchFamily="34" charset="0"/>
              <a:cs typeface="Tunga" panose="020B0502040204020203" pitchFamily="34" charset="0"/>
            </a:endParaRPr>
          </a:p>
        </p:txBody>
      </p:sp>
      <p:sp>
        <p:nvSpPr>
          <p:cNvPr id="2" name="Rectangle 1">
            <a:extLst>
              <a:ext uri="{FF2B5EF4-FFF2-40B4-BE49-F238E27FC236}">
                <a16:creationId xmlns:a16="http://schemas.microsoft.com/office/drawing/2014/main" id="{D9E7793B-2183-4F59-BB00-051545BE891D}"/>
              </a:ext>
            </a:extLst>
          </p:cNvPr>
          <p:cNvSpPr/>
          <p:nvPr/>
        </p:nvSpPr>
        <p:spPr>
          <a:xfrm>
            <a:off x="1825804" y="1613699"/>
            <a:ext cx="6101991" cy="344903"/>
          </a:xfrm>
          <a:prstGeom prst="rect">
            <a:avLst/>
          </a:prstGeom>
        </p:spPr>
        <p:txBody>
          <a:bodyPr vert="horz" wrap="square" lIns="0" tIns="12700" rIns="0" bIns="0" rtlCol="0">
            <a:spAutoFit/>
          </a:bodyPr>
          <a:lstStyle/>
          <a:p>
            <a:pPr marL="355600" indent="-342900">
              <a:lnSpc>
                <a:spcPts val="2870"/>
              </a:lnSpc>
              <a:spcBef>
                <a:spcPts val="100"/>
              </a:spcBef>
              <a:buFont typeface="Arial" panose="020B0604020202020204" pitchFamily="34" charset="0"/>
              <a:buChar char="•"/>
            </a:pPr>
            <a:r>
              <a:rPr lang="en-US" sz="2000" spc="-250" dirty="0">
                <a:latin typeface="DejaVu Sans"/>
                <a:ea typeface="+mj-ea"/>
              </a:rPr>
              <a:t>Driving Digital Transformation For Enterprise </a:t>
            </a:r>
          </a:p>
        </p:txBody>
      </p:sp>
      <p:cxnSp>
        <p:nvCxnSpPr>
          <p:cNvPr id="10" name="Straight Connector 9">
            <a:extLst>
              <a:ext uri="{FF2B5EF4-FFF2-40B4-BE49-F238E27FC236}">
                <a16:creationId xmlns:a16="http://schemas.microsoft.com/office/drawing/2014/main" id="{A8816667-1D77-486C-9B2C-65D6EAC733B9}"/>
              </a:ext>
            </a:extLst>
          </p:cNvPr>
          <p:cNvCxnSpPr/>
          <p:nvPr/>
        </p:nvCxnSpPr>
        <p:spPr>
          <a:xfrm>
            <a:off x="4953000" y="2590800"/>
            <a:ext cx="0" cy="3233325"/>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70C38AC8-6532-40EE-85C2-B61A8A436924}"/>
              </a:ext>
            </a:extLst>
          </p:cNvPr>
          <p:cNvCxnSpPr/>
          <p:nvPr/>
        </p:nvCxnSpPr>
        <p:spPr>
          <a:xfrm>
            <a:off x="8382000" y="2590800"/>
            <a:ext cx="0" cy="3233325"/>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14" name="Graphic 13" descr="Server">
            <a:extLst>
              <a:ext uri="{FF2B5EF4-FFF2-40B4-BE49-F238E27FC236}">
                <a16:creationId xmlns:a16="http://schemas.microsoft.com/office/drawing/2014/main" id="{8B5E1143-84E1-4F5F-8508-2626D132EE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23319" y="3159611"/>
            <a:ext cx="1881881" cy="1881881"/>
          </a:xfrm>
          <a:prstGeom prst="rect">
            <a:avLst/>
          </a:prstGeom>
        </p:spPr>
      </p:pic>
      <p:pic>
        <p:nvPicPr>
          <p:cNvPr id="16" name="Graphic 15" descr="Lock">
            <a:extLst>
              <a:ext uri="{FF2B5EF4-FFF2-40B4-BE49-F238E27FC236}">
                <a16:creationId xmlns:a16="http://schemas.microsoft.com/office/drawing/2014/main" id="{F5D03CB7-5683-4183-9000-7136F8FE1F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62600" y="3173264"/>
            <a:ext cx="1934255" cy="1934255"/>
          </a:xfrm>
          <a:prstGeom prst="rect">
            <a:avLst/>
          </a:prstGeom>
        </p:spPr>
      </p:pic>
      <p:pic>
        <p:nvPicPr>
          <p:cNvPr id="20" name="Graphic 19" descr="Lightbulb and gear">
            <a:extLst>
              <a:ext uri="{FF2B5EF4-FFF2-40B4-BE49-F238E27FC236}">
                <a16:creationId xmlns:a16="http://schemas.microsoft.com/office/drawing/2014/main" id="{E187D3E5-3429-4505-B61C-8E50D3E1EF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01389" y="2954282"/>
            <a:ext cx="1963261" cy="1963261"/>
          </a:xfrm>
          <a:prstGeom prst="rect">
            <a:avLst/>
          </a:prstGeom>
        </p:spPr>
      </p:pic>
    </p:spTree>
    <p:extLst>
      <p:ext uri="{BB962C8B-B14F-4D97-AF65-F5344CB8AC3E}">
        <p14:creationId xmlns:p14="http://schemas.microsoft.com/office/powerpoint/2010/main" val="363683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149A7599-1646-4D12-A070-6980F4FA3E5E}"/>
              </a:ext>
            </a:extLst>
          </p:cNvPr>
          <p:cNvSpPr txBox="1">
            <a:spLocks/>
          </p:cNvSpPr>
          <p:nvPr/>
        </p:nvSpPr>
        <p:spPr>
          <a:xfrm>
            <a:off x="579809" y="412751"/>
            <a:ext cx="11001004" cy="381000"/>
          </a:xfrm>
          <a:prstGeom prst="rect">
            <a:avLst/>
          </a:prstGeom>
        </p:spPr>
        <p:txBody>
          <a:bodyPr vert="horz" wrap="none" lIns="0" tIns="0" rIns="0" bIns="0" rtlCol="0" anchor="b">
            <a:noAutofit/>
          </a:bodyPr>
          <a:lstStyle>
            <a:lvl1pPr algn="l" defTabSz="914400" rtl="0" eaLnBrk="1" latinLnBrk="0" hangingPunct="1">
              <a:lnSpc>
                <a:spcPct val="90000"/>
              </a:lnSpc>
              <a:spcBef>
                <a:spcPct val="0"/>
              </a:spcBef>
              <a:buNone/>
              <a:defRPr sz="2800" b="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etropolis Light"/>
                <a:ea typeface="+mj-ea"/>
                <a:cs typeface="+mj-cs"/>
              </a:rPr>
              <a:t>Empowering Digital Transformation Objectives</a:t>
            </a:r>
          </a:p>
        </p:txBody>
      </p:sp>
      <p:sp>
        <p:nvSpPr>
          <p:cNvPr id="26" name="Freeform 15">
            <a:extLst>
              <a:ext uri="{FF2B5EF4-FFF2-40B4-BE49-F238E27FC236}">
                <a16:creationId xmlns:a16="http://schemas.microsoft.com/office/drawing/2014/main" id="{0373CC11-C28D-4795-B8E5-90F241C7F2FD}"/>
              </a:ext>
            </a:extLst>
          </p:cNvPr>
          <p:cNvSpPr/>
          <p:nvPr/>
        </p:nvSpPr>
        <p:spPr>
          <a:xfrm>
            <a:off x="415499" y="1188852"/>
            <a:ext cx="11206363" cy="409796"/>
          </a:xfrm>
          <a:custGeom>
            <a:avLst/>
            <a:gdLst>
              <a:gd name="connsiteX0" fmla="*/ 0 w 12218276"/>
              <a:gd name="connsiteY0" fmla="*/ 6858000 h 6858000"/>
              <a:gd name="connsiteX1" fmla="*/ 0 w 12218276"/>
              <a:gd name="connsiteY1" fmla="*/ 0 h 6858000"/>
              <a:gd name="connsiteX2" fmla="*/ 12218276 w 12218276"/>
              <a:gd name="connsiteY2" fmla="*/ 0 h 6858000"/>
              <a:gd name="connsiteX3" fmla="*/ 12218276 w 122182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18276" h="6858000">
                <a:moveTo>
                  <a:pt x="0" y="6858000"/>
                </a:moveTo>
                <a:lnTo>
                  <a:pt x="0" y="0"/>
                </a:lnTo>
                <a:lnTo>
                  <a:pt x="12218276" y="0"/>
                </a:lnTo>
                <a:lnTo>
                  <a:pt x="12218276" y="6858000"/>
                </a:lnTo>
              </a:path>
            </a:pathLst>
          </a:custGeom>
          <a:noFill/>
          <a:ln w="9525" cap="flat" cmpd="sng" algn="ctr">
            <a:solidFill>
              <a:srgbClr val="FF00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Metropolis"/>
              <a:ea typeface="+mn-ea"/>
              <a:cs typeface="+mn-cs"/>
            </a:endParaRPr>
          </a:p>
        </p:txBody>
      </p:sp>
      <p:sp>
        <p:nvSpPr>
          <p:cNvPr id="27" name="Rectangle 26">
            <a:extLst>
              <a:ext uri="{FF2B5EF4-FFF2-40B4-BE49-F238E27FC236}">
                <a16:creationId xmlns:a16="http://schemas.microsoft.com/office/drawing/2014/main" id="{7CCBD77D-1C05-4B54-B9E7-092132A03BB1}"/>
              </a:ext>
            </a:extLst>
          </p:cNvPr>
          <p:cNvSpPr/>
          <p:nvPr/>
        </p:nvSpPr>
        <p:spPr>
          <a:xfrm>
            <a:off x="4567001" y="1004234"/>
            <a:ext cx="2903359" cy="369204"/>
          </a:xfrm>
          <a:prstGeom prst="rect">
            <a:avLst/>
          </a:prstGeom>
          <a:solidFill>
            <a:sysClr val="window" lastClr="FFFFFF"/>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99" b="0" i="0" u="none" strike="noStrike" kern="0" cap="none" spc="300" normalizeH="0" baseline="0" noProof="0" dirty="0">
                <a:ln>
                  <a:noFill/>
                </a:ln>
                <a:solidFill>
                  <a:srgbClr val="FF0066"/>
                </a:solidFill>
                <a:effectLst/>
                <a:uLnTx/>
                <a:uFillTx/>
                <a:latin typeface="Metropolis"/>
              </a:rPr>
              <a:t>BUSINESS OUTCOMES</a:t>
            </a:r>
          </a:p>
        </p:txBody>
      </p:sp>
      <p:sp>
        <p:nvSpPr>
          <p:cNvPr id="28" name="Rectangle 27">
            <a:extLst>
              <a:ext uri="{FF2B5EF4-FFF2-40B4-BE49-F238E27FC236}">
                <a16:creationId xmlns:a16="http://schemas.microsoft.com/office/drawing/2014/main" id="{87386D6E-6285-4734-9F0D-8A3A9A307395}"/>
              </a:ext>
            </a:extLst>
          </p:cNvPr>
          <p:cNvSpPr/>
          <p:nvPr/>
        </p:nvSpPr>
        <p:spPr>
          <a:xfrm>
            <a:off x="611030" y="1501215"/>
            <a:ext cx="2436176" cy="830740"/>
          </a:xfrm>
          <a:prstGeom prst="rect">
            <a:avLst/>
          </a:prstGeom>
        </p:spPr>
        <p:txBody>
          <a:bodyPr wrap="square">
            <a:spAutoFit/>
          </a:bodyPr>
          <a:lstStyle/>
          <a:p>
            <a:pPr algn="ctr">
              <a:spcAft>
                <a:spcPts val="1799"/>
              </a:spcAft>
            </a:pPr>
            <a:r>
              <a:rPr lang="en-US" sz="2399" dirty="0">
                <a:ln w="0"/>
                <a:effectLst>
                  <a:outerShdw blurRad="38100" dist="19050" dir="2700000" algn="tl" rotWithShape="0">
                    <a:schemeClr val="dk1">
                      <a:alpha val="40000"/>
                    </a:schemeClr>
                  </a:outerShdw>
                </a:effectLst>
                <a:latin typeface="Metropolis"/>
              </a:rPr>
              <a:t>Business Agility and Innovation</a:t>
            </a:r>
          </a:p>
        </p:txBody>
      </p:sp>
      <p:sp>
        <p:nvSpPr>
          <p:cNvPr id="29" name="Rectangle 28">
            <a:extLst>
              <a:ext uri="{FF2B5EF4-FFF2-40B4-BE49-F238E27FC236}">
                <a16:creationId xmlns:a16="http://schemas.microsoft.com/office/drawing/2014/main" id="{3A7222CD-8F27-40AE-A69E-B64894396DCB}"/>
              </a:ext>
            </a:extLst>
          </p:cNvPr>
          <p:cNvSpPr/>
          <p:nvPr/>
        </p:nvSpPr>
        <p:spPr>
          <a:xfrm>
            <a:off x="4418448" y="1501216"/>
            <a:ext cx="3199567" cy="830781"/>
          </a:xfrm>
          <a:prstGeom prst="rect">
            <a:avLst/>
          </a:prstGeom>
        </p:spPr>
        <p:txBody>
          <a:bodyPr wrap="square">
            <a:spAutoFit/>
          </a:bodyPr>
          <a:lstStyle/>
          <a:p>
            <a:pPr algn="ctr" fontAlgn="b">
              <a:spcAft>
                <a:spcPts val="1799"/>
              </a:spcAft>
            </a:pPr>
            <a:r>
              <a:rPr lang="en-US" sz="2399" dirty="0">
                <a:ln w="0"/>
                <a:effectLst>
                  <a:outerShdw blurRad="38100" dist="19050" dir="2700000" algn="tl" rotWithShape="0">
                    <a:schemeClr val="dk1">
                      <a:alpha val="40000"/>
                    </a:schemeClr>
                  </a:outerShdw>
                </a:effectLst>
                <a:latin typeface="Metropolis"/>
              </a:rPr>
              <a:t>Exceptional Mobile Experiences</a:t>
            </a:r>
          </a:p>
        </p:txBody>
      </p:sp>
      <p:sp>
        <p:nvSpPr>
          <p:cNvPr id="30" name="Rectangle 29">
            <a:extLst>
              <a:ext uri="{FF2B5EF4-FFF2-40B4-BE49-F238E27FC236}">
                <a16:creationId xmlns:a16="http://schemas.microsoft.com/office/drawing/2014/main" id="{52A8D2E0-4AFF-4C26-9D19-1DBCE3C7E3B6}"/>
              </a:ext>
            </a:extLst>
          </p:cNvPr>
          <p:cNvSpPr/>
          <p:nvPr/>
        </p:nvSpPr>
        <p:spPr>
          <a:xfrm>
            <a:off x="8608357" y="1501215"/>
            <a:ext cx="3012187" cy="830740"/>
          </a:xfrm>
          <a:prstGeom prst="rect">
            <a:avLst/>
          </a:prstGeom>
        </p:spPr>
        <p:txBody>
          <a:bodyPr wrap="square">
            <a:spAutoFit/>
          </a:bodyPr>
          <a:lstStyle/>
          <a:p>
            <a:pPr algn="ctr">
              <a:spcAft>
                <a:spcPts val="1799"/>
              </a:spcAft>
            </a:pPr>
            <a:r>
              <a:rPr lang="en-US" sz="2399" dirty="0">
                <a:ln w="0"/>
                <a:effectLst>
                  <a:outerShdw blurRad="38100" dist="19050" dir="2700000" algn="tl" rotWithShape="0">
                    <a:schemeClr val="dk1">
                      <a:alpha val="40000"/>
                    </a:schemeClr>
                  </a:outerShdw>
                </a:effectLst>
                <a:latin typeface="Metropolis"/>
              </a:rPr>
              <a:t>Protection of Brand and Customer Trust</a:t>
            </a:r>
          </a:p>
        </p:txBody>
      </p:sp>
      <p:sp>
        <p:nvSpPr>
          <p:cNvPr id="31" name="Rectangle 30">
            <a:extLst>
              <a:ext uri="{FF2B5EF4-FFF2-40B4-BE49-F238E27FC236}">
                <a16:creationId xmlns:a16="http://schemas.microsoft.com/office/drawing/2014/main" id="{0C281E3C-21CB-49F3-9721-98AD28DA5BA0}"/>
              </a:ext>
            </a:extLst>
          </p:cNvPr>
          <p:cNvSpPr/>
          <p:nvPr/>
        </p:nvSpPr>
        <p:spPr>
          <a:xfrm>
            <a:off x="3314615" y="1368239"/>
            <a:ext cx="1002761" cy="992007"/>
          </a:xfrm>
          <a:prstGeom prst="rect">
            <a:avLst/>
          </a:prstGeom>
        </p:spPr>
        <p:txBody>
          <a:bodyPr wrap="square">
            <a:spAutoFit/>
          </a:bodyPr>
          <a:lstStyle/>
          <a:p>
            <a:pPr algn="ctr">
              <a:spcAft>
                <a:spcPts val="1799"/>
              </a:spcAft>
            </a:pPr>
            <a:r>
              <a:rPr lang="en-US" sz="7200" dirty="0">
                <a:solidFill>
                  <a:srgbClr val="717074"/>
                </a:solidFill>
                <a:latin typeface="Metropolis"/>
              </a:rPr>
              <a:t>+</a:t>
            </a:r>
          </a:p>
        </p:txBody>
      </p:sp>
      <p:sp>
        <p:nvSpPr>
          <p:cNvPr id="32" name="Rectangle 31">
            <a:extLst>
              <a:ext uri="{FF2B5EF4-FFF2-40B4-BE49-F238E27FC236}">
                <a16:creationId xmlns:a16="http://schemas.microsoft.com/office/drawing/2014/main" id="{D2C1B927-1988-4DDB-9080-D072F147E20B}"/>
              </a:ext>
            </a:extLst>
          </p:cNvPr>
          <p:cNvSpPr/>
          <p:nvPr/>
        </p:nvSpPr>
        <p:spPr>
          <a:xfrm>
            <a:off x="7541835" y="1368239"/>
            <a:ext cx="1002761" cy="992007"/>
          </a:xfrm>
          <a:prstGeom prst="rect">
            <a:avLst/>
          </a:prstGeom>
        </p:spPr>
        <p:txBody>
          <a:bodyPr wrap="square">
            <a:spAutoFit/>
          </a:bodyPr>
          <a:lstStyle/>
          <a:p>
            <a:pPr algn="ctr">
              <a:spcAft>
                <a:spcPts val="1799"/>
              </a:spcAft>
            </a:pPr>
            <a:r>
              <a:rPr lang="en-US" sz="7200" dirty="0">
                <a:solidFill>
                  <a:srgbClr val="717074"/>
                </a:solidFill>
                <a:latin typeface="Metropolis"/>
              </a:rPr>
              <a:t>+</a:t>
            </a:r>
          </a:p>
        </p:txBody>
      </p:sp>
      <p:cxnSp>
        <p:nvCxnSpPr>
          <p:cNvPr id="33" name="Straight Connector 32">
            <a:extLst>
              <a:ext uri="{FF2B5EF4-FFF2-40B4-BE49-F238E27FC236}">
                <a16:creationId xmlns:a16="http://schemas.microsoft.com/office/drawing/2014/main" id="{39571AB3-8A22-4E1C-901B-01A91201FF3F}"/>
              </a:ext>
            </a:extLst>
          </p:cNvPr>
          <p:cNvCxnSpPr/>
          <p:nvPr/>
        </p:nvCxnSpPr>
        <p:spPr>
          <a:xfrm flipH="1">
            <a:off x="582685" y="2643963"/>
            <a:ext cx="10871997" cy="0"/>
          </a:xfrm>
          <a:prstGeom prst="line">
            <a:avLst/>
          </a:prstGeom>
          <a:noFill/>
          <a:ln w="19050" cap="flat" cmpd="sng" algn="ctr">
            <a:solidFill>
              <a:srgbClr val="F2F2F2"/>
            </a:solidFill>
            <a:prstDash val="solid"/>
            <a:miter lim="800000"/>
            <a:headEnd type="none" w="med" len="med"/>
            <a:tailEnd type="none" w="med" len="med"/>
          </a:ln>
          <a:effectLst/>
        </p:spPr>
      </p:cxnSp>
      <p:sp>
        <p:nvSpPr>
          <p:cNvPr id="34" name="Oval 33">
            <a:extLst>
              <a:ext uri="{FF2B5EF4-FFF2-40B4-BE49-F238E27FC236}">
                <a16:creationId xmlns:a16="http://schemas.microsoft.com/office/drawing/2014/main" id="{ED8147BE-879D-40FF-8E5D-9C4DF7E8F1FE}"/>
              </a:ext>
            </a:extLst>
          </p:cNvPr>
          <p:cNvSpPr/>
          <p:nvPr/>
        </p:nvSpPr>
        <p:spPr>
          <a:xfrm>
            <a:off x="5810834" y="2896568"/>
            <a:ext cx="2396354" cy="2396354"/>
          </a:xfrm>
          <a:prstGeom prst="ellipse">
            <a:avLst/>
          </a:prstGeom>
          <a:solidFill>
            <a:srgbClr val="0095D3"/>
          </a:solidFill>
          <a:ln w="9525"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99" b="0" i="0" u="none" strike="noStrike" kern="0" cap="none" spc="0" normalizeH="0" baseline="0" noProof="0">
                <a:ln>
                  <a:noFill/>
                </a:ln>
                <a:solidFill>
                  <a:prstClr val="white"/>
                </a:solidFill>
                <a:effectLst/>
                <a:uLnTx/>
                <a:uFillTx/>
                <a:latin typeface="Metropolis"/>
                <a:ea typeface="+mn-ea"/>
                <a:cs typeface="+mn-cs"/>
              </a:rPr>
              <a:t>Empower Digital Workspaces</a:t>
            </a:r>
          </a:p>
        </p:txBody>
      </p:sp>
      <p:sp>
        <p:nvSpPr>
          <p:cNvPr id="35" name="Oval 34">
            <a:extLst>
              <a:ext uri="{FF2B5EF4-FFF2-40B4-BE49-F238E27FC236}">
                <a16:creationId xmlns:a16="http://schemas.microsoft.com/office/drawing/2014/main" id="{9C60B015-106E-48F3-9E83-0590B117F639}"/>
              </a:ext>
            </a:extLst>
          </p:cNvPr>
          <p:cNvSpPr/>
          <p:nvPr/>
        </p:nvSpPr>
        <p:spPr>
          <a:xfrm>
            <a:off x="7865392" y="2896568"/>
            <a:ext cx="2396354" cy="2396354"/>
          </a:xfrm>
          <a:prstGeom prst="ellipse">
            <a:avLst/>
          </a:prstGeom>
          <a:solidFill>
            <a:srgbClr val="F8981D"/>
          </a:solidFill>
          <a:ln w="9525"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99" b="0" i="0" u="none" strike="noStrike" kern="0" cap="none" spc="0" normalizeH="0" baseline="0" noProof="0" dirty="0">
                <a:ln>
                  <a:noFill/>
                </a:ln>
                <a:solidFill>
                  <a:prstClr val="white"/>
                </a:solidFill>
                <a:effectLst/>
                <a:uLnTx/>
                <a:uFillTx/>
                <a:latin typeface="Metropolis"/>
                <a:ea typeface="+mn-ea"/>
                <a:cs typeface="+mn-cs"/>
              </a:rPr>
              <a:t>Transform Security</a:t>
            </a:r>
          </a:p>
        </p:txBody>
      </p:sp>
      <p:sp>
        <p:nvSpPr>
          <p:cNvPr id="36" name="Oval 35">
            <a:extLst>
              <a:ext uri="{FF2B5EF4-FFF2-40B4-BE49-F238E27FC236}">
                <a16:creationId xmlns:a16="http://schemas.microsoft.com/office/drawing/2014/main" id="{3FDE6E36-6170-4F71-AC46-3EFB6B2F673A}"/>
              </a:ext>
            </a:extLst>
          </p:cNvPr>
          <p:cNvSpPr/>
          <p:nvPr/>
        </p:nvSpPr>
        <p:spPr>
          <a:xfrm>
            <a:off x="1701716" y="2896568"/>
            <a:ext cx="2396354" cy="2396354"/>
          </a:xfrm>
          <a:prstGeom prst="ellipse">
            <a:avLst/>
          </a:prstGeom>
          <a:solidFill>
            <a:srgbClr val="6DB33F"/>
          </a:solidFill>
          <a:ln w="9525"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99" b="1" i="0" u="none" strike="noStrike" kern="0" cap="none" spc="0" normalizeH="0" baseline="0" noProof="0">
                <a:ln>
                  <a:noFill/>
                </a:ln>
                <a:solidFill>
                  <a:prstClr val="white"/>
                </a:solidFill>
                <a:effectLst/>
                <a:uLnTx/>
                <a:uFillTx/>
                <a:latin typeface="Metropolis"/>
                <a:ea typeface="+mn-ea"/>
                <a:cs typeface="+mn-cs"/>
              </a:rPr>
              <a:t>Modernize Data Centers</a:t>
            </a:r>
          </a:p>
        </p:txBody>
      </p:sp>
      <p:sp>
        <p:nvSpPr>
          <p:cNvPr id="37" name="Oval 36">
            <a:extLst>
              <a:ext uri="{FF2B5EF4-FFF2-40B4-BE49-F238E27FC236}">
                <a16:creationId xmlns:a16="http://schemas.microsoft.com/office/drawing/2014/main" id="{B78CAFF2-6541-4260-8212-D258F551E4B8}"/>
              </a:ext>
            </a:extLst>
          </p:cNvPr>
          <p:cNvSpPr/>
          <p:nvPr/>
        </p:nvSpPr>
        <p:spPr>
          <a:xfrm>
            <a:off x="3756275" y="2896568"/>
            <a:ext cx="2396354" cy="2396354"/>
          </a:xfrm>
          <a:prstGeom prst="ellipse">
            <a:avLst/>
          </a:prstGeom>
          <a:solidFill>
            <a:srgbClr val="006990"/>
          </a:solidFill>
          <a:ln w="9525"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99" b="1" i="0" u="none" strike="noStrike" kern="0" cap="none" spc="0" normalizeH="0" baseline="0" noProof="0" dirty="0">
                <a:ln>
                  <a:noFill/>
                </a:ln>
                <a:solidFill>
                  <a:prstClr val="white"/>
                </a:solidFill>
                <a:effectLst/>
                <a:uLnTx/>
                <a:uFillTx/>
                <a:latin typeface="Metropolis"/>
                <a:ea typeface="+mn-ea"/>
                <a:cs typeface="+mn-cs"/>
              </a:rPr>
              <a:t>Integrate Public Clouds</a:t>
            </a:r>
          </a:p>
        </p:txBody>
      </p:sp>
      <p:sp>
        <p:nvSpPr>
          <p:cNvPr id="38" name="Freeform 27">
            <a:extLst>
              <a:ext uri="{FF2B5EF4-FFF2-40B4-BE49-F238E27FC236}">
                <a16:creationId xmlns:a16="http://schemas.microsoft.com/office/drawing/2014/main" id="{A2D0284D-4332-420C-9E74-DDF8B6C646DC}"/>
              </a:ext>
            </a:extLst>
          </p:cNvPr>
          <p:cNvSpPr/>
          <p:nvPr/>
        </p:nvSpPr>
        <p:spPr>
          <a:xfrm>
            <a:off x="7865394" y="3480357"/>
            <a:ext cx="341796" cy="1228776"/>
          </a:xfrm>
          <a:custGeom>
            <a:avLst/>
            <a:gdLst>
              <a:gd name="connsiteX0" fmla="*/ 170943 w 341885"/>
              <a:gd name="connsiteY0" fmla="*/ 0 h 1229096"/>
              <a:gd name="connsiteX1" fmla="*/ 197234 w 341885"/>
              <a:gd name="connsiteY1" fmla="*/ 43277 h 1229096"/>
              <a:gd name="connsiteX2" fmla="*/ 341885 w 341885"/>
              <a:gd name="connsiteY2" fmla="*/ 614548 h 1229096"/>
              <a:gd name="connsiteX3" fmla="*/ 197234 w 341885"/>
              <a:gd name="connsiteY3" fmla="*/ 1185819 h 1229096"/>
              <a:gd name="connsiteX4" fmla="*/ 170943 w 341885"/>
              <a:gd name="connsiteY4" fmla="*/ 1229096 h 1229096"/>
              <a:gd name="connsiteX5" fmla="*/ 144651 w 341885"/>
              <a:gd name="connsiteY5" fmla="*/ 1185819 h 1229096"/>
              <a:gd name="connsiteX6" fmla="*/ 0 w 341885"/>
              <a:gd name="connsiteY6" fmla="*/ 614548 h 1229096"/>
              <a:gd name="connsiteX7" fmla="*/ 144651 w 341885"/>
              <a:gd name="connsiteY7" fmla="*/ 43277 h 1229096"/>
              <a:gd name="connsiteX8" fmla="*/ 170943 w 341885"/>
              <a:gd name="connsiteY8" fmla="*/ 0 h 122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85" h="1229096">
                <a:moveTo>
                  <a:pt x="170943" y="0"/>
                </a:moveTo>
                <a:lnTo>
                  <a:pt x="197234" y="43277"/>
                </a:lnTo>
                <a:cubicBezTo>
                  <a:pt x="289485" y="213095"/>
                  <a:pt x="341885" y="407702"/>
                  <a:pt x="341885" y="614548"/>
                </a:cubicBezTo>
                <a:cubicBezTo>
                  <a:pt x="341885" y="821394"/>
                  <a:pt x="289485" y="1016001"/>
                  <a:pt x="197234" y="1185819"/>
                </a:cubicBezTo>
                <a:lnTo>
                  <a:pt x="170943" y="1229096"/>
                </a:lnTo>
                <a:lnTo>
                  <a:pt x="144651" y="1185819"/>
                </a:lnTo>
                <a:cubicBezTo>
                  <a:pt x="52401" y="1016001"/>
                  <a:pt x="0" y="821394"/>
                  <a:pt x="0" y="614548"/>
                </a:cubicBezTo>
                <a:cubicBezTo>
                  <a:pt x="0" y="407702"/>
                  <a:pt x="52401" y="213095"/>
                  <a:pt x="144651" y="43277"/>
                </a:cubicBezTo>
                <a:lnTo>
                  <a:pt x="170943" y="0"/>
                </a:lnTo>
                <a:close/>
              </a:path>
            </a:pathLst>
          </a:custGeom>
          <a:solidFill>
            <a:srgbClr val="3F3F3F">
              <a:alpha val="25000"/>
            </a:srgbClr>
          </a:solidFill>
          <a:ln w="9525"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prstClr val="white"/>
              </a:solidFill>
              <a:effectLst/>
              <a:uLnTx/>
              <a:uFillTx/>
              <a:latin typeface="Metropolis"/>
              <a:ea typeface="+mn-ea"/>
              <a:cs typeface="+mn-cs"/>
            </a:endParaRPr>
          </a:p>
        </p:txBody>
      </p:sp>
      <p:sp>
        <p:nvSpPr>
          <p:cNvPr id="39" name="Freeform 28">
            <a:extLst>
              <a:ext uri="{FF2B5EF4-FFF2-40B4-BE49-F238E27FC236}">
                <a16:creationId xmlns:a16="http://schemas.microsoft.com/office/drawing/2014/main" id="{F94875EB-6A5A-4F04-95AC-A7EF126916F3}"/>
              </a:ext>
            </a:extLst>
          </p:cNvPr>
          <p:cNvSpPr/>
          <p:nvPr/>
        </p:nvSpPr>
        <p:spPr>
          <a:xfrm>
            <a:off x="3756275" y="3480358"/>
            <a:ext cx="341795" cy="1228774"/>
          </a:xfrm>
          <a:custGeom>
            <a:avLst/>
            <a:gdLst>
              <a:gd name="connsiteX0" fmla="*/ 170942 w 341884"/>
              <a:gd name="connsiteY0" fmla="*/ 0 h 1229094"/>
              <a:gd name="connsiteX1" fmla="*/ 197233 w 341884"/>
              <a:gd name="connsiteY1" fmla="*/ 43276 h 1229094"/>
              <a:gd name="connsiteX2" fmla="*/ 341884 w 341884"/>
              <a:gd name="connsiteY2" fmla="*/ 614547 h 1229094"/>
              <a:gd name="connsiteX3" fmla="*/ 197233 w 341884"/>
              <a:gd name="connsiteY3" fmla="*/ 1185818 h 1229094"/>
              <a:gd name="connsiteX4" fmla="*/ 170942 w 341884"/>
              <a:gd name="connsiteY4" fmla="*/ 1229094 h 1229094"/>
              <a:gd name="connsiteX5" fmla="*/ 144651 w 341884"/>
              <a:gd name="connsiteY5" fmla="*/ 1185818 h 1229094"/>
              <a:gd name="connsiteX6" fmla="*/ 0 w 341884"/>
              <a:gd name="connsiteY6" fmla="*/ 614547 h 1229094"/>
              <a:gd name="connsiteX7" fmla="*/ 144651 w 341884"/>
              <a:gd name="connsiteY7" fmla="*/ 43276 h 1229094"/>
              <a:gd name="connsiteX8" fmla="*/ 170942 w 341884"/>
              <a:gd name="connsiteY8" fmla="*/ 0 h 122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84" h="1229094">
                <a:moveTo>
                  <a:pt x="170942" y="0"/>
                </a:moveTo>
                <a:lnTo>
                  <a:pt x="197233" y="43276"/>
                </a:lnTo>
                <a:cubicBezTo>
                  <a:pt x="289484" y="213094"/>
                  <a:pt x="341884" y="407701"/>
                  <a:pt x="341884" y="614547"/>
                </a:cubicBezTo>
                <a:cubicBezTo>
                  <a:pt x="341884" y="821393"/>
                  <a:pt x="289484" y="1016000"/>
                  <a:pt x="197233" y="1185818"/>
                </a:cubicBezTo>
                <a:lnTo>
                  <a:pt x="170942" y="1229094"/>
                </a:lnTo>
                <a:lnTo>
                  <a:pt x="144651" y="1185818"/>
                </a:lnTo>
                <a:cubicBezTo>
                  <a:pt x="52401" y="1016000"/>
                  <a:pt x="0" y="821393"/>
                  <a:pt x="0" y="614547"/>
                </a:cubicBezTo>
                <a:cubicBezTo>
                  <a:pt x="0" y="407701"/>
                  <a:pt x="52401" y="213094"/>
                  <a:pt x="144651" y="43276"/>
                </a:cubicBezTo>
                <a:lnTo>
                  <a:pt x="170942" y="0"/>
                </a:lnTo>
                <a:close/>
              </a:path>
            </a:pathLst>
          </a:custGeom>
          <a:solidFill>
            <a:srgbClr val="00885A"/>
          </a:solidFill>
          <a:ln w="9525"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prstClr val="white"/>
              </a:solidFill>
              <a:effectLst/>
              <a:uLnTx/>
              <a:uFillTx/>
              <a:latin typeface="Metropolis"/>
              <a:ea typeface="+mn-ea"/>
              <a:cs typeface="+mn-cs"/>
            </a:endParaRPr>
          </a:p>
        </p:txBody>
      </p:sp>
      <p:sp>
        <p:nvSpPr>
          <p:cNvPr id="40" name="Freeform 29">
            <a:extLst>
              <a:ext uri="{FF2B5EF4-FFF2-40B4-BE49-F238E27FC236}">
                <a16:creationId xmlns:a16="http://schemas.microsoft.com/office/drawing/2014/main" id="{950387A2-F6FB-488A-88BF-A140E078888B}"/>
              </a:ext>
            </a:extLst>
          </p:cNvPr>
          <p:cNvSpPr/>
          <p:nvPr/>
        </p:nvSpPr>
        <p:spPr>
          <a:xfrm>
            <a:off x="5810834" y="3480358"/>
            <a:ext cx="341795" cy="1228774"/>
          </a:xfrm>
          <a:custGeom>
            <a:avLst/>
            <a:gdLst>
              <a:gd name="connsiteX0" fmla="*/ 170942 w 341884"/>
              <a:gd name="connsiteY0" fmla="*/ 0 h 1229094"/>
              <a:gd name="connsiteX1" fmla="*/ 197233 w 341884"/>
              <a:gd name="connsiteY1" fmla="*/ 43276 h 1229094"/>
              <a:gd name="connsiteX2" fmla="*/ 341884 w 341884"/>
              <a:gd name="connsiteY2" fmla="*/ 614547 h 1229094"/>
              <a:gd name="connsiteX3" fmla="*/ 197233 w 341884"/>
              <a:gd name="connsiteY3" fmla="*/ 1185818 h 1229094"/>
              <a:gd name="connsiteX4" fmla="*/ 170942 w 341884"/>
              <a:gd name="connsiteY4" fmla="*/ 1229094 h 1229094"/>
              <a:gd name="connsiteX5" fmla="*/ 144651 w 341884"/>
              <a:gd name="connsiteY5" fmla="*/ 1185818 h 1229094"/>
              <a:gd name="connsiteX6" fmla="*/ 0 w 341884"/>
              <a:gd name="connsiteY6" fmla="*/ 614547 h 1229094"/>
              <a:gd name="connsiteX7" fmla="*/ 144651 w 341884"/>
              <a:gd name="connsiteY7" fmla="*/ 43276 h 1229094"/>
              <a:gd name="connsiteX8" fmla="*/ 170942 w 341884"/>
              <a:gd name="connsiteY8" fmla="*/ 0 h 122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84" h="1229094">
                <a:moveTo>
                  <a:pt x="170942" y="0"/>
                </a:moveTo>
                <a:lnTo>
                  <a:pt x="197233" y="43276"/>
                </a:lnTo>
                <a:cubicBezTo>
                  <a:pt x="289484" y="213094"/>
                  <a:pt x="341884" y="407701"/>
                  <a:pt x="341884" y="614547"/>
                </a:cubicBezTo>
                <a:cubicBezTo>
                  <a:pt x="341884" y="821393"/>
                  <a:pt x="289484" y="1016000"/>
                  <a:pt x="197233" y="1185818"/>
                </a:cubicBezTo>
                <a:lnTo>
                  <a:pt x="170942" y="1229094"/>
                </a:lnTo>
                <a:lnTo>
                  <a:pt x="144651" y="1185818"/>
                </a:lnTo>
                <a:cubicBezTo>
                  <a:pt x="52401" y="1016000"/>
                  <a:pt x="0" y="821393"/>
                  <a:pt x="0" y="614547"/>
                </a:cubicBezTo>
                <a:cubicBezTo>
                  <a:pt x="0" y="407701"/>
                  <a:pt x="52401" y="213094"/>
                  <a:pt x="144651" y="43276"/>
                </a:cubicBezTo>
                <a:lnTo>
                  <a:pt x="170942" y="0"/>
                </a:lnTo>
                <a:close/>
              </a:path>
            </a:pathLst>
          </a:custGeom>
          <a:solidFill>
            <a:srgbClr val="3F3F3F">
              <a:alpha val="20000"/>
            </a:srgbClr>
          </a:solidFill>
          <a:ln w="9525"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399" b="0" i="0" u="none" strike="noStrike" kern="0" cap="none" spc="0" normalizeH="0" baseline="0" noProof="0">
              <a:ln>
                <a:noFill/>
              </a:ln>
              <a:solidFill>
                <a:prstClr val="white"/>
              </a:solidFill>
              <a:effectLst/>
              <a:uLnTx/>
              <a:uFillTx/>
              <a:latin typeface="Metropolis"/>
              <a:ea typeface="+mn-ea"/>
              <a:cs typeface="+mn-cs"/>
            </a:endParaRPr>
          </a:p>
        </p:txBody>
      </p:sp>
      <p:grpSp>
        <p:nvGrpSpPr>
          <p:cNvPr id="41" name="Group 40">
            <a:extLst>
              <a:ext uri="{FF2B5EF4-FFF2-40B4-BE49-F238E27FC236}">
                <a16:creationId xmlns:a16="http://schemas.microsoft.com/office/drawing/2014/main" id="{1DD66674-309D-4937-B004-5ED6EEB2D7EB}"/>
              </a:ext>
            </a:extLst>
          </p:cNvPr>
          <p:cNvGrpSpPr/>
          <p:nvPr/>
        </p:nvGrpSpPr>
        <p:grpSpPr>
          <a:xfrm>
            <a:off x="1960117" y="5272973"/>
            <a:ext cx="4011345" cy="395926"/>
            <a:chOff x="1959040" y="5611248"/>
            <a:chExt cx="4193604" cy="396029"/>
          </a:xfrm>
        </p:grpSpPr>
        <p:sp>
          <p:nvSpPr>
            <p:cNvPr id="42" name="Freeform 20">
              <a:extLst>
                <a:ext uri="{FF2B5EF4-FFF2-40B4-BE49-F238E27FC236}">
                  <a16:creationId xmlns:a16="http://schemas.microsoft.com/office/drawing/2014/main" id="{15C9DCD4-D108-4F6A-976B-29D986B255F5}"/>
                </a:ext>
              </a:extLst>
            </p:cNvPr>
            <p:cNvSpPr/>
            <p:nvPr/>
          </p:nvSpPr>
          <p:spPr>
            <a:xfrm flipV="1">
              <a:off x="1959040" y="5611248"/>
              <a:ext cx="4193604" cy="167395"/>
            </a:xfrm>
            <a:custGeom>
              <a:avLst/>
              <a:gdLst>
                <a:gd name="connsiteX0" fmla="*/ 0 w 12218276"/>
                <a:gd name="connsiteY0" fmla="*/ 6858000 h 6858000"/>
                <a:gd name="connsiteX1" fmla="*/ 0 w 12218276"/>
                <a:gd name="connsiteY1" fmla="*/ 0 h 6858000"/>
                <a:gd name="connsiteX2" fmla="*/ 12218276 w 12218276"/>
                <a:gd name="connsiteY2" fmla="*/ 0 h 6858000"/>
                <a:gd name="connsiteX3" fmla="*/ 12218276 w 122182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18276" h="6858000">
                  <a:moveTo>
                    <a:pt x="0" y="6858000"/>
                  </a:moveTo>
                  <a:lnTo>
                    <a:pt x="0" y="0"/>
                  </a:lnTo>
                  <a:lnTo>
                    <a:pt x="12218276" y="0"/>
                  </a:lnTo>
                  <a:lnTo>
                    <a:pt x="12218276" y="6858000"/>
                  </a:lnTo>
                </a:path>
              </a:pathLst>
            </a:custGeom>
            <a:noFill/>
            <a:ln w="38100" cap="flat" cmpd="sng" algn="ctr">
              <a:solidFill>
                <a:srgbClr val="D9541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Metropolis"/>
                <a:ea typeface="+mn-ea"/>
                <a:cs typeface="+mn-cs"/>
              </a:endParaRPr>
            </a:p>
          </p:txBody>
        </p:sp>
        <p:sp>
          <p:nvSpPr>
            <p:cNvPr id="43" name="Rectangle 42">
              <a:extLst>
                <a:ext uri="{FF2B5EF4-FFF2-40B4-BE49-F238E27FC236}">
                  <a16:creationId xmlns:a16="http://schemas.microsoft.com/office/drawing/2014/main" id="{16BF87D1-C98D-472E-B734-F222AF8939AE}"/>
                </a:ext>
              </a:extLst>
            </p:cNvPr>
            <p:cNvSpPr/>
            <p:nvPr/>
          </p:nvSpPr>
          <p:spPr>
            <a:xfrm>
              <a:off x="3083106" y="5668723"/>
              <a:ext cx="1945475" cy="338554"/>
            </a:xfrm>
            <a:prstGeom prst="rect">
              <a:avLst/>
            </a:prstGeom>
            <a:solidFill>
              <a:sysClr val="window" lastClr="FFFFFF"/>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300" normalizeH="0" baseline="0" noProof="0">
                  <a:ln>
                    <a:noFill/>
                  </a:ln>
                  <a:solidFill>
                    <a:srgbClr val="D9541E"/>
                  </a:solidFill>
                  <a:effectLst/>
                  <a:uLnTx/>
                  <a:uFillTx/>
                  <a:latin typeface="Metropolis"/>
                </a:rPr>
                <a:t>Automate IT</a:t>
              </a:r>
            </a:p>
          </p:txBody>
        </p:sp>
      </p:grpSp>
      <p:sp>
        <p:nvSpPr>
          <p:cNvPr id="44" name="Freeform 33">
            <a:extLst>
              <a:ext uri="{FF2B5EF4-FFF2-40B4-BE49-F238E27FC236}">
                <a16:creationId xmlns:a16="http://schemas.microsoft.com/office/drawing/2014/main" id="{4E9EF855-F33B-46A8-803F-8989BE2296A5}"/>
              </a:ext>
            </a:extLst>
          </p:cNvPr>
          <p:cNvSpPr/>
          <p:nvPr/>
        </p:nvSpPr>
        <p:spPr>
          <a:xfrm flipV="1">
            <a:off x="1749605" y="5604442"/>
            <a:ext cx="8500569" cy="409796"/>
          </a:xfrm>
          <a:custGeom>
            <a:avLst/>
            <a:gdLst>
              <a:gd name="connsiteX0" fmla="*/ 0 w 12218276"/>
              <a:gd name="connsiteY0" fmla="*/ 6858000 h 6858000"/>
              <a:gd name="connsiteX1" fmla="*/ 0 w 12218276"/>
              <a:gd name="connsiteY1" fmla="*/ 0 h 6858000"/>
              <a:gd name="connsiteX2" fmla="*/ 12218276 w 12218276"/>
              <a:gd name="connsiteY2" fmla="*/ 0 h 6858000"/>
              <a:gd name="connsiteX3" fmla="*/ 12218276 w 122182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18276" h="6858000">
                <a:moveTo>
                  <a:pt x="0" y="6858000"/>
                </a:moveTo>
                <a:lnTo>
                  <a:pt x="0" y="0"/>
                </a:lnTo>
                <a:lnTo>
                  <a:pt x="12218276" y="0"/>
                </a:lnTo>
                <a:lnTo>
                  <a:pt x="12218276" y="6858000"/>
                </a:lnTo>
              </a:path>
            </a:pathLst>
          </a:custGeom>
          <a:noFill/>
          <a:ln w="9525" cap="flat" cmpd="sng" algn="ctr">
            <a:solidFill>
              <a:srgbClr val="FF00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prstClr val="white"/>
              </a:solidFill>
              <a:effectLst/>
              <a:uLnTx/>
              <a:uFillTx/>
              <a:latin typeface="Metropolis"/>
              <a:ea typeface="+mn-ea"/>
              <a:cs typeface="+mn-cs"/>
            </a:endParaRPr>
          </a:p>
        </p:txBody>
      </p:sp>
      <p:sp>
        <p:nvSpPr>
          <p:cNvPr id="45" name="Rectangle 44">
            <a:extLst>
              <a:ext uri="{FF2B5EF4-FFF2-40B4-BE49-F238E27FC236}">
                <a16:creationId xmlns:a16="http://schemas.microsoft.com/office/drawing/2014/main" id="{EF82CB9B-07ED-414C-8CAC-5F5CAF82E31A}"/>
              </a:ext>
            </a:extLst>
          </p:cNvPr>
          <p:cNvSpPr/>
          <p:nvPr/>
        </p:nvSpPr>
        <p:spPr>
          <a:xfrm>
            <a:off x="4435204" y="5821740"/>
            <a:ext cx="3143809" cy="338554"/>
          </a:xfrm>
          <a:prstGeom prst="rect">
            <a:avLst/>
          </a:prstGeom>
          <a:solidFill>
            <a:sysClr val="window" lastClr="FFFFFF"/>
          </a:solid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300" normalizeH="0" baseline="0" noProof="0" dirty="0">
                <a:ln>
                  <a:noFill/>
                </a:ln>
                <a:solidFill>
                  <a:srgbClr val="FF0066"/>
                </a:solidFill>
                <a:effectLst/>
                <a:uLnTx/>
                <a:uFillTx/>
                <a:latin typeface="Metropolis"/>
              </a:rPr>
              <a:t>STRATEGIC IT PRIORITIES</a:t>
            </a:r>
          </a:p>
        </p:txBody>
      </p:sp>
    </p:spTree>
    <p:extLst>
      <p:ext uri="{BB962C8B-B14F-4D97-AF65-F5344CB8AC3E}">
        <p14:creationId xmlns:p14="http://schemas.microsoft.com/office/powerpoint/2010/main" val="189426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9" presetClass="emph" presetSubtype="0" grpId="0" nodeType="withEffect">
                                  <p:stCondLst>
                                    <p:cond delay="0"/>
                                  </p:stCondLst>
                                  <p:childTnLst>
                                    <p:set>
                                      <p:cBhvr rctx="PPT">
                                        <p:cTn id="8" dur="indefinite"/>
                                        <p:tgtEl>
                                          <p:spTgt spid="34"/>
                                        </p:tgtEl>
                                        <p:attrNameLst>
                                          <p:attrName>style.opacity</p:attrName>
                                        </p:attrNameLst>
                                      </p:cBhvr>
                                      <p:to>
                                        <p:strVal val="0.25"/>
                                      </p:to>
                                    </p:set>
                                    <p:animEffect filter="image" prLst="opacity: 0.25">
                                      <p:cBhvr rctx="IE">
                                        <p:cTn id="9" dur="indefinite"/>
                                        <p:tgtEl>
                                          <p:spTgt spid="34"/>
                                        </p:tgtEl>
                                      </p:cBhvr>
                                    </p:animEffect>
                                  </p:childTnLst>
                                </p:cTn>
                              </p:par>
                              <p:par>
                                <p:cTn id="10" presetID="9" presetClass="emph" presetSubtype="0" grpId="0" nodeType="withEffect">
                                  <p:stCondLst>
                                    <p:cond delay="0"/>
                                  </p:stCondLst>
                                  <p:childTnLst>
                                    <p:set>
                                      <p:cBhvr rctx="PPT">
                                        <p:cTn id="11" dur="indefinite"/>
                                        <p:tgtEl>
                                          <p:spTgt spid="35"/>
                                        </p:tgtEl>
                                        <p:attrNameLst>
                                          <p:attrName>style.opacity</p:attrName>
                                        </p:attrNameLst>
                                      </p:cBhvr>
                                      <p:to>
                                        <p:strVal val="0.25"/>
                                      </p:to>
                                    </p:set>
                                    <p:animEffect filter="image" prLst="opacity: 0.25">
                                      <p:cBhvr rctx="IE">
                                        <p:cTn id="12" dur="indefinite"/>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149A7599-1646-4D12-A070-6980F4FA3E5E}"/>
              </a:ext>
            </a:extLst>
          </p:cNvPr>
          <p:cNvSpPr txBox="1">
            <a:spLocks/>
          </p:cNvSpPr>
          <p:nvPr/>
        </p:nvSpPr>
        <p:spPr>
          <a:xfrm>
            <a:off x="579809" y="412751"/>
            <a:ext cx="11001004" cy="381000"/>
          </a:xfrm>
          <a:prstGeom prst="rect">
            <a:avLst/>
          </a:prstGeom>
        </p:spPr>
        <p:txBody>
          <a:bodyPr vert="horz" wrap="none" lIns="0" tIns="0" rIns="0" bIns="0" rtlCol="0" anchor="b">
            <a:noAutofit/>
          </a:bodyPr>
          <a:lstStyle>
            <a:lvl1pPr algn="l" defTabSz="914400" rtl="0" eaLnBrk="1" latinLnBrk="0" hangingPunct="1">
              <a:lnSpc>
                <a:spcPct val="90000"/>
              </a:lnSpc>
              <a:spcBef>
                <a:spcPct val="0"/>
              </a:spcBef>
              <a:buNone/>
              <a:defRPr sz="2800" b="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etropolis Light"/>
                <a:ea typeface="+mj-ea"/>
                <a:cs typeface="+mj-cs"/>
              </a:rPr>
              <a:t>Empowering Digital Transformation Objectives</a:t>
            </a:r>
          </a:p>
        </p:txBody>
      </p:sp>
      <p:grpSp>
        <p:nvGrpSpPr>
          <p:cNvPr id="47" name="Group 46">
            <a:extLst>
              <a:ext uri="{FF2B5EF4-FFF2-40B4-BE49-F238E27FC236}">
                <a16:creationId xmlns:a16="http://schemas.microsoft.com/office/drawing/2014/main" id="{49224F92-D8D3-4512-B9E1-961B2482EF6E}"/>
              </a:ext>
            </a:extLst>
          </p:cNvPr>
          <p:cNvGrpSpPr/>
          <p:nvPr/>
        </p:nvGrpSpPr>
        <p:grpSpPr>
          <a:xfrm>
            <a:off x="592866" y="1219200"/>
            <a:ext cx="11003092" cy="5016021"/>
            <a:chOff x="592866" y="1219200"/>
            <a:chExt cx="11003092" cy="5016021"/>
          </a:xfrm>
        </p:grpSpPr>
        <p:sp>
          <p:nvSpPr>
            <p:cNvPr id="48" name="Rectangle 47">
              <a:extLst>
                <a:ext uri="{FF2B5EF4-FFF2-40B4-BE49-F238E27FC236}">
                  <a16:creationId xmlns:a16="http://schemas.microsoft.com/office/drawing/2014/main" id="{73E48710-1239-4E57-8422-0A09E7E75ED3}"/>
                </a:ext>
              </a:extLst>
            </p:cNvPr>
            <p:cNvSpPr/>
            <p:nvPr/>
          </p:nvSpPr>
          <p:spPr>
            <a:xfrm>
              <a:off x="592866" y="1608515"/>
              <a:ext cx="11003092" cy="4626706"/>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endParaRPr lang="en-US" sz="1200" dirty="0">
                <a:solidFill>
                  <a:schemeClr val="bg1"/>
                </a:solidFill>
              </a:endParaRPr>
            </a:p>
          </p:txBody>
        </p:sp>
        <p:sp>
          <p:nvSpPr>
            <p:cNvPr id="49" name="Rectangle 48">
              <a:extLst>
                <a:ext uri="{FF2B5EF4-FFF2-40B4-BE49-F238E27FC236}">
                  <a16:creationId xmlns:a16="http://schemas.microsoft.com/office/drawing/2014/main" id="{8488A4C3-0D87-4409-A37B-EBF7ECBBA190}"/>
                </a:ext>
              </a:extLst>
            </p:cNvPr>
            <p:cNvSpPr/>
            <p:nvPr/>
          </p:nvSpPr>
          <p:spPr>
            <a:xfrm>
              <a:off x="592866" y="1219200"/>
              <a:ext cx="11001004" cy="389315"/>
            </a:xfrm>
            <a:prstGeom prst="rect">
              <a:avLst/>
            </a:prstGeom>
            <a:solidFill>
              <a:srgbClr val="FF0066"/>
            </a:solid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sz="1798" b="1" dirty="0">
                  <a:solidFill>
                    <a:schemeClr val="bg1"/>
                  </a:solidFill>
                </a:rPr>
                <a:t>Digital Transformation</a:t>
              </a:r>
            </a:p>
          </p:txBody>
        </p:sp>
      </p:grpSp>
      <p:grpSp>
        <p:nvGrpSpPr>
          <p:cNvPr id="50" name="Group 49">
            <a:extLst>
              <a:ext uri="{FF2B5EF4-FFF2-40B4-BE49-F238E27FC236}">
                <a16:creationId xmlns:a16="http://schemas.microsoft.com/office/drawing/2014/main" id="{C650816B-EC11-47B0-B56D-F1A1F46AA196}"/>
              </a:ext>
            </a:extLst>
          </p:cNvPr>
          <p:cNvGrpSpPr/>
          <p:nvPr/>
        </p:nvGrpSpPr>
        <p:grpSpPr>
          <a:xfrm>
            <a:off x="893948" y="2106371"/>
            <a:ext cx="10561451" cy="2890197"/>
            <a:chOff x="893948" y="2106371"/>
            <a:chExt cx="10561451" cy="2890197"/>
          </a:xfrm>
        </p:grpSpPr>
        <p:grpSp>
          <p:nvGrpSpPr>
            <p:cNvPr id="51" name="Group 50">
              <a:extLst>
                <a:ext uri="{FF2B5EF4-FFF2-40B4-BE49-F238E27FC236}">
                  <a16:creationId xmlns:a16="http://schemas.microsoft.com/office/drawing/2014/main" id="{6DE19018-A7A1-42A7-91C2-AD3E10C246ED}"/>
                </a:ext>
              </a:extLst>
            </p:cNvPr>
            <p:cNvGrpSpPr/>
            <p:nvPr/>
          </p:nvGrpSpPr>
          <p:grpSpPr>
            <a:xfrm>
              <a:off x="893948" y="2106371"/>
              <a:ext cx="10561451" cy="2890197"/>
              <a:chOff x="893948" y="2106372"/>
              <a:chExt cx="10561451" cy="2735692"/>
            </a:xfrm>
          </p:grpSpPr>
          <p:sp>
            <p:nvSpPr>
              <p:cNvPr id="72" name="Rectangle 71">
                <a:extLst>
                  <a:ext uri="{FF2B5EF4-FFF2-40B4-BE49-F238E27FC236}">
                    <a16:creationId xmlns:a16="http://schemas.microsoft.com/office/drawing/2014/main" id="{39996631-F2BF-47EB-997B-6C4E4DE7AEEB}"/>
                  </a:ext>
                </a:extLst>
              </p:cNvPr>
              <p:cNvSpPr/>
              <p:nvPr/>
            </p:nvSpPr>
            <p:spPr>
              <a:xfrm>
                <a:off x="893948" y="2106372"/>
                <a:ext cx="10561451" cy="2735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dirty="0"/>
              </a:p>
            </p:txBody>
          </p:sp>
          <p:sp>
            <p:nvSpPr>
              <p:cNvPr id="73" name="TextBox 72">
                <a:extLst>
                  <a:ext uri="{FF2B5EF4-FFF2-40B4-BE49-F238E27FC236}">
                    <a16:creationId xmlns:a16="http://schemas.microsoft.com/office/drawing/2014/main" id="{A730E5DA-6162-4103-BF00-C0C5A0D02C25}"/>
                  </a:ext>
                </a:extLst>
              </p:cNvPr>
              <p:cNvSpPr txBox="1"/>
              <p:nvPr/>
            </p:nvSpPr>
            <p:spPr>
              <a:xfrm rot="16200000">
                <a:off x="462982" y="2710335"/>
                <a:ext cx="1663370" cy="455489"/>
              </a:xfrm>
              <a:prstGeom prst="rect">
                <a:avLst/>
              </a:prstGeom>
              <a:noFill/>
            </p:spPr>
            <p:txBody>
              <a:bodyPr wrap="square" lIns="0" tIns="0" rIns="0" bIns="0" rtlCol="0" anchor="ctr">
                <a:noAutofit/>
              </a:bodyPr>
              <a:lstStyle/>
              <a:p>
                <a:pPr algn="ctr">
                  <a:lnSpc>
                    <a:spcPct val="90000"/>
                  </a:lnSpc>
                </a:pPr>
                <a:r>
                  <a:rPr lang="en-US" sz="1200" b="1" dirty="0">
                    <a:solidFill>
                      <a:schemeClr val="tx1">
                        <a:lumMod val="75000"/>
                      </a:schemeClr>
                    </a:solidFill>
                    <a:ea typeface="Calibri" charset="0"/>
                    <a:cs typeface="Calibri" charset="0"/>
                  </a:rPr>
                  <a:t>STRATEGIC </a:t>
                </a:r>
                <a:br>
                  <a:rPr lang="en-US" sz="1200" b="1" dirty="0">
                    <a:solidFill>
                      <a:schemeClr val="tx1">
                        <a:lumMod val="75000"/>
                      </a:schemeClr>
                    </a:solidFill>
                    <a:ea typeface="Calibri" charset="0"/>
                    <a:cs typeface="Calibri" charset="0"/>
                  </a:rPr>
                </a:br>
                <a:r>
                  <a:rPr lang="en-US" sz="1200" b="1" dirty="0">
                    <a:solidFill>
                      <a:schemeClr val="tx1">
                        <a:lumMod val="75000"/>
                      </a:schemeClr>
                    </a:solidFill>
                    <a:ea typeface="Calibri" charset="0"/>
                    <a:cs typeface="Calibri" charset="0"/>
                  </a:rPr>
                  <a:t>PRIORITIES</a:t>
                </a:r>
              </a:p>
            </p:txBody>
          </p:sp>
          <p:sp>
            <p:nvSpPr>
              <p:cNvPr id="74" name="TextBox 73">
                <a:extLst>
                  <a:ext uri="{FF2B5EF4-FFF2-40B4-BE49-F238E27FC236}">
                    <a16:creationId xmlns:a16="http://schemas.microsoft.com/office/drawing/2014/main" id="{5182A5B0-3C80-439F-8A31-AC2B076D267D}"/>
                  </a:ext>
                </a:extLst>
              </p:cNvPr>
              <p:cNvSpPr txBox="1"/>
              <p:nvPr/>
            </p:nvSpPr>
            <p:spPr>
              <a:xfrm rot="16200000">
                <a:off x="758520" y="4078172"/>
                <a:ext cx="1072295" cy="455489"/>
              </a:xfrm>
              <a:prstGeom prst="rect">
                <a:avLst/>
              </a:prstGeom>
              <a:noFill/>
            </p:spPr>
            <p:txBody>
              <a:bodyPr wrap="square" lIns="0" tIns="0" rIns="0" bIns="0" rtlCol="0" anchor="ctr">
                <a:noAutofit/>
              </a:bodyPr>
              <a:lstStyle/>
              <a:p>
                <a:pPr algn="ctr">
                  <a:lnSpc>
                    <a:spcPct val="90000"/>
                  </a:lnSpc>
                </a:pPr>
                <a:r>
                  <a:rPr lang="en-US" sz="1200" b="1" dirty="0">
                    <a:solidFill>
                      <a:schemeClr val="tx1">
                        <a:lumMod val="75000"/>
                      </a:schemeClr>
                    </a:solidFill>
                    <a:ea typeface="Calibri" charset="0"/>
                    <a:cs typeface="Calibri" charset="0"/>
                  </a:rPr>
                  <a:t>IT</a:t>
                </a:r>
                <a:br>
                  <a:rPr lang="en-US" sz="1200" b="1" dirty="0">
                    <a:solidFill>
                      <a:schemeClr val="tx1">
                        <a:lumMod val="75000"/>
                      </a:schemeClr>
                    </a:solidFill>
                    <a:ea typeface="Calibri" charset="0"/>
                    <a:cs typeface="Calibri" charset="0"/>
                  </a:rPr>
                </a:br>
                <a:r>
                  <a:rPr lang="en-US" sz="1200" b="1" dirty="0">
                    <a:solidFill>
                      <a:schemeClr val="tx1">
                        <a:lumMod val="75000"/>
                      </a:schemeClr>
                    </a:solidFill>
                    <a:ea typeface="Calibri" charset="0"/>
                    <a:cs typeface="Calibri" charset="0"/>
                  </a:rPr>
                  <a:t>INITIATIVES</a:t>
                </a:r>
              </a:p>
            </p:txBody>
          </p:sp>
        </p:grpSp>
        <p:grpSp>
          <p:nvGrpSpPr>
            <p:cNvPr id="52" name="Group 51">
              <a:extLst>
                <a:ext uri="{FF2B5EF4-FFF2-40B4-BE49-F238E27FC236}">
                  <a16:creationId xmlns:a16="http://schemas.microsoft.com/office/drawing/2014/main" id="{4172A80A-EE87-4321-BCDF-203B6E7332D4}"/>
                </a:ext>
              </a:extLst>
            </p:cNvPr>
            <p:cNvGrpSpPr/>
            <p:nvPr/>
          </p:nvGrpSpPr>
          <p:grpSpPr>
            <a:xfrm>
              <a:off x="893949" y="2282276"/>
              <a:ext cx="10534463" cy="2585731"/>
              <a:chOff x="893949" y="2251773"/>
              <a:chExt cx="10534463" cy="2585731"/>
            </a:xfrm>
          </p:grpSpPr>
          <p:cxnSp>
            <p:nvCxnSpPr>
              <p:cNvPr id="53" name="Straight Connector 52">
                <a:extLst>
                  <a:ext uri="{FF2B5EF4-FFF2-40B4-BE49-F238E27FC236}">
                    <a16:creationId xmlns:a16="http://schemas.microsoft.com/office/drawing/2014/main" id="{7B48E57C-8F04-4010-8D9D-599845380CDC}"/>
                  </a:ext>
                </a:extLst>
              </p:cNvPr>
              <p:cNvCxnSpPr>
                <a:cxnSpLocks/>
              </p:cNvCxnSpPr>
              <p:nvPr/>
            </p:nvCxnSpPr>
            <p:spPr bwMode="gray">
              <a:xfrm flipV="1">
                <a:off x="893949" y="3855697"/>
                <a:ext cx="10523351" cy="8015"/>
              </a:xfrm>
              <a:prstGeom prst="line">
                <a:avLst/>
              </a:prstGeom>
              <a:ln w="12700">
                <a:solidFill>
                  <a:schemeClr val="bg2">
                    <a:lumMod val="90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C79BFCE0-42D1-4E08-9B93-DC2777E49C5F}"/>
                  </a:ext>
                </a:extLst>
              </p:cNvPr>
              <p:cNvGrpSpPr/>
              <p:nvPr/>
            </p:nvGrpSpPr>
            <p:grpSpPr>
              <a:xfrm>
                <a:off x="2224242" y="2251773"/>
                <a:ext cx="9204170" cy="2585731"/>
                <a:chOff x="2224242" y="2251773"/>
                <a:chExt cx="9204170" cy="2585731"/>
              </a:xfrm>
            </p:grpSpPr>
            <p:grpSp>
              <p:nvGrpSpPr>
                <p:cNvPr id="55" name="Group 54">
                  <a:extLst>
                    <a:ext uri="{FF2B5EF4-FFF2-40B4-BE49-F238E27FC236}">
                      <a16:creationId xmlns:a16="http://schemas.microsoft.com/office/drawing/2014/main" id="{5516CAEF-E3E7-4F3B-896C-8075012D4850}"/>
                    </a:ext>
                  </a:extLst>
                </p:cNvPr>
                <p:cNvGrpSpPr/>
                <p:nvPr/>
              </p:nvGrpSpPr>
              <p:grpSpPr>
                <a:xfrm>
                  <a:off x="8645568" y="2251773"/>
                  <a:ext cx="2782844" cy="2585731"/>
                  <a:chOff x="8645568" y="2251773"/>
                  <a:chExt cx="2782844" cy="2585731"/>
                </a:xfrm>
              </p:grpSpPr>
              <p:grpSp>
                <p:nvGrpSpPr>
                  <p:cNvPr id="67" name="Group 66">
                    <a:extLst>
                      <a:ext uri="{FF2B5EF4-FFF2-40B4-BE49-F238E27FC236}">
                        <a16:creationId xmlns:a16="http://schemas.microsoft.com/office/drawing/2014/main" id="{4F8A6056-0504-46C0-9609-602DE79B08B0}"/>
                      </a:ext>
                    </a:extLst>
                  </p:cNvPr>
                  <p:cNvGrpSpPr/>
                  <p:nvPr/>
                </p:nvGrpSpPr>
                <p:grpSpPr>
                  <a:xfrm>
                    <a:off x="8645568" y="3923104"/>
                    <a:ext cx="2782844" cy="914400"/>
                    <a:chOff x="8645568" y="3838189"/>
                    <a:chExt cx="2782844" cy="914400"/>
                  </a:xfrm>
                </p:grpSpPr>
                <p:sp>
                  <p:nvSpPr>
                    <p:cNvPr id="69" name="Oval 68">
                      <a:extLst>
                        <a:ext uri="{FF2B5EF4-FFF2-40B4-BE49-F238E27FC236}">
                          <a16:creationId xmlns:a16="http://schemas.microsoft.com/office/drawing/2014/main" id="{0D8E4B35-D740-4AB2-97BF-6564498BFE44}"/>
                        </a:ext>
                      </a:extLst>
                    </p:cNvPr>
                    <p:cNvSpPr/>
                    <p:nvPr/>
                  </p:nvSpPr>
                  <p:spPr>
                    <a:xfrm>
                      <a:off x="8645568" y="3838189"/>
                      <a:ext cx="914400" cy="914400"/>
                    </a:xfrm>
                    <a:prstGeom prst="ellipse">
                      <a:avLst/>
                    </a:prstGeom>
                    <a:solidFill>
                      <a:schemeClr val="accent1"/>
                    </a:solidFill>
                    <a:ln w="508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578">
                        <a:lnSpc>
                          <a:spcPts val="1100"/>
                        </a:lnSpc>
                        <a:defRPr/>
                      </a:pPr>
                      <a:r>
                        <a:rPr lang="en-US" sz="1000" spc="-30" dirty="0">
                          <a:solidFill>
                            <a:prstClr val="white"/>
                          </a:solidFill>
                        </a:rPr>
                        <a:t>Secure Access Mgmt</a:t>
                      </a:r>
                    </a:p>
                  </p:txBody>
                </p:sp>
                <p:sp>
                  <p:nvSpPr>
                    <p:cNvPr id="70" name="Oval 69">
                      <a:extLst>
                        <a:ext uri="{FF2B5EF4-FFF2-40B4-BE49-F238E27FC236}">
                          <a16:creationId xmlns:a16="http://schemas.microsoft.com/office/drawing/2014/main" id="{9AB3581D-95D8-4EEA-890D-6D947880A7D0}"/>
                        </a:ext>
                      </a:extLst>
                    </p:cNvPr>
                    <p:cNvSpPr/>
                    <p:nvPr/>
                  </p:nvSpPr>
                  <p:spPr>
                    <a:xfrm>
                      <a:off x="9588500" y="3838189"/>
                      <a:ext cx="914400" cy="914400"/>
                    </a:xfrm>
                    <a:prstGeom prst="ellipse">
                      <a:avLst/>
                    </a:prstGeom>
                    <a:solidFill>
                      <a:schemeClr val="accent1"/>
                    </a:solidFill>
                    <a:ln w="508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US" sz="1000" spc="-30" dirty="0">
                          <a:solidFill>
                            <a:prstClr val="white"/>
                          </a:solidFill>
                        </a:rPr>
                        <a:t>Unify Endpoint</a:t>
                      </a:r>
                    </a:p>
                    <a:p>
                      <a:pPr algn="ctr">
                        <a:lnSpc>
                          <a:spcPct val="90000"/>
                        </a:lnSpc>
                      </a:pPr>
                      <a:r>
                        <a:rPr lang="en-US" sz="1000" spc="-30" dirty="0">
                          <a:solidFill>
                            <a:prstClr val="white"/>
                          </a:solidFill>
                        </a:rPr>
                        <a:t>Mgmt</a:t>
                      </a:r>
                      <a:endParaRPr lang="en-US" sz="1000" kern="0" spc="-30" dirty="0">
                        <a:solidFill>
                          <a:srgbClr val="717074"/>
                        </a:solidFill>
                      </a:endParaRPr>
                    </a:p>
                  </p:txBody>
                </p:sp>
                <p:sp>
                  <p:nvSpPr>
                    <p:cNvPr id="71" name="Oval 70">
                      <a:extLst>
                        <a:ext uri="{FF2B5EF4-FFF2-40B4-BE49-F238E27FC236}">
                          <a16:creationId xmlns:a16="http://schemas.microsoft.com/office/drawing/2014/main" id="{D3DFB747-ED4A-49CC-B6FF-E6C580EFA073}"/>
                        </a:ext>
                      </a:extLst>
                    </p:cNvPr>
                    <p:cNvSpPr/>
                    <p:nvPr/>
                  </p:nvSpPr>
                  <p:spPr>
                    <a:xfrm>
                      <a:off x="10514012" y="3838189"/>
                      <a:ext cx="914400" cy="914400"/>
                    </a:xfrm>
                    <a:prstGeom prst="ellipse">
                      <a:avLst/>
                    </a:prstGeom>
                    <a:solidFill>
                      <a:schemeClr val="accent1"/>
                    </a:solidFill>
                    <a:ln w="508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578">
                        <a:lnSpc>
                          <a:spcPts val="1100"/>
                        </a:lnSpc>
                        <a:defRPr/>
                      </a:pPr>
                      <a:r>
                        <a:rPr lang="en-US" sz="1000" spc="-30" dirty="0">
                          <a:solidFill>
                            <a:prstClr val="white"/>
                          </a:solidFill>
                        </a:rPr>
                        <a:t>Simplify Windows Delivery</a:t>
                      </a:r>
                    </a:p>
                  </p:txBody>
                </p:sp>
              </p:grpSp>
              <p:sp>
                <p:nvSpPr>
                  <p:cNvPr id="68" name="Oval 67">
                    <a:extLst>
                      <a:ext uri="{FF2B5EF4-FFF2-40B4-BE49-F238E27FC236}">
                        <a16:creationId xmlns:a16="http://schemas.microsoft.com/office/drawing/2014/main" id="{78D7CC38-1ABE-4029-B269-C84005156658}"/>
                      </a:ext>
                    </a:extLst>
                  </p:cNvPr>
                  <p:cNvSpPr/>
                  <p:nvPr/>
                </p:nvSpPr>
                <p:spPr>
                  <a:xfrm>
                    <a:off x="9148029" y="2251773"/>
                    <a:ext cx="1462278" cy="1462278"/>
                  </a:xfrm>
                  <a:prstGeom prst="ellipse">
                    <a:avLst/>
                  </a:prstGeom>
                  <a:solidFill>
                    <a:schemeClr val="accent1"/>
                  </a:solidFill>
                  <a:ln w="508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90000"/>
                      </a:lnSpc>
                    </a:pPr>
                    <a:r>
                      <a:rPr lang="en-US" sz="1500" dirty="0">
                        <a:solidFill>
                          <a:prstClr val="white"/>
                        </a:solidFill>
                      </a:rPr>
                      <a:t>Empower</a:t>
                    </a:r>
                  </a:p>
                  <a:p>
                    <a:pPr algn="ctr">
                      <a:lnSpc>
                        <a:spcPct val="90000"/>
                      </a:lnSpc>
                    </a:pPr>
                    <a:r>
                      <a:rPr lang="en-US" sz="1500" dirty="0">
                        <a:solidFill>
                          <a:prstClr val="white"/>
                        </a:solidFill>
                      </a:rPr>
                      <a:t>Digital </a:t>
                    </a:r>
                    <a:r>
                      <a:rPr lang="en-US" sz="1500" spc="-80" dirty="0">
                        <a:solidFill>
                          <a:prstClr val="white"/>
                        </a:solidFill>
                      </a:rPr>
                      <a:t>Workspace</a:t>
                    </a:r>
                  </a:p>
                </p:txBody>
              </p:sp>
            </p:grpSp>
            <p:grpSp>
              <p:nvGrpSpPr>
                <p:cNvPr id="56" name="Group 55">
                  <a:extLst>
                    <a:ext uri="{FF2B5EF4-FFF2-40B4-BE49-F238E27FC236}">
                      <a16:creationId xmlns:a16="http://schemas.microsoft.com/office/drawing/2014/main" id="{25D57F56-5916-45CE-AD07-E0B6C8F4CB9E}"/>
                    </a:ext>
                  </a:extLst>
                </p:cNvPr>
                <p:cNvGrpSpPr/>
                <p:nvPr/>
              </p:nvGrpSpPr>
              <p:grpSpPr>
                <a:xfrm>
                  <a:off x="5751797" y="2251773"/>
                  <a:ext cx="2790944" cy="2572957"/>
                  <a:chOff x="5751797" y="2251773"/>
                  <a:chExt cx="2790944" cy="2572957"/>
                </a:xfrm>
              </p:grpSpPr>
              <p:grpSp>
                <p:nvGrpSpPr>
                  <p:cNvPr id="62" name="Group 61">
                    <a:extLst>
                      <a:ext uri="{FF2B5EF4-FFF2-40B4-BE49-F238E27FC236}">
                        <a16:creationId xmlns:a16="http://schemas.microsoft.com/office/drawing/2014/main" id="{530E6F85-6CF8-4B6A-9136-31E7708A4332}"/>
                      </a:ext>
                    </a:extLst>
                  </p:cNvPr>
                  <p:cNvGrpSpPr/>
                  <p:nvPr/>
                </p:nvGrpSpPr>
                <p:grpSpPr>
                  <a:xfrm>
                    <a:off x="5751797" y="3910329"/>
                    <a:ext cx="2790944" cy="914401"/>
                    <a:chOff x="5242678" y="3774951"/>
                    <a:chExt cx="2792399" cy="914879"/>
                  </a:xfrm>
                </p:grpSpPr>
                <p:sp>
                  <p:nvSpPr>
                    <p:cNvPr id="64" name="Oval 63">
                      <a:extLst>
                        <a:ext uri="{FF2B5EF4-FFF2-40B4-BE49-F238E27FC236}">
                          <a16:creationId xmlns:a16="http://schemas.microsoft.com/office/drawing/2014/main" id="{9A2E8ABF-CFB7-46B4-BD0A-DD41F43904F6}"/>
                        </a:ext>
                      </a:extLst>
                    </p:cNvPr>
                    <p:cNvSpPr/>
                    <p:nvPr/>
                  </p:nvSpPr>
                  <p:spPr>
                    <a:xfrm>
                      <a:off x="6181439" y="3774952"/>
                      <a:ext cx="914877" cy="914878"/>
                    </a:xfrm>
                    <a:prstGeom prst="ellipse">
                      <a:avLst/>
                    </a:prstGeom>
                    <a:solidFill>
                      <a:schemeClr val="accent3"/>
                    </a:solidFill>
                    <a:ln w="508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578">
                        <a:lnSpc>
                          <a:spcPct val="90000"/>
                        </a:lnSpc>
                      </a:pPr>
                      <a:r>
                        <a:rPr lang="en-US" sz="1000" spc="-30" dirty="0">
                          <a:solidFill>
                            <a:prstClr val="white"/>
                          </a:solidFill>
                        </a:rPr>
                        <a:t>Embrace Cloud </a:t>
                      </a:r>
                      <a:r>
                        <a:rPr lang="en-US" sz="1000" spc="-70" dirty="0">
                          <a:solidFill>
                            <a:prstClr val="white"/>
                          </a:solidFill>
                        </a:rPr>
                        <a:t>Networking</a:t>
                      </a:r>
                    </a:p>
                  </p:txBody>
                </p:sp>
                <p:sp>
                  <p:nvSpPr>
                    <p:cNvPr id="65" name="Oval 64">
                      <a:extLst>
                        <a:ext uri="{FF2B5EF4-FFF2-40B4-BE49-F238E27FC236}">
                          <a16:creationId xmlns:a16="http://schemas.microsoft.com/office/drawing/2014/main" id="{9933D7DE-6397-4887-97C0-C3FC341B9E12}"/>
                        </a:ext>
                      </a:extLst>
                    </p:cNvPr>
                    <p:cNvSpPr/>
                    <p:nvPr/>
                  </p:nvSpPr>
                  <p:spPr>
                    <a:xfrm>
                      <a:off x="5242678" y="3774951"/>
                      <a:ext cx="914877" cy="914878"/>
                    </a:xfrm>
                    <a:prstGeom prst="ellipse">
                      <a:avLst/>
                    </a:prstGeom>
                    <a:solidFill>
                      <a:schemeClr val="accent3"/>
                    </a:solidFill>
                    <a:ln w="50800">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defTabSz="913578">
                        <a:lnSpc>
                          <a:spcPct val="90000"/>
                        </a:lnSpc>
                        <a:defRPr/>
                      </a:pPr>
                      <a:r>
                        <a:rPr lang="en-US" sz="1000" spc="-30" dirty="0">
                          <a:solidFill>
                            <a:prstClr val="white"/>
                          </a:solidFill>
                        </a:rPr>
                        <a:t>Secure App Infra</a:t>
                      </a:r>
                      <a:endParaRPr lang="en-US" sz="1000" dirty="0">
                        <a:solidFill>
                          <a:prstClr val="white"/>
                        </a:solidFill>
                      </a:endParaRPr>
                    </a:p>
                  </p:txBody>
                </p:sp>
                <p:sp>
                  <p:nvSpPr>
                    <p:cNvPr id="66" name="Oval 65">
                      <a:extLst>
                        <a:ext uri="{FF2B5EF4-FFF2-40B4-BE49-F238E27FC236}">
                          <a16:creationId xmlns:a16="http://schemas.microsoft.com/office/drawing/2014/main" id="{2E7854F6-FC91-4ABB-8772-8D4046DFE5D3}"/>
                        </a:ext>
                      </a:extLst>
                    </p:cNvPr>
                    <p:cNvSpPr/>
                    <p:nvPr/>
                  </p:nvSpPr>
                  <p:spPr>
                    <a:xfrm>
                      <a:off x="7120200" y="3774952"/>
                      <a:ext cx="914877" cy="914878"/>
                    </a:xfrm>
                    <a:prstGeom prst="ellipse">
                      <a:avLst/>
                    </a:prstGeom>
                    <a:solidFill>
                      <a:schemeClr val="accent3"/>
                    </a:solidFill>
                    <a:ln w="508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578">
                        <a:lnSpc>
                          <a:spcPct val="90000"/>
                        </a:lnSpc>
                      </a:pPr>
                      <a:r>
                        <a:rPr lang="en-US" sz="1000" spc="-30" dirty="0">
                          <a:solidFill>
                            <a:prstClr val="white"/>
                          </a:solidFill>
                        </a:rPr>
                        <a:t>Unify the Branch</a:t>
                      </a:r>
                      <a:br>
                        <a:rPr lang="en-US" sz="1000" spc="-30" dirty="0">
                          <a:solidFill>
                            <a:prstClr val="white"/>
                          </a:solidFill>
                        </a:rPr>
                      </a:br>
                      <a:r>
                        <a:rPr lang="en-US" sz="1000" spc="-30" dirty="0">
                          <a:solidFill>
                            <a:prstClr val="white"/>
                          </a:solidFill>
                        </a:rPr>
                        <a:t>/ Edge</a:t>
                      </a:r>
                      <a:endParaRPr lang="en-US" sz="1000" dirty="0">
                        <a:solidFill>
                          <a:prstClr val="white"/>
                        </a:solidFill>
                      </a:endParaRPr>
                    </a:p>
                  </p:txBody>
                </p:sp>
              </p:grpSp>
              <p:sp>
                <p:nvSpPr>
                  <p:cNvPr id="63" name="Oval 62">
                    <a:extLst>
                      <a:ext uri="{FF2B5EF4-FFF2-40B4-BE49-F238E27FC236}">
                        <a16:creationId xmlns:a16="http://schemas.microsoft.com/office/drawing/2014/main" id="{E142C258-4825-4872-96DC-E3482FC65BE7}"/>
                      </a:ext>
                    </a:extLst>
                  </p:cNvPr>
                  <p:cNvSpPr/>
                  <p:nvPr/>
                </p:nvSpPr>
                <p:spPr>
                  <a:xfrm>
                    <a:off x="6399212" y="2251773"/>
                    <a:ext cx="1462278" cy="1462278"/>
                  </a:xfrm>
                  <a:prstGeom prst="ellipse">
                    <a:avLst/>
                  </a:prstGeom>
                  <a:solidFill>
                    <a:schemeClr val="accent3"/>
                  </a:solidFill>
                  <a:ln w="508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60271" algn="ctr" defTabSz="913578">
                      <a:spcAft>
                        <a:spcPts val="800"/>
                      </a:spcAft>
                      <a:defRPr/>
                    </a:pPr>
                    <a:r>
                      <a:rPr lang="en-US" sz="1500" dirty="0">
                        <a:solidFill>
                          <a:prstClr val="white"/>
                        </a:solidFill>
                      </a:rPr>
                      <a:t>Transform </a:t>
                    </a:r>
                    <a:r>
                      <a:rPr lang="en-US" sz="1500" spc="-80" dirty="0">
                        <a:solidFill>
                          <a:prstClr val="white"/>
                        </a:solidFill>
                      </a:rPr>
                      <a:t>Networking</a:t>
                    </a:r>
                    <a:r>
                      <a:rPr lang="en-US" sz="1500" dirty="0">
                        <a:solidFill>
                          <a:prstClr val="white"/>
                        </a:solidFill>
                      </a:rPr>
                      <a:t> and Security</a:t>
                    </a:r>
                  </a:p>
                </p:txBody>
              </p:sp>
            </p:grpSp>
            <p:grpSp>
              <p:nvGrpSpPr>
                <p:cNvPr id="57" name="Group 56">
                  <a:extLst>
                    <a:ext uri="{FF2B5EF4-FFF2-40B4-BE49-F238E27FC236}">
                      <a16:creationId xmlns:a16="http://schemas.microsoft.com/office/drawing/2014/main" id="{875F25A6-5709-4108-A0BB-3FA84EE0AAF1}"/>
                    </a:ext>
                  </a:extLst>
                </p:cNvPr>
                <p:cNvGrpSpPr/>
                <p:nvPr/>
              </p:nvGrpSpPr>
              <p:grpSpPr>
                <a:xfrm>
                  <a:off x="2224242" y="2251773"/>
                  <a:ext cx="3426216" cy="2573981"/>
                  <a:chOff x="2224242" y="2251773"/>
                  <a:chExt cx="3426216" cy="2573981"/>
                </a:xfrm>
              </p:grpSpPr>
              <p:grpSp>
                <p:nvGrpSpPr>
                  <p:cNvPr id="58" name="Group 57">
                    <a:extLst>
                      <a:ext uri="{FF2B5EF4-FFF2-40B4-BE49-F238E27FC236}">
                        <a16:creationId xmlns:a16="http://schemas.microsoft.com/office/drawing/2014/main" id="{4B103B2F-6B5E-4487-888F-D0E7E39B4EA6}"/>
                      </a:ext>
                    </a:extLst>
                  </p:cNvPr>
                  <p:cNvGrpSpPr/>
                  <p:nvPr/>
                </p:nvGrpSpPr>
                <p:grpSpPr>
                  <a:xfrm>
                    <a:off x="2224242" y="2251773"/>
                    <a:ext cx="3045148" cy="1462278"/>
                    <a:chOff x="2245485" y="2251773"/>
                    <a:chExt cx="3045148" cy="1462278"/>
                  </a:xfrm>
                </p:grpSpPr>
                <p:sp>
                  <p:nvSpPr>
                    <p:cNvPr id="60" name="Oval 59">
                      <a:extLst>
                        <a:ext uri="{FF2B5EF4-FFF2-40B4-BE49-F238E27FC236}">
                          <a16:creationId xmlns:a16="http://schemas.microsoft.com/office/drawing/2014/main" id="{BECE1E74-C157-4D58-B584-4D92A4365891}"/>
                        </a:ext>
                      </a:extLst>
                    </p:cNvPr>
                    <p:cNvSpPr/>
                    <p:nvPr/>
                  </p:nvSpPr>
                  <p:spPr>
                    <a:xfrm>
                      <a:off x="2245485" y="2251773"/>
                      <a:ext cx="1462278" cy="1462278"/>
                    </a:xfrm>
                    <a:prstGeom prst="ellipse">
                      <a:avLst/>
                    </a:prstGeom>
                    <a:solidFill>
                      <a:schemeClr val="accent4"/>
                    </a:solidFill>
                    <a:ln w="508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60271" algn="ctr" defTabSz="913578">
                        <a:spcAft>
                          <a:spcPts val="800"/>
                        </a:spcAft>
                        <a:defRPr/>
                      </a:pPr>
                      <a:r>
                        <a:rPr lang="en-US" sz="1500" dirty="0">
                          <a:solidFill>
                            <a:prstClr val="white"/>
                          </a:solidFill>
                        </a:rPr>
                        <a:t>Modernize</a:t>
                      </a:r>
                      <a:br>
                        <a:rPr lang="en-US" sz="1500" dirty="0">
                          <a:solidFill>
                            <a:prstClr val="white"/>
                          </a:solidFill>
                        </a:rPr>
                      </a:br>
                      <a:r>
                        <a:rPr lang="en-US" sz="1500" dirty="0">
                          <a:solidFill>
                            <a:prstClr val="white"/>
                          </a:solidFill>
                        </a:rPr>
                        <a:t>Data Centers</a:t>
                      </a:r>
                    </a:p>
                  </p:txBody>
                </p:sp>
                <p:sp>
                  <p:nvSpPr>
                    <p:cNvPr id="61" name="Oval 60">
                      <a:extLst>
                        <a:ext uri="{FF2B5EF4-FFF2-40B4-BE49-F238E27FC236}">
                          <a16:creationId xmlns:a16="http://schemas.microsoft.com/office/drawing/2014/main" id="{125BCD1C-43B7-44FA-BAF7-72BD12B0D311}"/>
                        </a:ext>
                      </a:extLst>
                    </p:cNvPr>
                    <p:cNvSpPr/>
                    <p:nvPr/>
                  </p:nvSpPr>
                  <p:spPr>
                    <a:xfrm>
                      <a:off x="3828355" y="2251773"/>
                      <a:ext cx="1462278" cy="1462278"/>
                    </a:xfrm>
                    <a:prstGeom prst="ellipse">
                      <a:avLst/>
                    </a:prstGeom>
                    <a:solidFill>
                      <a:schemeClr val="accent4"/>
                    </a:solidFill>
                    <a:ln w="508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60271" algn="ctr" defTabSz="913578">
                        <a:spcAft>
                          <a:spcPts val="800"/>
                        </a:spcAft>
                        <a:defRPr/>
                      </a:pPr>
                      <a:r>
                        <a:rPr lang="en-US" sz="1500" dirty="0">
                          <a:solidFill>
                            <a:prstClr val="white"/>
                          </a:solidFill>
                        </a:rPr>
                        <a:t>Integrate</a:t>
                      </a:r>
                      <a:br>
                        <a:rPr lang="en-US" sz="1500" dirty="0">
                          <a:solidFill>
                            <a:prstClr val="white"/>
                          </a:solidFill>
                        </a:rPr>
                      </a:br>
                      <a:r>
                        <a:rPr lang="en-US" sz="1500" dirty="0">
                          <a:solidFill>
                            <a:prstClr val="white"/>
                          </a:solidFill>
                        </a:rPr>
                        <a:t>Public Clouds</a:t>
                      </a:r>
                    </a:p>
                  </p:txBody>
                </p:sp>
              </p:grpSp>
              <p:sp>
                <p:nvSpPr>
                  <p:cNvPr id="59" name="Oval 58">
                    <a:extLst>
                      <a:ext uri="{FF2B5EF4-FFF2-40B4-BE49-F238E27FC236}">
                        <a16:creationId xmlns:a16="http://schemas.microsoft.com/office/drawing/2014/main" id="{65FAD34E-213E-4923-80C7-935E7BEEA311}"/>
                      </a:ext>
                    </a:extLst>
                  </p:cNvPr>
                  <p:cNvSpPr/>
                  <p:nvPr/>
                </p:nvSpPr>
                <p:spPr>
                  <a:xfrm>
                    <a:off x="4736058" y="3911354"/>
                    <a:ext cx="914400" cy="914400"/>
                  </a:xfrm>
                  <a:prstGeom prst="ellipse">
                    <a:avLst/>
                  </a:prstGeom>
                  <a:solidFill>
                    <a:schemeClr val="accent4"/>
                  </a:solidFill>
                  <a:ln w="508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578">
                      <a:lnSpc>
                        <a:spcPts val="1100"/>
                      </a:lnSpc>
                      <a:defRPr/>
                    </a:pPr>
                    <a:r>
                      <a:rPr lang="en-US" sz="1000" spc="-30" dirty="0">
                        <a:solidFill>
                          <a:prstClr val="white"/>
                        </a:solidFill>
                      </a:rPr>
                      <a:t>Next Gen Apps</a:t>
                    </a:r>
                  </a:p>
                </p:txBody>
              </p:sp>
            </p:grpSp>
          </p:grpSp>
        </p:grpSp>
      </p:grpSp>
      <p:sp>
        <p:nvSpPr>
          <p:cNvPr id="75" name="Subtitle 11">
            <a:extLst>
              <a:ext uri="{FF2B5EF4-FFF2-40B4-BE49-F238E27FC236}">
                <a16:creationId xmlns:a16="http://schemas.microsoft.com/office/drawing/2014/main" id="{B94568CF-ED78-4B03-94CF-FFE9D0EA5F76}"/>
              </a:ext>
            </a:extLst>
          </p:cNvPr>
          <p:cNvSpPr txBox="1">
            <a:spLocks/>
          </p:cNvSpPr>
          <p:nvPr/>
        </p:nvSpPr>
        <p:spPr>
          <a:xfrm>
            <a:off x="592866" y="811830"/>
            <a:ext cx="10962687" cy="24774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IT Initiatives are Aligned to Customer Strategic Priorities</a:t>
            </a:r>
            <a:endParaRPr lang="de-DE" kern="0" dirty="0">
              <a:solidFill>
                <a:sysClr val="windowText" lastClr="000000"/>
              </a:solidFill>
            </a:endParaRPr>
          </a:p>
        </p:txBody>
      </p:sp>
      <p:cxnSp>
        <p:nvCxnSpPr>
          <p:cNvPr id="97" name="Straight Arrow Connector 96">
            <a:extLst>
              <a:ext uri="{FF2B5EF4-FFF2-40B4-BE49-F238E27FC236}">
                <a16:creationId xmlns:a16="http://schemas.microsoft.com/office/drawing/2014/main" id="{D3B5D8C6-82B1-499C-AD21-C2A7C9EBB9F8}"/>
              </a:ext>
            </a:extLst>
          </p:cNvPr>
          <p:cNvCxnSpPr>
            <a:cxnSpLocks/>
          </p:cNvCxnSpPr>
          <p:nvPr/>
        </p:nvCxnSpPr>
        <p:spPr>
          <a:xfrm>
            <a:off x="2228850" y="4752975"/>
            <a:ext cx="893762" cy="491897"/>
          </a:xfrm>
          <a:prstGeom prst="straightConnector1">
            <a:avLst/>
          </a:prstGeom>
          <a:ln w="38100">
            <a:solidFill>
              <a:srgbClr val="FF0000"/>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98" name="Straight Arrow Connector 97">
            <a:extLst>
              <a:ext uri="{FF2B5EF4-FFF2-40B4-BE49-F238E27FC236}">
                <a16:creationId xmlns:a16="http://schemas.microsoft.com/office/drawing/2014/main" id="{B9046945-112C-40AC-9CE0-499922DEF663}"/>
              </a:ext>
            </a:extLst>
          </p:cNvPr>
          <p:cNvCxnSpPr>
            <a:cxnSpLocks/>
          </p:cNvCxnSpPr>
          <p:nvPr/>
        </p:nvCxnSpPr>
        <p:spPr>
          <a:xfrm flipH="1">
            <a:off x="3213825" y="4828024"/>
            <a:ext cx="1136" cy="372485"/>
          </a:xfrm>
          <a:prstGeom prst="straightConnector1">
            <a:avLst/>
          </a:prstGeom>
          <a:ln w="38100">
            <a:solidFill>
              <a:srgbClr val="FF0000"/>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99" name="Straight Arrow Connector 98">
            <a:hlinkClick r:id="rId2" action="ppaction://hlinkfile"/>
            <a:extLst>
              <a:ext uri="{FF2B5EF4-FFF2-40B4-BE49-F238E27FC236}">
                <a16:creationId xmlns:a16="http://schemas.microsoft.com/office/drawing/2014/main" id="{9F4407A6-B7C9-4224-AEDB-DA3040FDFC14}"/>
              </a:ext>
            </a:extLst>
          </p:cNvPr>
          <p:cNvCxnSpPr>
            <a:cxnSpLocks/>
          </p:cNvCxnSpPr>
          <p:nvPr/>
        </p:nvCxnSpPr>
        <p:spPr>
          <a:xfrm flipH="1">
            <a:off x="3385065" y="4800600"/>
            <a:ext cx="651948" cy="436423"/>
          </a:xfrm>
          <a:prstGeom prst="straightConnector1">
            <a:avLst/>
          </a:prstGeom>
          <a:ln w="38100">
            <a:solidFill>
              <a:srgbClr val="FF0000"/>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00" name="Content Placeholder 31">
            <a:extLst>
              <a:ext uri="{FF2B5EF4-FFF2-40B4-BE49-F238E27FC236}">
                <a16:creationId xmlns:a16="http://schemas.microsoft.com/office/drawing/2014/main" id="{6D3BADF6-4D8F-4CAB-9838-0F53B5E6E01B}"/>
              </a:ext>
            </a:extLst>
          </p:cNvPr>
          <p:cNvSpPr txBox="1">
            <a:spLocks/>
          </p:cNvSpPr>
          <p:nvPr/>
        </p:nvSpPr>
        <p:spPr>
          <a:xfrm>
            <a:off x="2286407" y="5193198"/>
            <a:ext cx="1891822" cy="480246"/>
          </a:xfrm>
          <a:prstGeom prst="rect">
            <a:avLst/>
          </a:prstGeom>
          <a:solidFill>
            <a:srgbClr val="6DB33F"/>
          </a:solidFill>
        </p:spPr>
        <p:txBody>
          <a:bodyPr vert="horz" lIns="91392" tIns="91392" rIns="91392" bIns="91392" rtlCol="0" anchor="ctr">
            <a:noAutofit/>
          </a:bodyPr>
          <a:lstStyle>
            <a:lvl1pPr marL="0" indent="0" algn="l" defTabSz="914400" rtl="0" eaLnBrk="1" latinLnBrk="0" hangingPunct="1">
              <a:lnSpc>
                <a:spcPct val="100000"/>
              </a:lnSpc>
              <a:spcBef>
                <a:spcPts val="1800"/>
              </a:spcBef>
              <a:buClr>
                <a:schemeClr val="tx1">
                  <a:lumMod val="60000"/>
                  <a:lumOff val="40000"/>
                </a:schemeClr>
              </a:buClr>
              <a:buSzPct val="90000"/>
              <a:buFont typeface="Arial" panose="020B0604020202020204" pitchFamily="34" charset="0"/>
              <a:buChar char="​"/>
              <a:defRPr sz="1800" kern="1200">
                <a:solidFill>
                  <a:schemeClr val="bg1"/>
                </a:solidFill>
                <a:latin typeface="+mn-lt"/>
                <a:ea typeface="+mn-ea"/>
                <a:cs typeface="+mn-cs"/>
              </a:defRPr>
            </a:lvl1pPr>
            <a:lvl2pPr marL="0" indent="0" algn="l" defTabSz="914400" rtl="0" eaLnBrk="1" latinLnBrk="0" hangingPunct="1">
              <a:lnSpc>
                <a:spcPct val="100000"/>
              </a:lnSpc>
              <a:spcBef>
                <a:spcPts val="300"/>
              </a:spcBef>
              <a:buClr>
                <a:schemeClr val="tx2"/>
              </a:buClr>
              <a:buSzPct val="90000"/>
              <a:buFont typeface="Open Sans" panose="020B0606030504020204" pitchFamily="34" charset="0"/>
              <a:buChar char="​"/>
              <a:defRPr sz="1800" kern="1200">
                <a:solidFill>
                  <a:schemeClr val="bg1"/>
                </a:solidFill>
                <a:latin typeface="+mn-lt"/>
                <a:ea typeface="+mn-ea"/>
                <a:cs typeface="+mn-cs"/>
              </a:defRPr>
            </a:lvl2pPr>
            <a:lvl3pPr marL="744538" indent="-169863" algn="l" defTabSz="914400" rtl="0" eaLnBrk="1" latinLnBrk="0" hangingPunct="1">
              <a:lnSpc>
                <a:spcPct val="100000"/>
              </a:lnSpc>
              <a:spcBef>
                <a:spcPts val="300"/>
              </a:spcBef>
              <a:spcAft>
                <a:spcPts val="0"/>
              </a:spcAft>
              <a:buClr>
                <a:schemeClr val="tx2"/>
              </a:buClr>
              <a:buSzPct val="90000"/>
              <a:buFont typeface="Camphor Std" panose="020B0504030404020204" pitchFamily="34" charset="0"/>
              <a:buChar char="–"/>
              <a:defRPr sz="1600" kern="1200">
                <a:solidFill>
                  <a:schemeClr val="bg1"/>
                </a:solidFill>
                <a:latin typeface="+mn-lt"/>
                <a:ea typeface="+mn-ea"/>
                <a:cs typeface="+mn-cs"/>
              </a:defRPr>
            </a:lvl3pPr>
            <a:lvl4pPr marL="969963" indent="-166688" algn="l" defTabSz="914400" rtl="0" eaLnBrk="1" latinLnBrk="0" hangingPunct="1">
              <a:lnSpc>
                <a:spcPct val="100000"/>
              </a:lnSpc>
              <a:spcBef>
                <a:spcPts val="300"/>
              </a:spcBef>
              <a:buClr>
                <a:schemeClr val="tx2"/>
              </a:buClr>
              <a:buSzPct val="90000"/>
              <a:buFont typeface="Arial" panose="020B0604020202020204" pitchFamily="34" charset="0"/>
              <a:buChar char="•"/>
              <a:defRPr sz="1400" kern="1200">
                <a:solidFill>
                  <a:schemeClr val="bg1"/>
                </a:solidFill>
                <a:latin typeface="+mn-lt"/>
                <a:ea typeface="+mn-ea"/>
                <a:cs typeface="+mn-cs"/>
              </a:defRPr>
            </a:lvl4pPr>
            <a:lvl5pPr marL="1143000" indent="-138113" algn="l" defTabSz="914400" rtl="0" eaLnBrk="1" latinLnBrk="0" hangingPunct="1">
              <a:lnSpc>
                <a:spcPct val="100000"/>
              </a:lnSpc>
              <a:spcBef>
                <a:spcPts val="300"/>
              </a:spcBef>
              <a:buClr>
                <a:schemeClr val="tx2"/>
              </a:buClr>
              <a:buSzPct val="90000"/>
              <a:buFont typeface="Camphor Std" panose="020B0504030404020204" pitchFamily="34" charset="0"/>
              <a:buChar char="–"/>
              <a:tabLst/>
              <a:defRPr sz="1400" kern="1200">
                <a:solidFill>
                  <a:schemeClr val="bg1"/>
                </a:solidFill>
                <a:latin typeface="+mn-lt"/>
                <a:ea typeface="+mn-ea"/>
                <a:cs typeface="+mn-cs"/>
              </a:defRPr>
            </a:lvl5pPr>
            <a:lvl6pPr marL="228600" indent="-228600" algn="l" defTabSz="914400" rtl="0" eaLnBrk="1" latinLnBrk="0" hangingPunct="1">
              <a:lnSpc>
                <a:spcPct val="100000"/>
              </a:lnSpc>
              <a:spcBef>
                <a:spcPts val="1800"/>
              </a:spcBef>
              <a:buClr>
                <a:schemeClr val="tx2"/>
              </a:buClr>
              <a:buSzPct val="90000"/>
              <a:buFont typeface="+mj-lt"/>
              <a:buAutoNum type="arabicPeriod"/>
              <a:defRPr sz="2000" kern="1200">
                <a:solidFill>
                  <a:schemeClr val="tx2"/>
                </a:solidFill>
                <a:latin typeface="+mn-lt"/>
                <a:ea typeface="+mn-ea"/>
                <a:cs typeface="+mn-cs"/>
              </a:defRPr>
            </a:lvl6pPr>
            <a:lvl7pPr marL="512763" indent="-228600" algn="l" defTabSz="914400" rtl="0" eaLnBrk="1" latinLnBrk="0" hangingPunct="1">
              <a:lnSpc>
                <a:spcPct val="100000"/>
              </a:lnSpc>
              <a:spcBef>
                <a:spcPts val="300"/>
              </a:spcBef>
              <a:buClr>
                <a:schemeClr val="tx2"/>
              </a:buClr>
              <a:buSzPct val="90000"/>
              <a:buFont typeface="+mj-lt"/>
              <a:buAutoNum type="alphaLcPeriod"/>
              <a:defRPr sz="1600" kern="1200">
                <a:solidFill>
                  <a:schemeClr val="tx2"/>
                </a:solidFill>
                <a:latin typeface="+mn-lt"/>
                <a:ea typeface="+mn-ea"/>
                <a:cs typeface="+mn-cs"/>
              </a:defRPr>
            </a:lvl7pPr>
            <a:lvl8pPr marL="741363" indent="-166688" algn="l" defTabSz="914400" rtl="0" eaLnBrk="1" latinLnBrk="0" hangingPunct="1">
              <a:lnSpc>
                <a:spcPct val="90000"/>
              </a:lnSpc>
              <a:spcBef>
                <a:spcPts val="600"/>
              </a:spcBef>
              <a:buClr>
                <a:schemeClr val="tx2"/>
              </a:buClr>
              <a:buSzPct val="90000"/>
              <a:buFont typeface="+mj-lt"/>
              <a:buAutoNum type="romanLcPeriod"/>
              <a:defRPr sz="1400" kern="1200">
                <a:solidFill>
                  <a:schemeClr val="tx2"/>
                </a:solidFill>
                <a:latin typeface="+mn-lt"/>
                <a:ea typeface="+mn-ea"/>
                <a:cs typeface="+mn-cs"/>
              </a:defRPr>
            </a:lvl8pPr>
            <a:lvl9pPr marL="284163" indent="-284163" algn="l" defTabSz="914400" rtl="0" eaLnBrk="1" latinLnBrk="0" hangingPunct="1">
              <a:lnSpc>
                <a:spcPct val="100000"/>
              </a:lnSpc>
              <a:spcBef>
                <a:spcPts val="1800"/>
              </a:spcBef>
              <a:buClr>
                <a:schemeClr val="tx2"/>
              </a:buClr>
              <a:buSzPct val="90000"/>
              <a:buFont typeface="+mj-lt"/>
              <a:buAutoNum type="alphaUcPeriod"/>
              <a:defRPr sz="2000" kern="1200">
                <a:solidFill>
                  <a:schemeClr val="tx2"/>
                </a:solidFill>
                <a:latin typeface="+mn-lt"/>
                <a:ea typeface="+mn-ea"/>
                <a:cs typeface="+mn-cs"/>
              </a:defRPr>
            </a:lvl9pPr>
          </a:lstStyle>
          <a:p>
            <a:pPr algn="ctr" defTabSz="913852">
              <a:spcBef>
                <a:spcPts val="1798"/>
              </a:spcBef>
              <a:buClr>
                <a:srgbClr val="717074">
                  <a:lumMod val="60000"/>
                  <a:lumOff val="40000"/>
                </a:srgbClr>
              </a:buClr>
            </a:pPr>
            <a:r>
              <a:rPr lang="en-US" sz="1200" dirty="0">
                <a:solidFill>
                  <a:sysClr val="window" lastClr="FFFFFF"/>
                </a:solidFill>
                <a:latin typeface="Metropolis"/>
              </a:rPr>
              <a:t>HCI Powered Private Cloud / SDDC</a:t>
            </a:r>
          </a:p>
        </p:txBody>
      </p:sp>
      <p:sp>
        <p:nvSpPr>
          <p:cNvPr id="101" name="Oval 100">
            <a:extLst>
              <a:ext uri="{FF2B5EF4-FFF2-40B4-BE49-F238E27FC236}">
                <a16:creationId xmlns:a16="http://schemas.microsoft.com/office/drawing/2014/main" id="{C29C1631-B38A-4A00-B318-26A7974D1CB7}"/>
              </a:ext>
            </a:extLst>
          </p:cNvPr>
          <p:cNvSpPr/>
          <p:nvPr/>
        </p:nvSpPr>
        <p:spPr>
          <a:xfrm>
            <a:off x="1749204" y="3941857"/>
            <a:ext cx="914400" cy="914400"/>
          </a:xfrm>
          <a:prstGeom prst="ellipse">
            <a:avLst/>
          </a:prstGeom>
          <a:solidFill>
            <a:schemeClr val="accent4"/>
          </a:solidFill>
          <a:ln w="508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578">
              <a:lnSpc>
                <a:spcPts val="1100"/>
              </a:lnSpc>
              <a:defRPr/>
            </a:pPr>
            <a:r>
              <a:rPr lang="en-US" sz="1000" spc="-30" dirty="0">
                <a:solidFill>
                  <a:prstClr val="white"/>
                </a:solidFill>
              </a:rPr>
              <a:t>Software-Defined Private Cloud</a:t>
            </a:r>
          </a:p>
        </p:txBody>
      </p:sp>
      <p:sp>
        <p:nvSpPr>
          <p:cNvPr id="102" name="Oval 101">
            <a:extLst>
              <a:ext uri="{FF2B5EF4-FFF2-40B4-BE49-F238E27FC236}">
                <a16:creationId xmlns:a16="http://schemas.microsoft.com/office/drawing/2014/main" id="{CA1F9F0C-6B0E-4BFA-88DD-4E8DCB8C6B82}"/>
              </a:ext>
            </a:extLst>
          </p:cNvPr>
          <p:cNvSpPr/>
          <p:nvPr/>
        </p:nvSpPr>
        <p:spPr>
          <a:xfrm>
            <a:off x="2747472" y="3941157"/>
            <a:ext cx="914400" cy="914400"/>
          </a:xfrm>
          <a:prstGeom prst="ellipse">
            <a:avLst/>
          </a:prstGeom>
          <a:solidFill>
            <a:schemeClr val="accent4"/>
          </a:solidFill>
          <a:ln w="50800">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defTabSz="913578">
              <a:lnSpc>
                <a:spcPts val="1100"/>
              </a:lnSpc>
              <a:defRPr/>
            </a:pPr>
            <a:r>
              <a:rPr lang="en-US" sz="1000" spc="-30" dirty="0">
                <a:solidFill>
                  <a:prstClr val="white"/>
                </a:solidFill>
              </a:rPr>
              <a:t>Hybrid Cloud</a:t>
            </a:r>
          </a:p>
        </p:txBody>
      </p:sp>
      <p:sp>
        <p:nvSpPr>
          <p:cNvPr id="103" name="Oval 102">
            <a:extLst>
              <a:ext uri="{FF2B5EF4-FFF2-40B4-BE49-F238E27FC236}">
                <a16:creationId xmlns:a16="http://schemas.microsoft.com/office/drawing/2014/main" id="{D7518673-A7E5-4D37-8A38-34152E06491D}"/>
              </a:ext>
            </a:extLst>
          </p:cNvPr>
          <p:cNvSpPr/>
          <p:nvPr/>
        </p:nvSpPr>
        <p:spPr>
          <a:xfrm>
            <a:off x="3741765" y="3941157"/>
            <a:ext cx="914400" cy="914400"/>
          </a:xfrm>
          <a:prstGeom prst="ellipse">
            <a:avLst/>
          </a:prstGeom>
          <a:solidFill>
            <a:schemeClr val="accent4"/>
          </a:solidFill>
          <a:ln w="50800">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3578">
              <a:lnSpc>
                <a:spcPts val="1100"/>
              </a:lnSpc>
              <a:defRPr/>
            </a:pPr>
            <a:r>
              <a:rPr lang="en-US" sz="1000" spc="-30" dirty="0">
                <a:solidFill>
                  <a:prstClr val="white"/>
                </a:solidFill>
              </a:rPr>
              <a:t>Agility by </a:t>
            </a:r>
            <a:r>
              <a:rPr lang="en-US" sz="1000" spc="-90" dirty="0">
                <a:solidFill>
                  <a:prstClr val="white"/>
                </a:solidFill>
              </a:rPr>
              <a:t>Automation</a:t>
            </a:r>
          </a:p>
        </p:txBody>
      </p:sp>
    </p:spTree>
    <p:extLst>
      <p:ext uri="{BB962C8B-B14F-4D97-AF65-F5344CB8AC3E}">
        <p14:creationId xmlns:p14="http://schemas.microsoft.com/office/powerpoint/2010/main" val="336361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15600" y="6388744"/>
            <a:ext cx="1057770" cy="304458"/>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680159" y="618921"/>
            <a:ext cx="668020" cy="177800"/>
          </a:xfrm>
          <a:prstGeom prst="rect">
            <a:avLst/>
          </a:prstGeom>
        </p:spPr>
        <p:txBody>
          <a:bodyPr vert="horz" wrap="square" lIns="0" tIns="12700" rIns="0" bIns="0" rtlCol="0">
            <a:spAutoFit/>
          </a:bodyPr>
          <a:lstStyle/>
          <a:p>
            <a:pPr marL="12700">
              <a:lnSpc>
                <a:spcPct val="100000"/>
              </a:lnSpc>
              <a:spcBef>
                <a:spcPts val="100"/>
              </a:spcBef>
            </a:pPr>
            <a:r>
              <a:rPr sz="1000" b="1" spc="-70" dirty="0">
                <a:solidFill>
                  <a:srgbClr val="231F20"/>
                </a:solidFill>
                <a:latin typeface="DejaVu Sans"/>
                <a:cs typeface="DejaVu Sans"/>
              </a:rPr>
              <a:t>ABOUT</a:t>
            </a:r>
            <a:r>
              <a:rPr sz="1000" b="1" spc="-200" dirty="0">
                <a:solidFill>
                  <a:srgbClr val="231F20"/>
                </a:solidFill>
                <a:latin typeface="DejaVu Sans"/>
                <a:cs typeface="DejaVu Sans"/>
              </a:rPr>
              <a:t> </a:t>
            </a:r>
            <a:r>
              <a:rPr sz="1000" b="1" spc="-114" dirty="0">
                <a:solidFill>
                  <a:srgbClr val="231F20"/>
                </a:solidFill>
                <a:latin typeface="DejaVu Sans"/>
                <a:cs typeface="DejaVu Sans"/>
              </a:rPr>
              <a:t>US</a:t>
            </a:r>
            <a:endParaRPr sz="1000" dirty="0">
              <a:latin typeface="DejaVu Sans"/>
              <a:cs typeface="DejaVu Sans"/>
            </a:endParaRPr>
          </a:p>
        </p:txBody>
      </p:sp>
      <p:sp>
        <p:nvSpPr>
          <p:cNvPr id="5" name="object 5"/>
          <p:cNvSpPr/>
          <p:nvPr/>
        </p:nvSpPr>
        <p:spPr>
          <a:xfrm>
            <a:off x="2471026" y="738847"/>
            <a:ext cx="8975090" cy="0"/>
          </a:xfrm>
          <a:custGeom>
            <a:avLst/>
            <a:gdLst/>
            <a:ahLst/>
            <a:cxnLst/>
            <a:rect l="l" t="t" r="r" b="b"/>
            <a:pathLst>
              <a:path w="8975090">
                <a:moveTo>
                  <a:pt x="0" y="0"/>
                </a:moveTo>
                <a:lnTo>
                  <a:pt x="8974747" y="0"/>
                </a:lnTo>
              </a:path>
            </a:pathLst>
          </a:custGeom>
          <a:ln w="17999">
            <a:solidFill>
              <a:srgbClr val="DE0374"/>
            </a:solidFill>
          </a:ln>
        </p:spPr>
        <p:txBody>
          <a:bodyPr wrap="square" lIns="0" tIns="0" rIns="0" bIns="0" rtlCol="0"/>
          <a:lstStyle/>
          <a:p>
            <a:endParaRPr dirty="0"/>
          </a:p>
        </p:txBody>
      </p:sp>
      <p:sp>
        <p:nvSpPr>
          <p:cNvPr id="6" name="object 6"/>
          <p:cNvSpPr txBox="1">
            <a:spLocks noGrp="1"/>
          </p:cNvSpPr>
          <p:nvPr>
            <p:ph type="title"/>
          </p:nvPr>
        </p:nvSpPr>
        <p:spPr>
          <a:xfrm>
            <a:off x="1143843" y="976477"/>
            <a:ext cx="7741284" cy="369332"/>
          </a:xfrm>
          <a:prstGeom prst="rect">
            <a:avLst/>
          </a:prstGeom>
        </p:spPr>
        <p:txBody>
          <a:bodyPr vert="horz" wrap="square" lIns="0" tIns="12700" rIns="0" bIns="0" rtlCol="0">
            <a:spAutoFit/>
          </a:bodyPr>
          <a:lstStyle/>
          <a:p>
            <a:pPr marL="12700">
              <a:lnSpc>
                <a:spcPts val="2870"/>
              </a:lnSpc>
              <a:spcBef>
                <a:spcPts val="100"/>
              </a:spcBef>
            </a:pPr>
            <a:r>
              <a:rPr lang="en-US" sz="2400" spc="-250" dirty="0">
                <a:latin typeface="DejaVu Sans"/>
                <a:cs typeface="DejaVu Sans"/>
              </a:rPr>
              <a:t>ENTERPRISE BUSINESS UNIT </a:t>
            </a:r>
            <a:endParaRPr sz="2400" dirty="0">
              <a:latin typeface="DejaVu Sans"/>
              <a:cs typeface="DejaVu Sans"/>
            </a:endParaRPr>
          </a:p>
        </p:txBody>
      </p:sp>
      <p:sp>
        <p:nvSpPr>
          <p:cNvPr id="7" name="object 7"/>
          <p:cNvSpPr/>
          <p:nvPr/>
        </p:nvSpPr>
        <p:spPr>
          <a:xfrm>
            <a:off x="905731" y="914400"/>
            <a:ext cx="45719" cy="431409"/>
          </a:xfrm>
          <a:custGeom>
            <a:avLst/>
            <a:gdLst/>
            <a:ahLst/>
            <a:cxnLst/>
            <a:rect l="l" t="t" r="r" b="b"/>
            <a:pathLst>
              <a:path h="1016000">
                <a:moveTo>
                  <a:pt x="0" y="0"/>
                </a:moveTo>
                <a:lnTo>
                  <a:pt x="0" y="1016000"/>
                </a:lnTo>
              </a:path>
            </a:pathLst>
          </a:custGeom>
          <a:ln w="63501">
            <a:solidFill>
              <a:srgbClr val="DE0374"/>
            </a:solidFill>
          </a:ln>
        </p:spPr>
        <p:txBody>
          <a:bodyPr wrap="square" lIns="0" tIns="0" rIns="0" bIns="0" rtlCol="0"/>
          <a:lstStyle/>
          <a:p>
            <a:endParaRPr dirty="0"/>
          </a:p>
        </p:txBody>
      </p:sp>
      <p:sp>
        <p:nvSpPr>
          <p:cNvPr id="33" name="Shape 44">
            <a:extLst>
              <a:ext uri="{FF2B5EF4-FFF2-40B4-BE49-F238E27FC236}">
                <a16:creationId xmlns:a16="http://schemas.microsoft.com/office/drawing/2014/main" id="{D120B596-A477-45EF-A51A-947168ECD92E}"/>
              </a:ext>
            </a:extLst>
          </p:cNvPr>
          <p:cNvSpPr/>
          <p:nvPr/>
        </p:nvSpPr>
        <p:spPr>
          <a:xfrm>
            <a:off x="5715000" y="1637563"/>
            <a:ext cx="6572312" cy="30777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algn="ctr" defTabSz="584200" hangingPunct="0"/>
            <a:r>
              <a:rPr lang="en-US" sz="2000" b="1" kern="0" cap="small" dirty="0">
                <a:solidFill>
                  <a:srgbClr val="000000"/>
                </a:solidFill>
                <a:latin typeface="Tw Cen MT" panose="020B0602020104020603" pitchFamily="34" charset="0"/>
                <a:ea typeface="Helvetica Light"/>
                <a:cs typeface="Tunga" panose="020B0502040204020203" pitchFamily="34" charset="0"/>
                <a:sym typeface="Helvetica Neue"/>
              </a:rPr>
              <a:t>MODERN IT INFRASTRUCTURE</a:t>
            </a:r>
          </a:p>
        </p:txBody>
      </p:sp>
      <p:sp>
        <p:nvSpPr>
          <p:cNvPr id="24" name="Shape 44">
            <a:extLst>
              <a:ext uri="{FF2B5EF4-FFF2-40B4-BE49-F238E27FC236}">
                <a16:creationId xmlns:a16="http://schemas.microsoft.com/office/drawing/2014/main" id="{C059AA61-2B60-47AB-BDCC-9C6E904C22FE}"/>
              </a:ext>
            </a:extLst>
          </p:cNvPr>
          <p:cNvSpPr/>
          <p:nvPr/>
        </p:nvSpPr>
        <p:spPr>
          <a:xfrm>
            <a:off x="6500539" y="2129697"/>
            <a:ext cx="5417323" cy="276998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342900" indent="-342900" defTabSz="584200" hangingPunct="0">
              <a:buClr>
                <a:srgbClr val="FF0066"/>
              </a:buClr>
              <a:buFont typeface="Wingdings" panose="05000000000000000000" pitchFamily="2" charset="2"/>
              <a:buChar char="v"/>
            </a:pPr>
            <a:r>
              <a:rPr lang="en-US" sz="2000" kern="0" cap="small" dirty="0">
                <a:solidFill>
                  <a:srgbClr val="000000"/>
                </a:solidFill>
                <a:latin typeface="Tw Cen MT" panose="020B0602020104020603" pitchFamily="34" charset="0"/>
                <a:ea typeface="Helvetica Light"/>
                <a:cs typeface="Tunga" panose="020B0502040204020203" pitchFamily="34" charset="0"/>
                <a:sym typeface="Helvetica Neue"/>
              </a:rPr>
              <a:t>Software defined infrastructure (converged/</a:t>
            </a:r>
            <a:r>
              <a:rPr lang="en-US" sz="2000" kern="0" cap="small" dirty="0" err="1">
                <a:solidFill>
                  <a:srgbClr val="000000"/>
                </a:solidFill>
                <a:latin typeface="Tw Cen MT" panose="020B0602020104020603" pitchFamily="34" charset="0"/>
                <a:ea typeface="Helvetica Light"/>
                <a:cs typeface="Tunga" panose="020B0502040204020203" pitchFamily="34" charset="0"/>
                <a:sym typeface="Helvetica Neue"/>
              </a:rPr>
              <a:t>hci</a:t>
            </a:r>
            <a:r>
              <a:rPr lang="en-US" sz="2000" kern="0" cap="small" dirty="0">
                <a:solidFill>
                  <a:srgbClr val="000000"/>
                </a:solidFill>
                <a:latin typeface="Tw Cen MT" panose="020B0602020104020603" pitchFamily="34" charset="0"/>
                <a:ea typeface="Helvetica Light"/>
                <a:cs typeface="Tunga" panose="020B0502040204020203" pitchFamily="34" charset="0"/>
                <a:sym typeface="Helvetica Neue"/>
              </a:rPr>
              <a:t>)</a:t>
            </a:r>
          </a:p>
          <a:p>
            <a:pPr marL="342900" indent="-342900" defTabSz="584200" hangingPunct="0">
              <a:buClr>
                <a:srgbClr val="FF0066"/>
              </a:buClr>
              <a:buFont typeface="Wingdings" panose="05000000000000000000" pitchFamily="2" charset="2"/>
              <a:buChar char="v"/>
            </a:pPr>
            <a:r>
              <a:rPr lang="en-US" sz="2000" kern="0" cap="small" dirty="0">
                <a:solidFill>
                  <a:srgbClr val="000000"/>
                </a:solidFill>
                <a:latin typeface="Tw Cen MT" panose="020B0602020104020603" pitchFamily="34" charset="0"/>
                <a:ea typeface="Helvetica Light"/>
                <a:cs typeface="Tunga" panose="020B0502040204020203" pitchFamily="34" charset="0"/>
                <a:sym typeface="Helvetica Neue"/>
              </a:rPr>
              <a:t>Virtualization – Compute, storage, network</a:t>
            </a:r>
          </a:p>
          <a:p>
            <a:pPr marL="342900" indent="-342900" defTabSz="584200" hangingPunct="0">
              <a:buClr>
                <a:srgbClr val="FF0066"/>
              </a:buClr>
              <a:buFont typeface="Wingdings" panose="05000000000000000000" pitchFamily="2" charset="2"/>
              <a:buChar char="v"/>
            </a:pPr>
            <a:r>
              <a:rPr lang="en-US" sz="2000" kern="0" cap="small" dirty="0">
                <a:solidFill>
                  <a:srgbClr val="000000"/>
                </a:solidFill>
                <a:latin typeface="Tw Cen MT" panose="020B0602020104020603" pitchFamily="34" charset="0"/>
                <a:ea typeface="Helvetica Light"/>
                <a:cs typeface="Tunga" panose="020B0502040204020203" pitchFamily="34" charset="0"/>
                <a:sym typeface="Helvetica Neue"/>
              </a:rPr>
              <a:t>Containerization – DevOps, Micro services</a:t>
            </a:r>
          </a:p>
          <a:p>
            <a:pPr marL="342900" indent="-342900" defTabSz="584200" hangingPunct="0">
              <a:buClr>
                <a:srgbClr val="FF0066"/>
              </a:buClr>
              <a:buFont typeface="Wingdings" panose="05000000000000000000" pitchFamily="2" charset="2"/>
              <a:buChar char="v"/>
            </a:pPr>
            <a:r>
              <a:rPr lang="en-US" sz="2000" kern="0" cap="small" dirty="0">
                <a:solidFill>
                  <a:srgbClr val="000000"/>
                </a:solidFill>
                <a:latin typeface="Tw Cen MT" panose="020B0602020104020603" pitchFamily="34" charset="0"/>
                <a:ea typeface="Helvetica Light"/>
                <a:cs typeface="Tunga" panose="020B0502040204020203" pitchFamily="34" charset="0"/>
                <a:sym typeface="Helvetica Neue"/>
              </a:rPr>
              <a:t>Middleware</a:t>
            </a:r>
          </a:p>
          <a:p>
            <a:pPr marL="342900" indent="-342900" defTabSz="584200" hangingPunct="0">
              <a:buClr>
                <a:srgbClr val="FF0066"/>
              </a:buClr>
              <a:buFont typeface="Wingdings" panose="05000000000000000000" pitchFamily="2" charset="2"/>
              <a:buChar char="v"/>
            </a:pPr>
            <a:r>
              <a:rPr lang="en-US" sz="2000" kern="0" cap="small" dirty="0">
                <a:solidFill>
                  <a:srgbClr val="000000"/>
                </a:solidFill>
                <a:latin typeface="Tw Cen MT" panose="020B0602020104020603" pitchFamily="34" charset="0"/>
                <a:ea typeface="Helvetica Light"/>
                <a:cs typeface="Tunga" panose="020B0502040204020203" pitchFamily="34" charset="0"/>
                <a:sym typeface="Helvetica Neue"/>
              </a:rPr>
              <a:t>Business Continuity Solutions </a:t>
            </a:r>
          </a:p>
          <a:p>
            <a:pPr marL="342900" indent="-342900" defTabSz="584200" hangingPunct="0">
              <a:buClr>
                <a:srgbClr val="FF0066"/>
              </a:buClr>
              <a:buFont typeface="Wingdings" panose="05000000000000000000" pitchFamily="2" charset="2"/>
              <a:buChar char="v"/>
            </a:pPr>
            <a:r>
              <a:rPr lang="en-US" sz="2000" kern="0" cap="small" dirty="0">
                <a:solidFill>
                  <a:srgbClr val="000000"/>
                </a:solidFill>
                <a:latin typeface="Tw Cen MT" panose="020B0602020104020603" pitchFamily="34" charset="0"/>
                <a:ea typeface="Helvetica Light"/>
                <a:cs typeface="Tunga" panose="020B0502040204020203" pitchFamily="34" charset="0"/>
                <a:sym typeface="Helvetica Neue"/>
              </a:rPr>
              <a:t>Cloud Solutions – IaaS, PaaS, SaaS </a:t>
            </a:r>
          </a:p>
          <a:p>
            <a:pPr marL="342900" indent="-342900" defTabSz="584200" hangingPunct="0">
              <a:buClr>
                <a:srgbClr val="FF0066"/>
              </a:buClr>
              <a:buFont typeface="Wingdings" panose="05000000000000000000" pitchFamily="2" charset="2"/>
              <a:buChar char="v"/>
            </a:pPr>
            <a:r>
              <a:rPr lang="en-US" sz="2000" kern="0" cap="small" dirty="0">
                <a:solidFill>
                  <a:srgbClr val="000000"/>
                </a:solidFill>
                <a:latin typeface="Tw Cen MT" panose="020B0602020104020603" pitchFamily="34" charset="0"/>
                <a:cs typeface="Tunga" panose="020B0502040204020203" pitchFamily="34" charset="0"/>
              </a:rPr>
              <a:t>IT operations Management &amp; Orchestration Solutions </a:t>
            </a:r>
          </a:p>
          <a:p>
            <a:pPr marL="342900" indent="-342900" defTabSz="584200" hangingPunct="0">
              <a:buClr>
                <a:srgbClr val="FF0066"/>
              </a:buClr>
              <a:buFont typeface="Wingdings" panose="05000000000000000000" pitchFamily="2" charset="2"/>
              <a:buChar char="v"/>
            </a:pPr>
            <a:r>
              <a:rPr lang="en-US" sz="2000" kern="0" cap="small" dirty="0">
                <a:solidFill>
                  <a:srgbClr val="000000"/>
                </a:solidFill>
                <a:latin typeface="Tw Cen MT" panose="020B0602020104020603" pitchFamily="34" charset="0"/>
                <a:cs typeface="Tunga" panose="020B0502040204020203" pitchFamily="34" charset="0"/>
              </a:rPr>
              <a:t>Modular Datacenter</a:t>
            </a:r>
          </a:p>
        </p:txBody>
      </p:sp>
      <p:sp>
        <p:nvSpPr>
          <p:cNvPr id="25" name="Shape 44">
            <a:extLst>
              <a:ext uri="{FF2B5EF4-FFF2-40B4-BE49-F238E27FC236}">
                <a16:creationId xmlns:a16="http://schemas.microsoft.com/office/drawing/2014/main" id="{0895A14E-1D7D-4103-A23A-7772EAF00665}"/>
              </a:ext>
            </a:extLst>
          </p:cNvPr>
          <p:cNvSpPr/>
          <p:nvPr/>
        </p:nvSpPr>
        <p:spPr>
          <a:xfrm>
            <a:off x="6864205" y="2444741"/>
            <a:ext cx="64"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algn="ctr" defTabSz="584200" hangingPunct="0"/>
            <a:endParaRPr sz="2000" b="1" kern="0" cap="small" dirty="0">
              <a:solidFill>
                <a:srgbClr val="000000"/>
              </a:solidFill>
              <a:latin typeface="Tw Cen MT" panose="020B0602020104020603" pitchFamily="34" charset="0"/>
              <a:ea typeface="Helvetica Light"/>
              <a:cs typeface="Tunga" panose="020B0502040204020203" pitchFamily="34" charset="0"/>
              <a:sym typeface="Helvetica Neue"/>
            </a:endParaRPr>
          </a:p>
        </p:txBody>
      </p:sp>
      <p:sp>
        <p:nvSpPr>
          <p:cNvPr id="26" name="Shape 44">
            <a:extLst>
              <a:ext uri="{FF2B5EF4-FFF2-40B4-BE49-F238E27FC236}">
                <a16:creationId xmlns:a16="http://schemas.microsoft.com/office/drawing/2014/main" id="{EB748E4A-B89F-458B-9FC4-919300D5BF4E}"/>
              </a:ext>
            </a:extLst>
          </p:cNvPr>
          <p:cNvSpPr/>
          <p:nvPr/>
        </p:nvSpPr>
        <p:spPr>
          <a:xfrm>
            <a:off x="6782451" y="2905766"/>
            <a:ext cx="65"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algn="ctr" defTabSz="584200" hangingPunct="0"/>
            <a:endParaRPr sz="2000" b="1" kern="0" cap="small" dirty="0">
              <a:solidFill>
                <a:srgbClr val="000000"/>
              </a:solidFill>
              <a:latin typeface="Tw Cen MT" panose="020B0602020104020603" pitchFamily="34" charset="0"/>
              <a:ea typeface="Helvetica Light"/>
              <a:cs typeface="Tunga" panose="020B0502040204020203" pitchFamily="34" charset="0"/>
              <a:sym typeface="Helvetica Neue"/>
            </a:endParaRPr>
          </a:p>
        </p:txBody>
      </p:sp>
      <p:sp>
        <p:nvSpPr>
          <p:cNvPr id="27" name="Shape 44">
            <a:extLst>
              <a:ext uri="{FF2B5EF4-FFF2-40B4-BE49-F238E27FC236}">
                <a16:creationId xmlns:a16="http://schemas.microsoft.com/office/drawing/2014/main" id="{9F732ADB-C70B-48D8-8E84-C5834A7DD246}"/>
              </a:ext>
            </a:extLst>
          </p:cNvPr>
          <p:cNvSpPr/>
          <p:nvPr/>
        </p:nvSpPr>
        <p:spPr>
          <a:xfrm>
            <a:off x="6109189" y="3697445"/>
            <a:ext cx="65"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algn="ctr" defTabSz="584200" hangingPunct="0"/>
            <a:endParaRPr sz="2000" b="1" kern="0" cap="small" dirty="0">
              <a:solidFill>
                <a:srgbClr val="000000"/>
              </a:solidFill>
              <a:latin typeface="Tw Cen MT" panose="020B0602020104020603" pitchFamily="34" charset="0"/>
              <a:ea typeface="Helvetica Light"/>
              <a:cs typeface="Tunga" panose="020B0502040204020203" pitchFamily="34" charset="0"/>
              <a:sym typeface="Helvetica Neue"/>
            </a:endParaRPr>
          </a:p>
        </p:txBody>
      </p:sp>
      <p:sp>
        <p:nvSpPr>
          <p:cNvPr id="28" name="Shape 44">
            <a:extLst>
              <a:ext uri="{FF2B5EF4-FFF2-40B4-BE49-F238E27FC236}">
                <a16:creationId xmlns:a16="http://schemas.microsoft.com/office/drawing/2014/main" id="{79C2D92D-C66F-4E9B-A31F-B1DB20CADCEA}"/>
              </a:ext>
            </a:extLst>
          </p:cNvPr>
          <p:cNvSpPr/>
          <p:nvPr/>
        </p:nvSpPr>
        <p:spPr>
          <a:xfrm>
            <a:off x="6444218" y="4091480"/>
            <a:ext cx="64"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algn="ctr" defTabSz="584200" hangingPunct="0"/>
            <a:endParaRPr sz="2000" b="1" kern="0" cap="small" dirty="0">
              <a:solidFill>
                <a:srgbClr val="000000"/>
              </a:solidFill>
              <a:latin typeface="Tw Cen MT" panose="020B0602020104020603" pitchFamily="34" charset="0"/>
              <a:ea typeface="Helvetica Light"/>
              <a:cs typeface="Tunga" panose="020B0502040204020203" pitchFamily="34" charset="0"/>
              <a:sym typeface="Helvetica Neue"/>
            </a:endParaRPr>
          </a:p>
        </p:txBody>
      </p:sp>
      <p:sp>
        <p:nvSpPr>
          <p:cNvPr id="29" name="Shape 44">
            <a:extLst>
              <a:ext uri="{FF2B5EF4-FFF2-40B4-BE49-F238E27FC236}">
                <a16:creationId xmlns:a16="http://schemas.microsoft.com/office/drawing/2014/main" id="{CE83F002-5D03-4161-9248-505C03207916}"/>
              </a:ext>
            </a:extLst>
          </p:cNvPr>
          <p:cNvSpPr/>
          <p:nvPr/>
        </p:nvSpPr>
        <p:spPr>
          <a:xfrm>
            <a:off x="5107314" y="3336681"/>
            <a:ext cx="64"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algn="ctr" defTabSz="584200" hangingPunct="0"/>
            <a:endParaRPr sz="2000" b="1" kern="0" cap="small" dirty="0">
              <a:solidFill>
                <a:srgbClr val="000000"/>
              </a:solidFill>
              <a:latin typeface="Tw Cen MT" panose="020B0602020104020603" pitchFamily="34" charset="0"/>
              <a:ea typeface="Helvetica Light"/>
              <a:cs typeface="Tunga" panose="020B0502040204020203" pitchFamily="34" charset="0"/>
              <a:sym typeface="Helvetica Neue"/>
            </a:endParaRPr>
          </a:p>
        </p:txBody>
      </p:sp>
      <p:sp>
        <p:nvSpPr>
          <p:cNvPr id="30" name="Shape 44">
            <a:extLst>
              <a:ext uri="{FF2B5EF4-FFF2-40B4-BE49-F238E27FC236}">
                <a16:creationId xmlns:a16="http://schemas.microsoft.com/office/drawing/2014/main" id="{FAAB833D-24B3-4794-A588-DBE5CB5C3F96}"/>
              </a:ext>
            </a:extLst>
          </p:cNvPr>
          <p:cNvSpPr/>
          <p:nvPr/>
        </p:nvSpPr>
        <p:spPr>
          <a:xfrm>
            <a:off x="7408263" y="4574415"/>
            <a:ext cx="64" cy="307777"/>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algn="ctr" defTabSz="584200" hangingPunct="0"/>
            <a:endParaRPr sz="2000" b="1" kern="0" cap="small" dirty="0">
              <a:solidFill>
                <a:srgbClr val="000000"/>
              </a:solidFill>
              <a:latin typeface="Tw Cen MT" panose="020B0602020104020603" pitchFamily="34" charset="0"/>
              <a:cs typeface="Tunga" panose="020B0502040204020203" pitchFamily="34" charset="0"/>
            </a:endParaRPr>
          </a:p>
        </p:txBody>
      </p:sp>
      <p:pic>
        <p:nvPicPr>
          <p:cNvPr id="11" name="Picture 10" descr="A close up of a computer&#10;&#10;Description automatically generated">
            <a:extLst>
              <a:ext uri="{FF2B5EF4-FFF2-40B4-BE49-F238E27FC236}">
                <a16:creationId xmlns:a16="http://schemas.microsoft.com/office/drawing/2014/main" id="{9933F09A-0E14-4CAD-BABC-1D981E711E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260" y="1588349"/>
            <a:ext cx="5484465" cy="41122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 name="object 5">
            <a:extLst>
              <a:ext uri="{FF2B5EF4-FFF2-40B4-BE49-F238E27FC236}">
                <a16:creationId xmlns:a16="http://schemas.microsoft.com/office/drawing/2014/main" id="{031B0C7C-8B22-47A9-94BE-85237416B9F2}"/>
              </a:ext>
            </a:extLst>
          </p:cNvPr>
          <p:cNvSpPr/>
          <p:nvPr/>
        </p:nvSpPr>
        <p:spPr>
          <a:xfrm flipV="1">
            <a:off x="6646574" y="1910410"/>
            <a:ext cx="4709165" cy="113610"/>
          </a:xfrm>
          <a:custGeom>
            <a:avLst/>
            <a:gdLst/>
            <a:ahLst/>
            <a:cxnLst/>
            <a:rect l="l" t="t" r="r" b="b"/>
            <a:pathLst>
              <a:path w="8975090">
                <a:moveTo>
                  <a:pt x="0" y="0"/>
                </a:moveTo>
                <a:lnTo>
                  <a:pt x="8974747" y="0"/>
                </a:lnTo>
              </a:path>
            </a:pathLst>
          </a:custGeom>
          <a:ln w="17999">
            <a:solidFill>
              <a:srgbClr val="DE0374"/>
            </a:solidFill>
          </a:ln>
        </p:spPr>
        <p:txBody>
          <a:bodyPr wrap="square" lIns="0" tIns="0" rIns="0" bIns="0" rtlCol="0"/>
          <a:lstStyle/>
          <a:p>
            <a:endParaRPr dirty="0"/>
          </a:p>
        </p:txBody>
      </p:sp>
    </p:spTree>
    <p:extLst>
      <p:ext uri="{BB962C8B-B14F-4D97-AF65-F5344CB8AC3E}">
        <p14:creationId xmlns:p14="http://schemas.microsoft.com/office/powerpoint/2010/main" val="10065877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F8B80772F61A42B66D430C4868AC6E" ma:contentTypeVersion="13" ma:contentTypeDescription="Create a new document." ma:contentTypeScope="" ma:versionID="747f9f15323bc5005ecc0760e975b85c">
  <xsd:schema xmlns:xsd="http://www.w3.org/2001/XMLSchema" xmlns:xs="http://www.w3.org/2001/XMLSchema" xmlns:p="http://schemas.microsoft.com/office/2006/metadata/properties" xmlns:ns3="97604b4b-94a6-4d74-88e3-1d77ffbbab05" xmlns:ns4="434b6b77-a76b-4f7d-b51b-5c7c296c8bf1" targetNamespace="http://schemas.microsoft.com/office/2006/metadata/properties" ma:root="true" ma:fieldsID="e15870fbfecc89288e3a3e2f24432ac4" ns3:_="" ns4:_="">
    <xsd:import namespace="97604b4b-94a6-4d74-88e3-1d77ffbbab05"/>
    <xsd:import namespace="434b6b77-a76b-4f7d-b51b-5c7c296c8bf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604b4b-94a6-4d74-88e3-1d77ffbbab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4b6b77-a76b-4f7d-b51b-5c7c296c8bf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57FAB8-3130-4F60-B140-8D90E39734F7}">
  <ds:schemaRefs>
    <ds:schemaRef ds:uri="http://schemas.microsoft.com/sharepoint/v3/contenttype/forms"/>
  </ds:schemaRefs>
</ds:datastoreItem>
</file>

<file path=customXml/itemProps2.xml><?xml version="1.0" encoding="utf-8"?>
<ds:datastoreItem xmlns:ds="http://schemas.openxmlformats.org/officeDocument/2006/customXml" ds:itemID="{0D78708E-6C0E-4603-801E-32F084B579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604b4b-94a6-4d74-88e3-1d77ffbbab05"/>
    <ds:schemaRef ds:uri="434b6b77-a76b-4f7d-b51b-5c7c296c8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499C61-C21A-4A0F-B298-A94494767438}">
  <ds:schemaRefs>
    <ds:schemaRef ds:uri="97604b4b-94a6-4d74-88e3-1d77ffbbab05"/>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34b6b77-a76b-4f7d-b51b-5c7c296c8bf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8751</TotalTime>
  <Words>5969</Words>
  <Application>Microsoft Office PowerPoint</Application>
  <PresentationFormat>Widescreen</PresentationFormat>
  <Paragraphs>632</Paragraphs>
  <Slides>39</Slides>
  <Notes>24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1" baseType="lpstr">
      <vt:lpstr>Arial</vt:lpstr>
      <vt:lpstr>Calibri</vt:lpstr>
      <vt:lpstr>Daytona</vt:lpstr>
      <vt:lpstr>DejaVu Sans</vt:lpstr>
      <vt:lpstr>Metropolis</vt:lpstr>
      <vt:lpstr>Metropolis Light</vt:lpstr>
      <vt:lpstr>Noto Sans CJK JP Regular</vt:lpstr>
      <vt:lpstr>Times New Roman</vt:lpstr>
      <vt:lpstr>Tw Cen MT</vt:lpstr>
      <vt:lpstr>Wingdings</vt:lpstr>
      <vt:lpstr>Office Theme</vt:lpstr>
      <vt:lpstr>think-cell Slide</vt:lpstr>
      <vt:lpstr>PowerPoint Presentation</vt:lpstr>
      <vt:lpstr>PowerPoint Presentation</vt:lpstr>
      <vt:lpstr>Manifold is a technology Infrastructure company with over 25 Years of experience serving DIVERSE Clients</vt:lpstr>
      <vt:lpstr>PowerPoint Presentation</vt:lpstr>
      <vt:lpstr>COMMERCIAL BUSINESS UNIT </vt:lpstr>
      <vt:lpstr>ENTERPRISE BUSINESS UNIT </vt:lpstr>
      <vt:lpstr>PowerPoint Presentation</vt:lpstr>
      <vt:lpstr>PowerPoint Presentation</vt:lpstr>
      <vt:lpstr>ENTERPRISE BUSINESS UNIT </vt:lpstr>
      <vt:lpstr>ENTERPRISE BUSINESS UNIT </vt:lpstr>
      <vt:lpstr>ENTERPRISE BUSINESS UNIT </vt:lpstr>
      <vt:lpstr>Selected OEMs</vt:lpstr>
      <vt:lpstr>Organization Structure</vt:lpstr>
      <vt:lpstr>Manifold makes transformative technology  infrastructure Simple, Smart, and scalable</vt:lpstr>
      <vt:lpstr>Hyper Converged Infrastructure can reduce scalability costs  by 60%</vt:lpstr>
      <vt:lpstr>Software-Defined Data Center (SDDC)- Unified Data Center Platform  Gain unprecedented automation, flexibility and efficiency and transform the way you deliver IT</vt:lpstr>
      <vt:lpstr>VMware Cloud Foundation</vt:lpstr>
      <vt:lpstr>Nutanix Enterprise Cloud Platform</vt:lpstr>
      <vt:lpstr>Cloud Management and Automation Platforms with Native integrations across the SDDC. Fewer integrations and faster deployments</vt:lpstr>
      <vt:lpstr>Self-Driving Operations by  VMware vRealize Operations</vt:lpstr>
      <vt:lpstr>Application driven cloud optimization  by Turbonomic</vt:lpstr>
      <vt:lpstr>Robotic Process Automation (RPA) - Automate any business process, enabling enterprises to create a digital workforce to manage and scale business processes with unprecedented speed.</vt:lpstr>
      <vt:lpstr>Robotic Process Automation platform for Shared Services and Business Service Organizations</vt:lpstr>
      <vt:lpstr>Workspace Transformation and Mobility – work safely and securely from anywhere and enable BYOD</vt:lpstr>
      <vt:lpstr>Desktop &amp; App Virtualization Reimagined VMWARE HORIZON 7</vt:lpstr>
      <vt:lpstr>Solving The BYOD Challenge with Aruba ClearPass </vt:lpstr>
      <vt:lpstr>Collaboration - Modern Meeting Solutions can reduce travel costs by  70% and improve staﬀ productivity</vt:lpstr>
      <vt:lpstr>Cybersecurity for Known and Unknown Threat removes  the worry and keeps the organization focused on business</vt:lpstr>
      <vt:lpstr>Security Information and Event Management (SIEM) with Splunk Enterprise Security (Splunk ES) </vt:lpstr>
      <vt:lpstr>Security Information and Event Management (SIEM) with ArcSight Data Platform by Micro Focus</vt:lpstr>
      <vt:lpstr>Business intelligence platforms enable enterprises to build BI applications</vt:lpstr>
      <vt:lpstr>MicroStrategy Enterprise Business Intelligence (BI) and mobility applications </vt:lpstr>
      <vt:lpstr>Enterprise Service Bus – seamless integration of enterprise applications and services for complex architectures</vt:lpstr>
      <vt:lpstr>AI enabled Surveillance analyze the audio and images from video surveillance cameras in order to recognize humans, vehicles, objects and events</vt:lpstr>
      <vt:lpstr>Advanced Proactive Monitoring for Interactive voice response (IVR) &amp; customer experience testing suite</vt:lpstr>
      <vt:lpstr>Infrastructure Support services reduces Maintenance  OPEX by 20% and frees resources for business projects</vt:lpstr>
      <vt:lpstr>Selected Client List</vt:lpstr>
      <vt:lpstr>current and future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Manifold Computers - Proposal</dc:title>
  <dc:creator>Akitoye Delano</dc:creator>
  <cp:lastModifiedBy>Adedayo Oluyemi</cp:lastModifiedBy>
  <cp:revision>190</cp:revision>
  <cp:lastPrinted>2019-06-13T10:05:41Z</cp:lastPrinted>
  <dcterms:created xsi:type="dcterms:W3CDTF">2019-01-26T07:08:37Z</dcterms:created>
  <dcterms:modified xsi:type="dcterms:W3CDTF">2020-02-11T19:12:20Z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2019-01-25T00:00:00Z</vt:filetime>
  </property>
  <property fmtid="{D5CDD505-2E9C-101B-9397-08002B2CF9AE}" pid="3" name="Creator">
    <vt:lpwstr>CorelDRAW X7</vt:lpwstr>
  </property>
  <property fmtid="{D5CDD505-2E9C-101B-9397-08002B2CF9AE}" pid="4" name="LastSaved">
    <vt:filetime>2019-01-26T00:00:00Z</vt:filetime>
  </property>
  <property fmtid="{D5CDD505-2E9C-101B-9397-08002B2CF9AE}" pid="5" name="ContentTypeId">
    <vt:lpwstr>0x01010077F8B80772F61A42B66D430C4868AC6E</vt:lpwstr>
  </property>
</Properties>
</file>